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88" r:id="rId3"/>
    <p:sldMasterId id="2147483707" r:id="rId4"/>
  </p:sldMasterIdLst>
  <p:notesMasterIdLst>
    <p:notesMasterId r:id="rId29"/>
  </p:notesMasterIdLst>
  <p:sldIdLst>
    <p:sldId id="6159" r:id="rId5"/>
    <p:sldId id="6370" r:id="rId6"/>
    <p:sldId id="6372" r:id="rId7"/>
    <p:sldId id="6374" r:id="rId8"/>
    <p:sldId id="6375" r:id="rId9"/>
    <p:sldId id="6376" r:id="rId10"/>
    <p:sldId id="6377" r:id="rId11"/>
    <p:sldId id="6378" r:id="rId12"/>
    <p:sldId id="6379" r:id="rId13"/>
    <p:sldId id="6380" r:id="rId14"/>
    <p:sldId id="6394" r:id="rId15"/>
    <p:sldId id="6395" r:id="rId16"/>
    <p:sldId id="6383" r:id="rId17"/>
    <p:sldId id="6384" r:id="rId18"/>
    <p:sldId id="6385" r:id="rId19"/>
    <p:sldId id="6386" r:id="rId20"/>
    <p:sldId id="6387" r:id="rId21"/>
    <p:sldId id="6396" r:id="rId22"/>
    <p:sldId id="6389" r:id="rId23"/>
    <p:sldId id="6390" r:id="rId24"/>
    <p:sldId id="6391" r:id="rId25"/>
    <p:sldId id="6392" r:id="rId26"/>
    <p:sldId id="6393" r:id="rId27"/>
    <p:sldId id="6300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pos="142">
          <p15:clr>
            <a:srgbClr val="A4A3A4"/>
          </p15:clr>
        </p15:guide>
        <p15:guide id="3" orient="horz" pos="2140">
          <p15:clr>
            <a:srgbClr val="A4A3A4"/>
          </p15:clr>
        </p15:guide>
        <p15:guide id="4" orient="horz" pos="4176">
          <p15:clr>
            <a:srgbClr val="A4A3A4"/>
          </p15:clr>
        </p15:guide>
        <p15:guide id="5" pos="7524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344" y="184"/>
      </p:cViewPr>
      <p:guideLst>
        <p:guide orient="horz" pos="163"/>
        <p:guide pos="142"/>
        <p:guide orient="horz" pos="2140"/>
        <p:guide orient="horz" pos="4176"/>
        <p:guide pos="75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1" dirty="0">
                <a:solidFill>
                  <a:schemeClr val="bg1"/>
                </a:solidFill>
              </a:rPr>
              <a:t>2017-2030</a:t>
            </a:r>
            <a:r>
              <a:rPr lang="zh-CN" altLang="en-US" sz="1400" b="1" dirty="0">
                <a:solidFill>
                  <a:schemeClr val="bg1"/>
                </a:solidFill>
              </a:rPr>
              <a:t>全国电缆沟道总长度（万千米）</a:t>
            </a:r>
          </a:p>
        </c:rich>
      </c:tx>
      <c:layout>
        <c:manualLayout>
          <c:xMode val="edge"/>
          <c:yMode val="edge"/>
          <c:x val="0.120357375017007"/>
          <c:y val="3.85356724556535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2970491561072496E-2"/>
          <c:y val="0.12526258819302299"/>
          <c:w val="0.87771120823716198"/>
          <c:h val="0.715671052005861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2017-2030全国电缆沟道总长度（万千米）</c:v>
                </c:pt>
              </c:strCache>
            </c:strRef>
          </c:tx>
          <c:spPr>
            <a:gradFill flip="none" rotWithShape="1">
              <a:gsLst>
                <a:gs pos="0">
                  <a:srgbClr val="1CADE4">
                    <a:alpha val="0"/>
                  </a:srgbClr>
                </a:gs>
                <a:gs pos="70000">
                  <a:srgbClr val="1CADE4">
                    <a:alpha val="87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1699435763888902E-2"/>
                  <c:y val="-3.59021527332734E-2"/>
                </c:manualLayout>
              </c:layout>
              <c:tx>
                <c:rich>
                  <a:bodyPr/>
                  <a:lstStyle/>
                  <a:p>
                    <a:fld id="{20C8E9BC-6830-490A-ADB2-CC01F505DE39}" type="VALUE">
                      <a:rPr lang="en-US" altLang="zh-CN"/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5BB-455E-977B-FCB9AA3A5E5D}"/>
                </c:ext>
              </c:extLst>
            </c:dLbl>
            <c:dLbl>
              <c:idx val="1"/>
              <c:layout>
                <c:manualLayout>
                  <c:x val="-2.14600694444444E-2"/>
                  <c:y val="-3.8535663969155497E-2"/>
                </c:manualLayout>
              </c:layout>
              <c:tx>
                <c:rich>
                  <a:bodyPr/>
                  <a:lstStyle/>
                  <a:p>
                    <a:fld id="{C4C989E5-1560-4600-B0F5-95F492942864}" type="VALUE">
                      <a:rPr lang="en-US" altLang="zh-CN"/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5BB-455E-977B-FCB9AA3A5E5D}"/>
                </c:ext>
              </c:extLst>
            </c:dLbl>
            <c:dLbl>
              <c:idx val="2"/>
              <c:layout>
                <c:manualLayout>
                  <c:x val="-2.6834534397270699E-2"/>
                  <c:y val="-4.1500068312559001E-2"/>
                </c:manualLayout>
              </c:layout>
              <c:tx>
                <c:rich>
                  <a:bodyPr/>
                  <a:lstStyle/>
                  <a:p>
                    <a:fld id="{B063BECF-7706-4F83-807B-C011FAA7A0CA}" type="VALUE">
                      <a:rPr lang="en-US" altLang="zh-CN"/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5BB-455E-977B-FCB9AA3A5E5D}"/>
                </c:ext>
              </c:extLst>
            </c:dLbl>
            <c:dLbl>
              <c:idx val="3"/>
              <c:layout>
                <c:manualLayout>
                  <c:x val="-2.09007790650967E-2"/>
                  <c:y val="-2.1171106228168E-2"/>
                </c:manualLayout>
              </c:layout>
              <c:tx>
                <c:rich>
                  <a:bodyPr/>
                  <a:lstStyle/>
                  <a:p>
                    <a:fld id="{24112173-5685-446D-B6ED-4108609F2F21}" type="VALUE">
                      <a:rPr lang="en-US" altLang="zh-CN"/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5BB-455E-977B-FCB9AA3A5E5D}"/>
                </c:ext>
              </c:extLst>
            </c:dLbl>
            <c:dLbl>
              <c:idx val="4"/>
              <c:layout>
                <c:manualLayout>
                  <c:x val="-3.07384643926411E-2"/>
                  <c:y val="-6.5843997263471898E-2"/>
                </c:manualLayout>
              </c:layout>
              <c:tx>
                <c:rich>
                  <a:bodyPr/>
                  <a:lstStyle/>
                  <a:p>
                    <a:fld id="{F6031318-B2E2-4143-B95E-B4A534EEEAE8}" type="VALUE">
                      <a:rPr lang="en-US" altLang="zh-CN"/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5BB-455E-977B-FCB9AA3A5E5D}"/>
                </c:ext>
              </c:extLst>
            </c:dLbl>
            <c:dLbl>
              <c:idx val="5"/>
              <c:layout>
                <c:manualLayout>
                  <c:x val="-2.4078467272004599E-2"/>
                  <c:y val="-1.4376334013439599E-2"/>
                </c:manualLayout>
              </c:layout>
              <c:tx>
                <c:rich>
                  <a:bodyPr rot="0" spcFirstLastPara="1" vertOverflow="ellipsis" horzOverflow="clip" vert="horz" wrap="square" lIns="216000" tIns="612000" rIns="0" bIns="19050" anchor="ctr" anchorCtr="1">
                    <a:spAutoFit/>
                  </a:bodyPr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b="1" dirty="0"/>
                      <a:t>137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216000" tIns="612000" rIns="0" bIns="1905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354383680555601"/>
                      <c:h val="0.196026381815020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F5BB-455E-977B-FCB9AA3A5E5D}"/>
                </c:ext>
              </c:extLst>
            </c:dLbl>
            <c:dLbl>
              <c:idx val="6"/>
              <c:layout>
                <c:manualLayout>
                  <c:x val="-4.6545897095914203E-2"/>
                  <c:y val="-1.9215706403440599E-2"/>
                </c:manualLayout>
              </c:layout>
              <c:tx>
                <c:rich>
                  <a:bodyPr rot="0" spcFirstLastPara="1" vertOverflow="ellipsis" horzOverflow="clip" vert="horz" wrap="square" lIns="360000" tIns="432000" rIns="0" bIns="216000" anchor="ctr" anchorCtr="1">
                    <a:spAutoFit/>
                  </a:bodyPr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b="1" dirty="0"/>
                      <a:t>177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60000" tIns="432000" rIns="0" bIns="216000" anchor="ctr" anchorCtr="1">
                  <a:spAutoFit/>
                </a:bodyPr>
                <a:lstStyle/>
                <a:p>
                  <a:pPr>
                    <a:defRPr lang="zh-CN" sz="1195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28674658725001"/>
                      <c:h val="0.1780471773728609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F5BB-455E-977B-FCB9AA3A5E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horzOverflow="clip" vert="horz" wrap="square" lIns="216000" tIns="144000" rIns="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ysClr val="window" lastClr="FFFFFF">
                          <a:alpha val="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2025E</c:v>
                </c:pt>
                <c:pt idx="6">
                  <c:v>2030E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69.33</c:v>
                </c:pt>
                <c:pt idx="1">
                  <c:v>77.7</c:v>
                </c:pt>
                <c:pt idx="2">
                  <c:v>86.52</c:v>
                </c:pt>
                <c:pt idx="3">
                  <c:v>100.06</c:v>
                </c:pt>
                <c:pt idx="4">
                  <c:v>112.55</c:v>
                </c:pt>
                <c:pt idx="5">
                  <c:v>137.32</c:v>
                </c:pt>
                <c:pt idx="6">
                  <c:v>177.2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5BB-455E-977B-FCB9AA3A5E5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58579216"/>
        <c:axId val="758578232"/>
      </c:barChart>
      <c:catAx>
        <c:axId val="75857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78232"/>
        <c:crosses val="autoZero"/>
        <c:auto val="1"/>
        <c:lblAlgn val="ctr"/>
        <c:lblOffset val="100"/>
        <c:noMultiLvlLbl val="0"/>
      </c:catAx>
      <c:valAx>
        <c:axId val="758578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857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>
        <a:alpha val="0"/>
      </a:schemeClr>
    </a:solidFill>
    <a:ln>
      <a:gradFill>
        <a:gsLst>
          <a:gs pos="0">
            <a:srgbClr val="1CADE4">
              <a:lumMod val="45000"/>
              <a:lumOff val="55000"/>
              <a:alpha val="52000"/>
            </a:srgbClr>
          </a:gs>
          <a:gs pos="100000">
            <a:srgbClr val="1CADE4">
              <a:lumMod val="30000"/>
              <a:lumOff val="70000"/>
            </a:srgbClr>
          </a:gs>
        </a:gsLst>
        <a:lin ang="5400000" scaled="1"/>
      </a:gradFill>
    </a:ln>
    <a:effectLst/>
  </c:spPr>
  <c:txPr>
    <a:bodyPr/>
    <a:lstStyle/>
    <a:p>
      <a:pPr>
        <a:defRPr lang="zh-CN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1" dirty="0"/>
              <a:t>2017-2030</a:t>
            </a:r>
            <a:r>
              <a:rPr lang="zh-CN" altLang="en-US" sz="1400" b="1" dirty="0"/>
              <a:t>狭小空间电力巡检机器人</a:t>
            </a:r>
            <a:endParaRPr lang="en-US" altLang="zh-CN" sz="1400" b="1" dirty="0"/>
          </a:p>
          <a:p>
            <a:pPr>
              <a:defRPr>
                <a:solidFill>
                  <a:schemeClr val="bg1"/>
                </a:solidFill>
              </a:defRPr>
            </a:pPr>
            <a:r>
              <a:rPr lang="zh-CN" altLang="en-US" sz="1600" b="1" dirty="0"/>
              <a:t>市场规模（亿元）</a:t>
            </a:r>
          </a:p>
        </c:rich>
      </c:tx>
      <c:layout>
        <c:manualLayout>
          <c:xMode val="edge"/>
          <c:yMode val="edge"/>
          <c:x val="0.16427539062499999"/>
          <c:y val="3.6246455138201003E-2"/>
        </c:manualLayout>
      </c:layout>
      <c:overlay val="0"/>
      <c:spPr>
        <a:solidFill>
          <a:schemeClr val="bg1">
            <a:alpha val="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2017-2030狭小空间电力巡检机器人市场规模（亿元）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70000">
                  <a:schemeClr val="accent1">
                    <a:alpha val="87000"/>
                  </a:schemeClr>
                </a:gs>
              </a:gsLst>
              <a:lin ang="16200000" scaled="1"/>
              <a:tileRect/>
            </a:gradFill>
            <a:ln>
              <a:solidFill>
                <a:schemeClr val="accent1">
                  <a:shade val="50000"/>
                  <a:alpha val="0"/>
                </a:schemeClr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7.7307915087423597E-3"/>
                  <c:y val="-5.9312434778054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/>
                      <a:t>41.6</a:t>
                    </a:r>
                    <a:endParaRPr lang="en-US" altLang="zh-CN" b="1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911-4269-BA9C-A3D6AC171126}"/>
                </c:ext>
              </c:extLst>
            </c:dLbl>
            <c:dLbl>
              <c:idx val="1"/>
              <c:layout>
                <c:manualLayout>
                  <c:x val="-7.1760614122658899E-3"/>
                  <c:y val="-6.5902621368220504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 dirty="0"/>
                      <a:t>46.62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11-4269-BA9C-A3D6AC171126}"/>
                </c:ext>
              </c:extLst>
            </c:dLbl>
            <c:dLbl>
              <c:idx val="2"/>
              <c:layout>
                <c:manualLayout>
                  <c:x val="1.2770939593333801E-3"/>
                  <c:y val="-8.2572242748528396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 dirty="0"/>
                      <a:t>51.91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911-4269-BA9C-A3D6AC171126}"/>
                </c:ext>
              </c:extLst>
            </c:dLbl>
            <c:dLbl>
              <c:idx val="3"/>
              <c:layout>
                <c:manualLayout>
                  <c:x val="-8.2682291666667206E-3"/>
                  <c:y val="-8.5673439417566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 dirty="0"/>
                      <a:t>60.04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11-4269-BA9C-A3D6AC171126}"/>
                </c:ext>
              </c:extLst>
            </c:dLbl>
            <c:dLbl>
              <c:idx val="4"/>
              <c:layout>
                <c:manualLayout>
                  <c:x val="-1.0206629792118701E-2"/>
                  <c:y val="-9.5558712846154803E-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 dirty="0"/>
                      <a:t>67.53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11-4269-BA9C-A3D6AC171126}"/>
                </c:ext>
              </c:extLst>
            </c:dLbl>
            <c:dLbl>
              <c:idx val="5"/>
              <c:layout>
                <c:manualLayout>
                  <c:x val="-2.2820306488310401E-2"/>
                  <c:y val="-0.12511810460492101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 dirty="0"/>
                      <a:t>82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911-4269-BA9C-A3D6AC171126}"/>
                </c:ext>
              </c:extLst>
            </c:dLbl>
            <c:dLbl>
              <c:idx val="6"/>
              <c:layout>
                <c:manualLayout>
                  <c:x val="-2.1533771304144501E-2"/>
                  <c:y val="-0.14178772598522901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b="1" dirty="0"/>
                      <a:t>106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911-4269-BA9C-A3D6AC1711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288000" tIns="108000" rIns="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2025E</c:v>
                </c:pt>
                <c:pt idx="6">
                  <c:v>2030E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41.599980000000002</c:v>
                </c:pt>
                <c:pt idx="1">
                  <c:v>46.621859999999998</c:v>
                </c:pt>
                <c:pt idx="2">
                  <c:v>51.909120000000001</c:v>
                </c:pt>
                <c:pt idx="3">
                  <c:v>60.036000000000001</c:v>
                </c:pt>
                <c:pt idx="4">
                  <c:v>67.532759999999996</c:v>
                </c:pt>
                <c:pt idx="5">
                  <c:v>82.394970000000001</c:v>
                </c:pt>
                <c:pt idx="6">
                  <c:v>106.31892000000001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911-4269-BA9C-A3D6AC17112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0890056"/>
        <c:axId val="1230890384"/>
      </c:barChart>
      <c:catAx>
        <c:axId val="123089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0890384"/>
        <c:crosses val="autoZero"/>
        <c:auto val="1"/>
        <c:lblAlgn val="ctr"/>
        <c:lblOffset val="100"/>
        <c:noMultiLvlLbl val="0"/>
      </c:catAx>
      <c:valAx>
        <c:axId val="1230890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shade val="50000"/>
                  <a:alpha val="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308900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gradFill>
        <a:gsLst>
          <a:gs pos="0">
            <a:schemeClr val="accent1">
              <a:lumMod val="45000"/>
              <a:lumOff val="55000"/>
              <a:alpha val="57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280FF-8BFD-405D-A77D-B36BC47324E5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1AB49-7202-4E56-A60A-7D08CEEBB9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19A2425-2F6F-40F9-898E-A61D6A3F61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19A2425-2F6F-40F9-898E-A61D6A3F61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8369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21431">
                  <a:alpha val="24000"/>
                </a:srgbClr>
              </a:gs>
              <a:gs pos="0">
                <a:srgbClr val="041D5F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b="224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7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7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t="9898" r="2471" b="9897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r="5368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1" y="-1"/>
            <a:ext cx="12191999" cy="6858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矩形 945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947" name="任意多边形: 形状 946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rgbClr val="2D6EEF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950" name="组合 949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951" name="图片 9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952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685E5"/>
                      </a:gs>
                      <a:gs pos="100000">
                        <a:srgbClr val="3675F2"/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685E5"/>
                    </a:gs>
                    <a:gs pos="100000">
                      <a:srgbClr val="3675F2"/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rgbClr val="5685E5"/>
                </a:solidFill>
                <a:effectLst>
                  <a:outerShdw blurRad="152400" dist="38100" dir="2700000" algn="tl" rotWithShape="0">
                    <a:prstClr val="black">
                      <a:alpha val="47000"/>
                    </a:prst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矩形 945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947" name="任意多边形: 形状 946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950" name="组合 949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951" name="图片 9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952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" b="1146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b="224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7" name="组合 116"/>
          <p:cNvGrpSpPr/>
          <p:nvPr userDrawn="1"/>
        </p:nvGrpSpPr>
        <p:grpSpPr>
          <a:xfrm>
            <a:off x="663080" y="1405256"/>
            <a:ext cx="4892040" cy="4456133"/>
            <a:chOff x="7207250" y="1789430"/>
            <a:chExt cx="4892040" cy="4456132"/>
          </a:xfrm>
        </p:grpSpPr>
        <p:grpSp>
          <p:nvGrpSpPr>
            <p:cNvPr id="118" name="组合 117"/>
            <p:cNvGrpSpPr/>
            <p:nvPr/>
          </p:nvGrpSpPr>
          <p:grpSpPr>
            <a:xfrm>
              <a:off x="7207250" y="1789430"/>
              <a:ext cx="4892040" cy="913765"/>
              <a:chOff x="11257" y="7095"/>
              <a:chExt cx="7704" cy="1439"/>
            </a:xfrm>
          </p:grpSpPr>
          <p:pic>
            <p:nvPicPr>
              <p:cNvPr id="121" name="图片 120"/>
              <p:cNvPicPr>
                <a:picLocks noChangeAspect="1"/>
              </p:cNvPicPr>
              <p:nvPr/>
            </p:nvPicPr>
            <p:blipFill>
              <a:blip r:embed="rId3"/>
              <a:srcRect t="20657" b="36209"/>
              <a:stretch>
                <a:fillRect/>
              </a:stretch>
            </p:blipFill>
            <p:spPr>
              <a:xfrm>
                <a:off x="11257" y="7095"/>
                <a:ext cx="7704" cy="8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2" name="图片 121"/>
              <p:cNvPicPr>
                <a:picLocks noChangeAspect="1"/>
              </p:cNvPicPr>
              <p:nvPr/>
            </p:nvPicPr>
            <p:blipFill>
              <a:blip r:embed="rId4"/>
              <a:srcRect l="8472" t="12447" r="4964"/>
              <a:stretch>
                <a:fillRect/>
              </a:stretch>
            </p:blipFill>
            <p:spPr>
              <a:xfrm>
                <a:off x="11778" y="7704"/>
                <a:ext cx="6662" cy="830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19" name="文本框 118"/>
            <p:cNvSpPr txBox="1"/>
            <p:nvPr/>
          </p:nvSpPr>
          <p:spPr>
            <a:xfrm>
              <a:off x="7654925" y="5291455"/>
              <a:ext cx="4267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共有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10</a:t>
              </a: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项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专利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共发表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五篇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高水平论文</a:t>
              </a:r>
            </a:p>
          </p:txBody>
        </p:sp>
        <p:pic>
          <p:nvPicPr>
            <p:cNvPr id="120" name="图片 1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4415" y="2650808"/>
              <a:ext cx="4537710" cy="249110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5" name="组合 74"/>
          <p:cNvGrpSpPr/>
          <p:nvPr userDrawn="1"/>
        </p:nvGrpSpPr>
        <p:grpSpPr>
          <a:xfrm rot="19800000">
            <a:off x="4582396" y="694988"/>
            <a:ext cx="2160000" cy="2880000"/>
            <a:chOff x="5310827" y="-761918"/>
            <a:chExt cx="2121622" cy="3058098"/>
          </a:xfrm>
        </p:grpSpPr>
        <p:sp>
          <p:nvSpPr>
            <p:cNvPr id="76" name="矩形 75"/>
            <p:cNvSpPr/>
            <p:nvPr/>
          </p:nvSpPr>
          <p:spPr>
            <a:xfrm rot="16200000">
              <a:off x="4842589" y="-293680"/>
              <a:ext cx="3058098" cy="2121622"/>
            </a:xfrm>
            <a:prstGeom prst="rect">
              <a:avLst/>
            </a:prstGeom>
            <a:solidFill>
              <a:srgbClr val="E2EFF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5593440" y="1146771"/>
              <a:ext cx="1832156" cy="1135650"/>
              <a:chOff x="6413587" y="4933059"/>
              <a:chExt cx="3105528" cy="1924941"/>
            </a:xfrm>
          </p:grpSpPr>
          <p:sp>
            <p:nvSpPr>
              <p:cNvPr id="78" name="任意多边形: 形状 77"/>
              <p:cNvSpPr/>
              <p:nvPr/>
            </p:nvSpPr>
            <p:spPr>
              <a:xfrm>
                <a:off x="6751320" y="5228230"/>
                <a:ext cx="2767795" cy="1629770"/>
              </a:xfrm>
              <a:custGeom>
                <a:avLst/>
                <a:gdLst>
                  <a:gd name="connsiteX0" fmla="*/ 3317076 w 4710897"/>
                  <a:gd name="connsiteY0" fmla="*/ 0 h 2773933"/>
                  <a:gd name="connsiteX1" fmla="*/ 4710897 w 4710897"/>
                  <a:gd name="connsiteY1" fmla="*/ 1811284 h 2773933"/>
                  <a:gd name="connsiteX2" fmla="*/ 4710897 w 4710897"/>
                  <a:gd name="connsiteY2" fmla="*/ 2773933 h 2773933"/>
                  <a:gd name="connsiteX3" fmla="*/ 1736857 w 4710897"/>
                  <a:gd name="connsiteY3" fmla="*/ 2773933 h 2773933"/>
                  <a:gd name="connsiteX4" fmla="*/ 1182476 w 4710897"/>
                  <a:gd name="connsiteY4" fmla="*/ 2773933 h 2773933"/>
                  <a:gd name="connsiteX5" fmla="*/ 0 w 4710897"/>
                  <a:gd name="connsiteY5" fmla="*/ 2773933 h 2773933"/>
                  <a:gd name="connsiteX6" fmla="*/ 868429 w 4710897"/>
                  <a:gd name="connsiteY6" fmla="*/ 1645402 h 2773933"/>
                  <a:gd name="connsiteX7" fmla="*/ 1459667 w 4710897"/>
                  <a:gd name="connsiteY7" fmla="*/ 2413721 h 277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0897" h="2773933">
                    <a:moveTo>
                      <a:pt x="3317076" y="0"/>
                    </a:moveTo>
                    <a:lnTo>
                      <a:pt x="4710897" y="1811284"/>
                    </a:lnTo>
                    <a:lnTo>
                      <a:pt x="4710897" y="2773933"/>
                    </a:lnTo>
                    <a:lnTo>
                      <a:pt x="1736857" y="2773933"/>
                    </a:lnTo>
                    <a:lnTo>
                      <a:pt x="1182476" y="2773933"/>
                    </a:lnTo>
                    <a:lnTo>
                      <a:pt x="0" y="2773933"/>
                    </a:lnTo>
                    <a:lnTo>
                      <a:pt x="868429" y="1645402"/>
                    </a:lnTo>
                    <a:lnTo>
                      <a:pt x="1459667" y="2413721"/>
                    </a:ln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79" name="任意多边形: 形状 78"/>
              <p:cNvSpPr/>
              <p:nvPr/>
            </p:nvSpPr>
            <p:spPr>
              <a:xfrm>
                <a:off x="6413587" y="4933059"/>
                <a:ext cx="732543" cy="853380"/>
              </a:xfrm>
              <a:custGeom>
                <a:avLst/>
                <a:gdLst>
                  <a:gd name="connsiteX0" fmla="*/ 428322 w 1000863"/>
                  <a:gd name="connsiteY0" fmla="*/ 0 h 1165961"/>
                  <a:gd name="connsiteX1" fmla="*/ 410926 w 1000863"/>
                  <a:gd name="connsiteY1" fmla="*/ 14353 h 1165961"/>
                  <a:gd name="connsiteX2" fmla="*/ 236220 w 1000863"/>
                  <a:gd name="connsiteY2" fmla="*/ 436129 h 1165961"/>
                  <a:gd name="connsiteX3" fmla="*/ 832702 w 1000863"/>
                  <a:gd name="connsiteY3" fmla="*/ 1032611 h 1165961"/>
                  <a:gd name="connsiteX4" fmla="*/ 952914 w 1000863"/>
                  <a:gd name="connsiteY4" fmla="*/ 1020493 h 1165961"/>
                  <a:gd name="connsiteX5" fmla="*/ 1000863 w 1000863"/>
                  <a:gd name="connsiteY5" fmla="*/ 1005609 h 1165961"/>
                  <a:gd name="connsiteX6" fmla="*/ 929981 w 1000863"/>
                  <a:gd name="connsiteY6" fmla="*/ 1064092 h 1165961"/>
                  <a:gd name="connsiteX7" fmla="*/ 596482 w 1000863"/>
                  <a:gd name="connsiteY7" fmla="*/ 1165961 h 1165961"/>
                  <a:gd name="connsiteX8" fmla="*/ 0 w 1000863"/>
                  <a:gd name="connsiteY8" fmla="*/ 569479 h 1165961"/>
                  <a:gd name="connsiteX9" fmla="*/ 364305 w 1000863"/>
                  <a:gd name="connsiteY9" fmla="*/ 19872 h 116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863" h="1165961">
                    <a:moveTo>
                      <a:pt x="428322" y="0"/>
                    </a:moveTo>
                    <a:lnTo>
                      <a:pt x="410926" y="14353"/>
                    </a:lnTo>
                    <a:cubicBezTo>
                      <a:pt x="302984" y="122295"/>
                      <a:pt x="236220" y="271415"/>
                      <a:pt x="236220" y="436129"/>
                    </a:cubicBezTo>
                    <a:cubicBezTo>
                      <a:pt x="236220" y="765557"/>
                      <a:pt x="503274" y="1032611"/>
                      <a:pt x="832702" y="1032611"/>
                    </a:cubicBezTo>
                    <a:cubicBezTo>
                      <a:pt x="873881" y="1032611"/>
                      <a:pt x="914085" y="1028439"/>
                      <a:pt x="952914" y="1020493"/>
                    </a:cubicBezTo>
                    <a:lnTo>
                      <a:pt x="1000863" y="1005609"/>
                    </a:lnTo>
                    <a:lnTo>
                      <a:pt x="929981" y="1064092"/>
                    </a:lnTo>
                    <a:cubicBezTo>
                      <a:pt x="834782" y="1128407"/>
                      <a:pt x="720018" y="1165961"/>
                      <a:pt x="596482" y="1165961"/>
                    </a:cubicBezTo>
                    <a:cubicBezTo>
                      <a:pt x="267054" y="1165961"/>
                      <a:pt x="0" y="898907"/>
                      <a:pt x="0" y="569479"/>
                    </a:cubicBezTo>
                    <a:cubicBezTo>
                      <a:pt x="0" y="322408"/>
                      <a:pt x="150218" y="110423"/>
                      <a:pt x="364305" y="19872"/>
                    </a:cubicBez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80" name="组合 79"/>
          <p:cNvGrpSpPr/>
          <p:nvPr userDrawn="1"/>
        </p:nvGrpSpPr>
        <p:grpSpPr>
          <a:xfrm rot="19800000">
            <a:off x="6237127" y="3561066"/>
            <a:ext cx="2160000" cy="2880000"/>
            <a:chOff x="5310827" y="2547544"/>
            <a:chExt cx="2121622" cy="3058098"/>
          </a:xfrm>
        </p:grpSpPr>
        <p:sp>
          <p:nvSpPr>
            <p:cNvPr id="81" name="矩形 80"/>
            <p:cNvSpPr/>
            <p:nvPr/>
          </p:nvSpPr>
          <p:spPr>
            <a:xfrm rot="16200000">
              <a:off x="4842589" y="3015782"/>
              <a:ext cx="3058098" cy="2121622"/>
            </a:xfrm>
            <a:prstGeom prst="rect">
              <a:avLst/>
            </a:prstGeom>
            <a:solidFill>
              <a:srgbClr val="E2EFF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5593440" y="4469992"/>
              <a:ext cx="1832156" cy="1135650"/>
              <a:chOff x="6413587" y="4933059"/>
              <a:chExt cx="3105528" cy="1924941"/>
            </a:xfrm>
          </p:grpSpPr>
          <p:sp>
            <p:nvSpPr>
              <p:cNvPr id="83" name="任意多边形: 形状 82"/>
              <p:cNvSpPr/>
              <p:nvPr/>
            </p:nvSpPr>
            <p:spPr>
              <a:xfrm>
                <a:off x="6751320" y="5228230"/>
                <a:ext cx="2767795" cy="1629770"/>
              </a:xfrm>
              <a:custGeom>
                <a:avLst/>
                <a:gdLst>
                  <a:gd name="connsiteX0" fmla="*/ 3317076 w 4710897"/>
                  <a:gd name="connsiteY0" fmla="*/ 0 h 2773933"/>
                  <a:gd name="connsiteX1" fmla="*/ 4710897 w 4710897"/>
                  <a:gd name="connsiteY1" fmla="*/ 1811284 h 2773933"/>
                  <a:gd name="connsiteX2" fmla="*/ 4710897 w 4710897"/>
                  <a:gd name="connsiteY2" fmla="*/ 2773933 h 2773933"/>
                  <a:gd name="connsiteX3" fmla="*/ 1736857 w 4710897"/>
                  <a:gd name="connsiteY3" fmla="*/ 2773933 h 2773933"/>
                  <a:gd name="connsiteX4" fmla="*/ 1182476 w 4710897"/>
                  <a:gd name="connsiteY4" fmla="*/ 2773933 h 2773933"/>
                  <a:gd name="connsiteX5" fmla="*/ 0 w 4710897"/>
                  <a:gd name="connsiteY5" fmla="*/ 2773933 h 2773933"/>
                  <a:gd name="connsiteX6" fmla="*/ 868429 w 4710897"/>
                  <a:gd name="connsiteY6" fmla="*/ 1645402 h 2773933"/>
                  <a:gd name="connsiteX7" fmla="*/ 1459667 w 4710897"/>
                  <a:gd name="connsiteY7" fmla="*/ 2413721 h 277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0897" h="2773933">
                    <a:moveTo>
                      <a:pt x="3317076" y="0"/>
                    </a:moveTo>
                    <a:lnTo>
                      <a:pt x="4710897" y="1811284"/>
                    </a:lnTo>
                    <a:lnTo>
                      <a:pt x="4710897" y="2773933"/>
                    </a:lnTo>
                    <a:lnTo>
                      <a:pt x="1736857" y="2773933"/>
                    </a:lnTo>
                    <a:lnTo>
                      <a:pt x="1182476" y="2773933"/>
                    </a:lnTo>
                    <a:lnTo>
                      <a:pt x="0" y="2773933"/>
                    </a:lnTo>
                    <a:lnTo>
                      <a:pt x="868429" y="1645402"/>
                    </a:lnTo>
                    <a:lnTo>
                      <a:pt x="1459667" y="2413721"/>
                    </a:ln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84" name="任意多边形: 形状 83"/>
              <p:cNvSpPr/>
              <p:nvPr/>
            </p:nvSpPr>
            <p:spPr>
              <a:xfrm>
                <a:off x="6413587" y="4933059"/>
                <a:ext cx="732543" cy="853380"/>
              </a:xfrm>
              <a:custGeom>
                <a:avLst/>
                <a:gdLst>
                  <a:gd name="connsiteX0" fmla="*/ 428322 w 1000863"/>
                  <a:gd name="connsiteY0" fmla="*/ 0 h 1165961"/>
                  <a:gd name="connsiteX1" fmla="*/ 410926 w 1000863"/>
                  <a:gd name="connsiteY1" fmla="*/ 14353 h 1165961"/>
                  <a:gd name="connsiteX2" fmla="*/ 236220 w 1000863"/>
                  <a:gd name="connsiteY2" fmla="*/ 436129 h 1165961"/>
                  <a:gd name="connsiteX3" fmla="*/ 832702 w 1000863"/>
                  <a:gd name="connsiteY3" fmla="*/ 1032611 h 1165961"/>
                  <a:gd name="connsiteX4" fmla="*/ 952914 w 1000863"/>
                  <a:gd name="connsiteY4" fmla="*/ 1020493 h 1165961"/>
                  <a:gd name="connsiteX5" fmla="*/ 1000863 w 1000863"/>
                  <a:gd name="connsiteY5" fmla="*/ 1005609 h 1165961"/>
                  <a:gd name="connsiteX6" fmla="*/ 929981 w 1000863"/>
                  <a:gd name="connsiteY6" fmla="*/ 1064092 h 1165961"/>
                  <a:gd name="connsiteX7" fmla="*/ 596482 w 1000863"/>
                  <a:gd name="connsiteY7" fmla="*/ 1165961 h 1165961"/>
                  <a:gd name="connsiteX8" fmla="*/ 0 w 1000863"/>
                  <a:gd name="connsiteY8" fmla="*/ 569479 h 1165961"/>
                  <a:gd name="connsiteX9" fmla="*/ 364305 w 1000863"/>
                  <a:gd name="connsiteY9" fmla="*/ 19872 h 116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863" h="1165961">
                    <a:moveTo>
                      <a:pt x="428322" y="0"/>
                    </a:moveTo>
                    <a:lnTo>
                      <a:pt x="410926" y="14353"/>
                    </a:lnTo>
                    <a:cubicBezTo>
                      <a:pt x="302984" y="122295"/>
                      <a:pt x="236220" y="271415"/>
                      <a:pt x="236220" y="436129"/>
                    </a:cubicBezTo>
                    <a:cubicBezTo>
                      <a:pt x="236220" y="765557"/>
                      <a:pt x="503274" y="1032611"/>
                      <a:pt x="832702" y="1032611"/>
                    </a:cubicBezTo>
                    <a:cubicBezTo>
                      <a:pt x="873881" y="1032611"/>
                      <a:pt x="914085" y="1028439"/>
                      <a:pt x="952914" y="1020493"/>
                    </a:cubicBezTo>
                    <a:lnTo>
                      <a:pt x="1000863" y="1005609"/>
                    </a:lnTo>
                    <a:lnTo>
                      <a:pt x="929981" y="1064092"/>
                    </a:lnTo>
                    <a:cubicBezTo>
                      <a:pt x="834782" y="1128407"/>
                      <a:pt x="720018" y="1165961"/>
                      <a:pt x="596482" y="1165961"/>
                    </a:cubicBezTo>
                    <a:cubicBezTo>
                      <a:pt x="267054" y="1165961"/>
                      <a:pt x="0" y="898907"/>
                      <a:pt x="0" y="569479"/>
                    </a:cubicBezTo>
                    <a:cubicBezTo>
                      <a:pt x="0" y="322408"/>
                      <a:pt x="150218" y="110423"/>
                      <a:pt x="364305" y="19872"/>
                    </a:cubicBez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85" name="组合 84"/>
          <p:cNvGrpSpPr/>
          <p:nvPr userDrawn="1"/>
        </p:nvGrpSpPr>
        <p:grpSpPr>
          <a:xfrm rot="19800000">
            <a:off x="10775215" y="1459843"/>
            <a:ext cx="2160000" cy="2880000"/>
            <a:chOff x="10291538" y="2996875"/>
            <a:chExt cx="2121622" cy="3058098"/>
          </a:xfrm>
        </p:grpSpPr>
        <p:sp>
          <p:nvSpPr>
            <p:cNvPr id="86" name="矩形 85"/>
            <p:cNvSpPr/>
            <p:nvPr/>
          </p:nvSpPr>
          <p:spPr>
            <a:xfrm rot="16200000">
              <a:off x="9823300" y="3465113"/>
              <a:ext cx="3058098" cy="2121622"/>
            </a:xfrm>
            <a:prstGeom prst="rect">
              <a:avLst/>
            </a:prstGeom>
            <a:solidFill>
              <a:srgbClr val="E2EFF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0581004" y="4906948"/>
              <a:ext cx="1832156" cy="1135650"/>
              <a:chOff x="6413587" y="4933059"/>
              <a:chExt cx="3105528" cy="1924941"/>
            </a:xfrm>
          </p:grpSpPr>
          <p:sp>
            <p:nvSpPr>
              <p:cNvPr id="88" name="任意多边形: 形状 87"/>
              <p:cNvSpPr/>
              <p:nvPr/>
            </p:nvSpPr>
            <p:spPr>
              <a:xfrm>
                <a:off x="6751320" y="5228230"/>
                <a:ext cx="2767795" cy="1629770"/>
              </a:xfrm>
              <a:custGeom>
                <a:avLst/>
                <a:gdLst>
                  <a:gd name="connsiteX0" fmla="*/ 3317076 w 4710897"/>
                  <a:gd name="connsiteY0" fmla="*/ 0 h 2773933"/>
                  <a:gd name="connsiteX1" fmla="*/ 4710897 w 4710897"/>
                  <a:gd name="connsiteY1" fmla="*/ 1811284 h 2773933"/>
                  <a:gd name="connsiteX2" fmla="*/ 4710897 w 4710897"/>
                  <a:gd name="connsiteY2" fmla="*/ 2773933 h 2773933"/>
                  <a:gd name="connsiteX3" fmla="*/ 1736857 w 4710897"/>
                  <a:gd name="connsiteY3" fmla="*/ 2773933 h 2773933"/>
                  <a:gd name="connsiteX4" fmla="*/ 1182476 w 4710897"/>
                  <a:gd name="connsiteY4" fmla="*/ 2773933 h 2773933"/>
                  <a:gd name="connsiteX5" fmla="*/ 0 w 4710897"/>
                  <a:gd name="connsiteY5" fmla="*/ 2773933 h 2773933"/>
                  <a:gd name="connsiteX6" fmla="*/ 868429 w 4710897"/>
                  <a:gd name="connsiteY6" fmla="*/ 1645402 h 2773933"/>
                  <a:gd name="connsiteX7" fmla="*/ 1459667 w 4710897"/>
                  <a:gd name="connsiteY7" fmla="*/ 2413721 h 277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0897" h="2773933">
                    <a:moveTo>
                      <a:pt x="3317076" y="0"/>
                    </a:moveTo>
                    <a:lnTo>
                      <a:pt x="4710897" y="1811284"/>
                    </a:lnTo>
                    <a:lnTo>
                      <a:pt x="4710897" y="2773933"/>
                    </a:lnTo>
                    <a:lnTo>
                      <a:pt x="1736857" y="2773933"/>
                    </a:lnTo>
                    <a:lnTo>
                      <a:pt x="1182476" y="2773933"/>
                    </a:lnTo>
                    <a:lnTo>
                      <a:pt x="0" y="2773933"/>
                    </a:lnTo>
                    <a:lnTo>
                      <a:pt x="868429" y="1645402"/>
                    </a:lnTo>
                    <a:lnTo>
                      <a:pt x="1459667" y="2413721"/>
                    </a:ln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89" name="任意多边形: 形状 88"/>
              <p:cNvSpPr/>
              <p:nvPr/>
            </p:nvSpPr>
            <p:spPr>
              <a:xfrm>
                <a:off x="6413587" y="4933059"/>
                <a:ext cx="732543" cy="853380"/>
              </a:xfrm>
              <a:custGeom>
                <a:avLst/>
                <a:gdLst>
                  <a:gd name="connsiteX0" fmla="*/ 428322 w 1000863"/>
                  <a:gd name="connsiteY0" fmla="*/ 0 h 1165961"/>
                  <a:gd name="connsiteX1" fmla="*/ 410926 w 1000863"/>
                  <a:gd name="connsiteY1" fmla="*/ 14353 h 1165961"/>
                  <a:gd name="connsiteX2" fmla="*/ 236220 w 1000863"/>
                  <a:gd name="connsiteY2" fmla="*/ 436129 h 1165961"/>
                  <a:gd name="connsiteX3" fmla="*/ 832702 w 1000863"/>
                  <a:gd name="connsiteY3" fmla="*/ 1032611 h 1165961"/>
                  <a:gd name="connsiteX4" fmla="*/ 952914 w 1000863"/>
                  <a:gd name="connsiteY4" fmla="*/ 1020493 h 1165961"/>
                  <a:gd name="connsiteX5" fmla="*/ 1000863 w 1000863"/>
                  <a:gd name="connsiteY5" fmla="*/ 1005609 h 1165961"/>
                  <a:gd name="connsiteX6" fmla="*/ 929981 w 1000863"/>
                  <a:gd name="connsiteY6" fmla="*/ 1064092 h 1165961"/>
                  <a:gd name="connsiteX7" fmla="*/ 596482 w 1000863"/>
                  <a:gd name="connsiteY7" fmla="*/ 1165961 h 1165961"/>
                  <a:gd name="connsiteX8" fmla="*/ 0 w 1000863"/>
                  <a:gd name="connsiteY8" fmla="*/ 569479 h 1165961"/>
                  <a:gd name="connsiteX9" fmla="*/ 364305 w 1000863"/>
                  <a:gd name="connsiteY9" fmla="*/ 19872 h 116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863" h="1165961">
                    <a:moveTo>
                      <a:pt x="428322" y="0"/>
                    </a:moveTo>
                    <a:lnTo>
                      <a:pt x="410926" y="14353"/>
                    </a:lnTo>
                    <a:cubicBezTo>
                      <a:pt x="302984" y="122295"/>
                      <a:pt x="236220" y="271415"/>
                      <a:pt x="236220" y="436129"/>
                    </a:cubicBezTo>
                    <a:cubicBezTo>
                      <a:pt x="236220" y="765557"/>
                      <a:pt x="503274" y="1032611"/>
                      <a:pt x="832702" y="1032611"/>
                    </a:cubicBezTo>
                    <a:cubicBezTo>
                      <a:pt x="873881" y="1032611"/>
                      <a:pt x="914085" y="1028439"/>
                      <a:pt x="952914" y="1020493"/>
                    </a:cubicBezTo>
                    <a:lnTo>
                      <a:pt x="1000863" y="1005609"/>
                    </a:lnTo>
                    <a:lnTo>
                      <a:pt x="929981" y="1064092"/>
                    </a:lnTo>
                    <a:cubicBezTo>
                      <a:pt x="834782" y="1128407"/>
                      <a:pt x="720018" y="1165961"/>
                      <a:pt x="596482" y="1165961"/>
                    </a:cubicBezTo>
                    <a:cubicBezTo>
                      <a:pt x="267054" y="1165961"/>
                      <a:pt x="0" y="898907"/>
                      <a:pt x="0" y="569479"/>
                    </a:cubicBezTo>
                    <a:cubicBezTo>
                      <a:pt x="0" y="322408"/>
                      <a:pt x="150218" y="110423"/>
                      <a:pt x="364305" y="19872"/>
                    </a:cubicBez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90" name="组合 89"/>
          <p:cNvGrpSpPr/>
          <p:nvPr userDrawn="1"/>
        </p:nvGrpSpPr>
        <p:grpSpPr>
          <a:xfrm rot="19800000">
            <a:off x="9100259" y="-1441266"/>
            <a:ext cx="2160000" cy="2880000"/>
            <a:chOff x="10291538" y="-353037"/>
            <a:chExt cx="2121622" cy="3058098"/>
          </a:xfrm>
        </p:grpSpPr>
        <p:sp>
          <p:nvSpPr>
            <p:cNvPr id="91" name="矩形 90"/>
            <p:cNvSpPr/>
            <p:nvPr/>
          </p:nvSpPr>
          <p:spPr>
            <a:xfrm rot="16200000">
              <a:off x="9823300" y="115201"/>
              <a:ext cx="3058098" cy="2121622"/>
            </a:xfrm>
            <a:prstGeom prst="rect">
              <a:avLst/>
            </a:prstGeom>
            <a:solidFill>
              <a:srgbClr val="E2EFF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92" name="组合 91"/>
            <p:cNvGrpSpPr/>
            <p:nvPr/>
          </p:nvGrpSpPr>
          <p:grpSpPr>
            <a:xfrm>
              <a:off x="10581004" y="1563383"/>
              <a:ext cx="1832156" cy="1135650"/>
              <a:chOff x="6413587" y="4933059"/>
              <a:chExt cx="3105528" cy="1924941"/>
            </a:xfrm>
          </p:grpSpPr>
          <p:sp>
            <p:nvSpPr>
              <p:cNvPr id="93" name="任意多边形: 形状 92"/>
              <p:cNvSpPr/>
              <p:nvPr/>
            </p:nvSpPr>
            <p:spPr>
              <a:xfrm>
                <a:off x="6751320" y="5228230"/>
                <a:ext cx="2767795" cy="1629770"/>
              </a:xfrm>
              <a:custGeom>
                <a:avLst/>
                <a:gdLst>
                  <a:gd name="connsiteX0" fmla="*/ 3317076 w 4710897"/>
                  <a:gd name="connsiteY0" fmla="*/ 0 h 2773933"/>
                  <a:gd name="connsiteX1" fmla="*/ 4710897 w 4710897"/>
                  <a:gd name="connsiteY1" fmla="*/ 1811284 h 2773933"/>
                  <a:gd name="connsiteX2" fmla="*/ 4710897 w 4710897"/>
                  <a:gd name="connsiteY2" fmla="*/ 2773933 h 2773933"/>
                  <a:gd name="connsiteX3" fmla="*/ 1736857 w 4710897"/>
                  <a:gd name="connsiteY3" fmla="*/ 2773933 h 2773933"/>
                  <a:gd name="connsiteX4" fmla="*/ 1182476 w 4710897"/>
                  <a:gd name="connsiteY4" fmla="*/ 2773933 h 2773933"/>
                  <a:gd name="connsiteX5" fmla="*/ 0 w 4710897"/>
                  <a:gd name="connsiteY5" fmla="*/ 2773933 h 2773933"/>
                  <a:gd name="connsiteX6" fmla="*/ 868429 w 4710897"/>
                  <a:gd name="connsiteY6" fmla="*/ 1645402 h 2773933"/>
                  <a:gd name="connsiteX7" fmla="*/ 1459667 w 4710897"/>
                  <a:gd name="connsiteY7" fmla="*/ 2413721 h 277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0897" h="2773933">
                    <a:moveTo>
                      <a:pt x="3317076" y="0"/>
                    </a:moveTo>
                    <a:lnTo>
                      <a:pt x="4710897" y="1811284"/>
                    </a:lnTo>
                    <a:lnTo>
                      <a:pt x="4710897" y="2773933"/>
                    </a:lnTo>
                    <a:lnTo>
                      <a:pt x="1736857" y="2773933"/>
                    </a:lnTo>
                    <a:lnTo>
                      <a:pt x="1182476" y="2773933"/>
                    </a:lnTo>
                    <a:lnTo>
                      <a:pt x="0" y="2773933"/>
                    </a:lnTo>
                    <a:lnTo>
                      <a:pt x="868429" y="1645402"/>
                    </a:lnTo>
                    <a:lnTo>
                      <a:pt x="1459667" y="2413721"/>
                    </a:ln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6413587" y="4933059"/>
                <a:ext cx="732543" cy="853380"/>
              </a:xfrm>
              <a:custGeom>
                <a:avLst/>
                <a:gdLst>
                  <a:gd name="connsiteX0" fmla="*/ 428322 w 1000863"/>
                  <a:gd name="connsiteY0" fmla="*/ 0 h 1165961"/>
                  <a:gd name="connsiteX1" fmla="*/ 410926 w 1000863"/>
                  <a:gd name="connsiteY1" fmla="*/ 14353 h 1165961"/>
                  <a:gd name="connsiteX2" fmla="*/ 236220 w 1000863"/>
                  <a:gd name="connsiteY2" fmla="*/ 436129 h 1165961"/>
                  <a:gd name="connsiteX3" fmla="*/ 832702 w 1000863"/>
                  <a:gd name="connsiteY3" fmla="*/ 1032611 h 1165961"/>
                  <a:gd name="connsiteX4" fmla="*/ 952914 w 1000863"/>
                  <a:gd name="connsiteY4" fmla="*/ 1020493 h 1165961"/>
                  <a:gd name="connsiteX5" fmla="*/ 1000863 w 1000863"/>
                  <a:gd name="connsiteY5" fmla="*/ 1005609 h 1165961"/>
                  <a:gd name="connsiteX6" fmla="*/ 929981 w 1000863"/>
                  <a:gd name="connsiteY6" fmla="*/ 1064092 h 1165961"/>
                  <a:gd name="connsiteX7" fmla="*/ 596482 w 1000863"/>
                  <a:gd name="connsiteY7" fmla="*/ 1165961 h 1165961"/>
                  <a:gd name="connsiteX8" fmla="*/ 0 w 1000863"/>
                  <a:gd name="connsiteY8" fmla="*/ 569479 h 1165961"/>
                  <a:gd name="connsiteX9" fmla="*/ 364305 w 1000863"/>
                  <a:gd name="connsiteY9" fmla="*/ 19872 h 116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863" h="1165961">
                    <a:moveTo>
                      <a:pt x="428322" y="0"/>
                    </a:moveTo>
                    <a:lnTo>
                      <a:pt x="410926" y="14353"/>
                    </a:lnTo>
                    <a:cubicBezTo>
                      <a:pt x="302984" y="122295"/>
                      <a:pt x="236220" y="271415"/>
                      <a:pt x="236220" y="436129"/>
                    </a:cubicBezTo>
                    <a:cubicBezTo>
                      <a:pt x="236220" y="765557"/>
                      <a:pt x="503274" y="1032611"/>
                      <a:pt x="832702" y="1032611"/>
                    </a:cubicBezTo>
                    <a:cubicBezTo>
                      <a:pt x="873881" y="1032611"/>
                      <a:pt x="914085" y="1028439"/>
                      <a:pt x="952914" y="1020493"/>
                    </a:cubicBezTo>
                    <a:lnTo>
                      <a:pt x="1000863" y="1005609"/>
                    </a:lnTo>
                    <a:lnTo>
                      <a:pt x="929981" y="1064092"/>
                    </a:lnTo>
                    <a:cubicBezTo>
                      <a:pt x="834782" y="1128407"/>
                      <a:pt x="720018" y="1165961"/>
                      <a:pt x="596482" y="1165961"/>
                    </a:cubicBezTo>
                    <a:cubicBezTo>
                      <a:pt x="267054" y="1165961"/>
                      <a:pt x="0" y="898907"/>
                      <a:pt x="0" y="569479"/>
                    </a:cubicBezTo>
                    <a:cubicBezTo>
                      <a:pt x="0" y="322408"/>
                      <a:pt x="150218" y="110423"/>
                      <a:pt x="364305" y="19872"/>
                    </a:cubicBez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95" name="组合 94"/>
          <p:cNvGrpSpPr/>
          <p:nvPr userDrawn="1"/>
        </p:nvGrpSpPr>
        <p:grpSpPr>
          <a:xfrm rot="19800000">
            <a:off x="6384064" y="-1193119"/>
            <a:ext cx="2160000" cy="2880000"/>
            <a:chOff x="7815171" y="-1496234"/>
            <a:chExt cx="2123911" cy="3066919"/>
          </a:xfrm>
        </p:grpSpPr>
        <p:sp>
          <p:nvSpPr>
            <p:cNvPr id="96" name="矩形 95"/>
            <p:cNvSpPr/>
            <p:nvPr/>
          </p:nvSpPr>
          <p:spPr>
            <a:xfrm rot="16200000">
              <a:off x="7346933" y="-1027996"/>
              <a:ext cx="3058098" cy="2121622"/>
            </a:xfrm>
            <a:prstGeom prst="rect">
              <a:avLst/>
            </a:prstGeom>
            <a:solidFill>
              <a:srgbClr val="E2EFF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8095770" y="393399"/>
              <a:ext cx="1843312" cy="1177286"/>
              <a:chOff x="6413587" y="4933059"/>
              <a:chExt cx="3124438" cy="1995515"/>
            </a:xfrm>
          </p:grpSpPr>
          <p:sp>
            <p:nvSpPr>
              <p:cNvPr id="98" name="任意多边形: 形状 97"/>
              <p:cNvSpPr/>
              <p:nvPr/>
            </p:nvSpPr>
            <p:spPr>
              <a:xfrm>
                <a:off x="6770230" y="5298804"/>
                <a:ext cx="2767795" cy="1629770"/>
              </a:xfrm>
              <a:custGeom>
                <a:avLst/>
                <a:gdLst>
                  <a:gd name="connsiteX0" fmla="*/ 3317076 w 4710897"/>
                  <a:gd name="connsiteY0" fmla="*/ 0 h 2773933"/>
                  <a:gd name="connsiteX1" fmla="*/ 4710897 w 4710897"/>
                  <a:gd name="connsiteY1" fmla="*/ 1811284 h 2773933"/>
                  <a:gd name="connsiteX2" fmla="*/ 4710897 w 4710897"/>
                  <a:gd name="connsiteY2" fmla="*/ 2773933 h 2773933"/>
                  <a:gd name="connsiteX3" fmla="*/ 1736857 w 4710897"/>
                  <a:gd name="connsiteY3" fmla="*/ 2773933 h 2773933"/>
                  <a:gd name="connsiteX4" fmla="*/ 1182476 w 4710897"/>
                  <a:gd name="connsiteY4" fmla="*/ 2773933 h 2773933"/>
                  <a:gd name="connsiteX5" fmla="*/ 0 w 4710897"/>
                  <a:gd name="connsiteY5" fmla="*/ 2773933 h 2773933"/>
                  <a:gd name="connsiteX6" fmla="*/ 868429 w 4710897"/>
                  <a:gd name="connsiteY6" fmla="*/ 1645402 h 2773933"/>
                  <a:gd name="connsiteX7" fmla="*/ 1459667 w 4710897"/>
                  <a:gd name="connsiteY7" fmla="*/ 2413721 h 277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0897" h="2773933">
                    <a:moveTo>
                      <a:pt x="3317076" y="0"/>
                    </a:moveTo>
                    <a:lnTo>
                      <a:pt x="4710897" y="1811284"/>
                    </a:lnTo>
                    <a:lnTo>
                      <a:pt x="4710897" y="2773933"/>
                    </a:lnTo>
                    <a:lnTo>
                      <a:pt x="1736857" y="2773933"/>
                    </a:lnTo>
                    <a:lnTo>
                      <a:pt x="1182476" y="2773933"/>
                    </a:lnTo>
                    <a:lnTo>
                      <a:pt x="0" y="2773933"/>
                    </a:lnTo>
                    <a:lnTo>
                      <a:pt x="868429" y="1645402"/>
                    </a:lnTo>
                    <a:lnTo>
                      <a:pt x="1459667" y="2413721"/>
                    </a:ln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6413587" y="4933059"/>
                <a:ext cx="732543" cy="853380"/>
              </a:xfrm>
              <a:custGeom>
                <a:avLst/>
                <a:gdLst>
                  <a:gd name="connsiteX0" fmla="*/ 428322 w 1000863"/>
                  <a:gd name="connsiteY0" fmla="*/ 0 h 1165961"/>
                  <a:gd name="connsiteX1" fmla="*/ 410926 w 1000863"/>
                  <a:gd name="connsiteY1" fmla="*/ 14353 h 1165961"/>
                  <a:gd name="connsiteX2" fmla="*/ 236220 w 1000863"/>
                  <a:gd name="connsiteY2" fmla="*/ 436129 h 1165961"/>
                  <a:gd name="connsiteX3" fmla="*/ 832702 w 1000863"/>
                  <a:gd name="connsiteY3" fmla="*/ 1032611 h 1165961"/>
                  <a:gd name="connsiteX4" fmla="*/ 952914 w 1000863"/>
                  <a:gd name="connsiteY4" fmla="*/ 1020493 h 1165961"/>
                  <a:gd name="connsiteX5" fmla="*/ 1000863 w 1000863"/>
                  <a:gd name="connsiteY5" fmla="*/ 1005609 h 1165961"/>
                  <a:gd name="connsiteX6" fmla="*/ 929981 w 1000863"/>
                  <a:gd name="connsiteY6" fmla="*/ 1064092 h 1165961"/>
                  <a:gd name="connsiteX7" fmla="*/ 596482 w 1000863"/>
                  <a:gd name="connsiteY7" fmla="*/ 1165961 h 1165961"/>
                  <a:gd name="connsiteX8" fmla="*/ 0 w 1000863"/>
                  <a:gd name="connsiteY8" fmla="*/ 569479 h 1165961"/>
                  <a:gd name="connsiteX9" fmla="*/ 364305 w 1000863"/>
                  <a:gd name="connsiteY9" fmla="*/ 19872 h 116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863" h="1165961">
                    <a:moveTo>
                      <a:pt x="428322" y="0"/>
                    </a:moveTo>
                    <a:lnTo>
                      <a:pt x="410926" y="14353"/>
                    </a:lnTo>
                    <a:cubicBezTo>
                      <a:pt x="302984" y="122295"/>
                      <a:pt x="236220" y="271415"/>
                      <a:pt x="236220" y="436129"/>
                    </a:cubicBezTo>
                    <a:cubicBezTo>
                      <a:pt x="236220" y="765557"/>
                      <a:pt x="503274" y="1032611"/>
                      <a:pt x="832702" y="1032611"/>
                    </a:cubicBezTo>
                    <a:cubicBezTo>
                      <a:pt x="873881" y="1032611"/>
                      <a:pt x="914085" y="1028439"/>
                      <a:pt x="952914" y="1020493"/>
                    </a:cubicBezTo>
                    <a:lnTo>
                      <a:pt x="1000863" y="1005609"/>
                    </a:lnTo>
                    <a:lnTo>
                      <a:pt x="929981" y="1064092"/>
                    </a:lnTo>
                    <a:cubicBezTo>
                      <a:pt x="834782" y="1128407"/>
                      <a:pt x="720018" y="1165961"/>
                      <a:pt x="596482" y="1165961"/>
                    </a:cubicBezTo>
                    <a:cubicBezTo>
                      <a:pt x="267054" y="1165961"/>
                      <a:pt x="0" y="898907"/>
                      <a:pt x="0" y="569479"/>
                    </a:cubicBezTo>
                    <a:cubicBezTo>
                      <a:pt x="0" y="322408"/>
                      <a:pt x="150218" y="110423"/>
                      <a:pt x="364305" y="19872"/>
                    </a:cubicBez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100" name="组合 99"/>
          <p:cNvGrpSpPr/>
          <p:nvPr userDrawn="1"/>
        </p:nvGrpSpPr>
        <p:grpSpPr>
          <a:xfrm rot="19800000">
            <a:off x="8061732" y="1712686"/>
            <a:ext cx="2160000" cy="2880000"/>
            <a:chOff x="7815171" y="1859102"/>
            <a:chExt cx="2121622" cy="3058098"/>
          </a:xfrm>
        </p:grpSpPr>
        <p:sp>
          <p:nvSpPr>
            <p:cNvPr id="101" name="矩形 100"/>
            <p:cNvSpPr/>
            <p:nvPr/>
          </p:nvSpPr>
          <p:spPr>
            <a:xfrm rot="16200000">
              <a:off x="7346933" y="2327340"/>
              <a:ext cx="3058098" cy="2121622"/>
            </a:xfrm>
            <a:prstGeom prst="rect">
              <a:avLst/>
            </a:prstGeom>
            <a:solidFill>
              <a:srgbClr val="E2EFF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8095771" y="3748734"/>
              <a:ext cx="1839463" cy="1165125"/>
              <a:chOff x="6413587" y="4933059"/>
              <a:chExt cx="3117913" cy="1974902"/>
            </a:xfrm>
          </p:grpSpPr>
          <p:sp>
            <p:nvSpPr>
              <p:cNvPr id="103" name="任意多边形: 形状 102"/>
              <p:cNvSpPr/>
              <p:nvPr/>
            </p:nvSpPr>
            <p:spPr>
              <a:xfrm>
                <a:off x="6763704" y="5278189"/>
                <a:ext cx="2767796" cy="1629772"/>
              </a:xfrm>
              <a:custGeom>
                <a:avLst/>
                <a:gdLst>
                  <a:gd name="connsiteX0" fmla="*/ 3317076 w 4710897"/>
                  <a:gd name="connsiteY0" fmla="*/ 0 h 2773933"/>
                  <a:gd name="connsiteX1" fmla="*/ 4710897 w 4710897"/>
                  <a:gd name="connsiteY1" fmla="*/ 1811284 h 2773933"/>
                  <a:gd name="connsiteX2" fmla="*/ 4710897 w 4710897"/>
                  <a:gd name="connsiteY2" fmla="*/ 2773933 h 2773933"/>
                  <a:gd name="connsiteX3" fmla="*/ 1736857 w 4710897"/>
                  <a:gd name="connsiteY3" fmla="*/ 2773933 h 2773933"/>
                  <a:gd name="connsiteX4" fmla="*/ 1182476 w 4710897"/>
                  <a:gd name="connsiteY4" fmla="*/ 2773933 h 2773933"/>
                  <a:gd name="connsiteX5" fmla="*/ 0 w 4710897"/>
                  <a:gd name="connsiteY5" fmla="*/ 2773933 h 2773933"/>
                  <a:gd name="connsiteX6" fmla="*/ 868429 w 4710897"/>
                  <a:gd name="connsiteY6" fmla="*/ 1645402 h 2773933"/>
                  <a:gd name="connsiteX7" fmla="*/ 1459667 w 4710897"/>
                  <a:gd name="connsiteY7" fmla="*/ 2413721 h 277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0897" h="2773933">
                    <a:moveTo>
                      <a:pt x="3317076" y="0"/>
                    </a:moveTo>
                    <a:lnTo>
                      <a:pt x="4710897" y="1811284"/>
                    </a:lnTo>
                    <a:lnTo>
                      <a:pt x="4710897" y="2773933"/>
                    </a:lnTo>
                    <a:lnTo>
                      <a:pt x="1736857" y="2773933"/>
                    </a:lnTo>
                    <a:lnTo>
                      <a:pt x="1182476" y="2773933"/>
                    </a:lnTo>
                    <a:lnTo>
                      <a:pt x="0" y="2773933"/>
                    </a:lnTo>
                    <a:lnTo>
                      <a:pt x="868429" y="1645402"/>
                    </a:lnTo>
                    <a:lnTo>
                      <a:pt x="1459667" y="2413721"/>
                    </a:ln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104" name="任意多边形: 形状 103"/>
              <p:cNvSpPr/>
              <p:nvPr/>
            </p:nvSpPr>
            <p:spPr>
              <a:xfrm>
                <a:off x="6413587" y="4933059"/>
                <a:ext cx="732543" cy="853380"/>
              </a:xfrm>
              <a:custGeom>
                <a:avLst/>
                <a:gdLst>
                  <a:gd name="connsiteX0" fmla="*/ 428322 w 1000863"/>
                  <a:gd name="connsiteY0" fmla="*/ 0 h 1165961"/>
                  <a:gd name="connsiteX1" fmla="*/ 410926 w 1000863"/>
                  <a:gd name="connsiteY1" fmla="*/ 14353 h 1165961"/>
                  <a:gd name="connsiteX2" fmla="*/ 236220 w 1000863"/>
                  <a:gd name="connsiteY2" fmla="*/ 436129 h 1165961"/>
                  <a:gd name="connsiteX3" fmla="*/ 832702 w 1000863"/>
                  <a:gd name="connsiteY3" fmla="*/ 1032611 h 1165961"/>
                  <a:gd name="connsiteX4" fmla="*/ 952914 w 1000863"/>
                  <a:gd name="connsiteY4" fmla="*/ 1020493 h 1165961"/>
                  <a:gd name="connsiteX5" fmla="*/ 1000863 w 1000863"/>
                  <a:gd name="connsiteY5" fmla="*/ 1005609 h 1165961"/>
                  <a:gd name="connsiteX6" fmla="*/ 929981 w 1000863"/>
                  <a:gd name="connsiteY6" fmla="*/ 1064092 h 1165961"/>
                  <a:gd name="connsiteX7" fmla="*/ 596482 w 1000863"/>
                  <a:gd name="connsiteY7" fmla="*/ 1165961 h 1165961"/>
                  <a:gd name="connsiteX8" fmla="*/ 0 w 1000863"/>
                  <a:gd name="connsiteY8" fmla="*/ 569479 h 1165961"/>
                  <a:gd name="connsiteX9" fmla="*/ 364305 w 1000863"/>
                  <a:gd name="connsiteY9" fmla="*/ 19872 h 116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863" h="1165961">
                    <a:moveTo>
                      <a:pt x="428322" y="0"/>
                    </a:moveTo>
                    <a:lnTo>
                      <a:pt x="410926" y="14353"/>
                    </a:lnTo>
                    <a:cubicBezTo>
                      <a:pt x="302984" y="122295"/>
                      <a:pt x="236220" y="271415"/>
                      <a:pt x="236220" y="436129"/>
                    </a:cubicBezTo>
                    <a:cubicBezTo>
                      <a:pt x="236220" y="765557"/>
                      <a:pt x="503274" y="1032611"/>
                      <a:pt x="832702" y="1032611"/>
                    </a:cubicBezTo>
                    <a:cubicBezTo>
                      <a:pt x="873881" y="1032611"/>
                      <a:pt x="914085" y="1028439"/>
                      <a:pt x="952914" y="1020493"/>
                    </a:cubicBezTo>
                    <a:lnTo>
                      <a:pt x="1000863" y="1005609"/>
                    </a:lnTo>
                    <a:lnTo>
                      <a:pt x="929981" y="1064092"/>
                    </a:lnTo>
                    <a:cubicBezTo>
                      <a:pt x="834782" y="1128407"/>
                      <a:pt x="720018" y="1165961"/>
                      <a:pt x="596482" y="1165961"/>
                    </a:cubicBezTo>
                    <a:cubicBezTo>
                      <a:pt x="267054" y="1165961"/>
                      <a:pt x="0" y="898907"/>
                      <a:pt x="0" y="569479"/>
                    </a:cubicBezTo>
                    <a:cubicBezTo>
                      <a:pt x="0" y="322408"/>
                      <a:pt x="150218" y="110423"/>
                      <a:pt x="364305" y="19872"/>
                    </a:cubicBez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105" name="组合 104"/>
          <p:cNvGrpSpPr/>
          <p:nvPr userDrawn="1"/>
        </p:nvGrpSpPr>
        <p:grpSpPr>
          <a:xfrm rot="19800000">
            <a:off x="9727458" y="4597808"/>
            <a:ext cx="2160000" cy="2880000"/>
            <a:chOff x="7815171" y="5190554"/>
            <a:chExt cx="2121622" cy="3058099"/>
          </a:xfrm>
        </p:grpSpPr>
        <p:sp>
          <p:nvSpPr>
            <p:cNvPr id="106" name="矩形 105"/>
            <p:cNvSpPr/>
            <p:nvPr/>
          </p:nvSpPr>
          <p:spPr>
            <a:xfrm rot="16200000">
              <a:off x="7346933" y="5658792"/>
              <a:ext cx="3058098" cy="2121622"/>
            </a:xfrm>
            <a:prstGeom prst="rect">
              <a:avLst/>
            </a:prstGeom>
            <a:solidFill>
              <a:srgbClr val="E2EFF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8095770" y="7113003"/>
              <a:ext cx="1832156" cy="1135650"/>
              <a:chOff x="6413587" y="4933059"/>
              <a:chExt cx="3105528" cy="1924941"/>
            </a:xfrm>
          </p:grpSpPr>
          <p:sp>
            <p:nvSpPr>
              <p:cNvPr id="108" name="任意多边形: 形状 107"/>
              <p:cNvSpPr/>
              <p:nvPr/>
            </p:nvSpPr>
            <p:spPr>
              <a:xfrm>
                <a:off x="6751320" y="5228230"/>
                <a:ext cx="2767795" cy="1629770"/>
              </a:xfrm>
              <a:custGeom>
                <a:avLst/>
                <a:gdLst>
                  <a:gd name="connsiteX0" fmla="*/ 3317076 w 4710897"/>
                  <a:gd name="connsiteY0" fmla="*/ 0 h 2773933"/>
                  <a:gd name="connsiteX1" fmla="*/ 4710897 w 4710897"/>
                  <a:gd name="connsiteY1" fmla="*/ 1811284 h 2773933"/>
                  <a:gd name="connsiteX2" fmla="*/ 4710897 w 4710897"/>
                  <a:gd name="connsiteY2" fmla="*/ 2773933 h 2773933"/>
                  <a:gd name="connsiteX3" fmla="*/ 1736857 w 4710897"/>
                  <a:gd name="connsiteY3" fmla="*/ 2773933 h 2773933"/>
                  <a:gd name="connsiteX4" fmla="*/ 1182476 w 4710897"/>
                  <a:gd name="connsiteY4" fmla="*/ 2773933 h 2773933"/>
                  <a:gd name="connsiteX5" fmla="*/ 0 w 4710897"/>
                  <a:gd name="connsiteY5" fmla="*/ 2773933 h 2773933"/>
                  <a:gd name="connsiteX6" fmla="*/ 868429 w 4710897"/>
                  <a:gd name="connsiteY6" fmla="*/ 1645402 h 2773933"/>
                  <a:gd name="connsiteX7" fmla="*/ 1459667 w 4710897"/>
                  <a:gd name="connsiteY7" fmla="*/ 2413721 h 2773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0897" h="2773933">
                    <a:moveTo>
                      <a:pt x="3317076" y="0"/>
                    </a:moveTo>
                    <a:lnTo>
                      <a:pt x="4710897" y="1811284"/>
                    </a:lnTo>
                    <a:lnTo>
                      <a:pt x="4710897" y="2773933"/>
                    </a:lnTo>
                    <a:lnTo>
                      <a:pt x="1736857" y="2773933"/>
                    </a:lnTo>
                    <a:lnTo>
                      <a:pt x="1182476" y="2773933"/>
                    </a:lnTo>
                    <a:lnTo>
                      <a:pt x="0" y="2773933"/>
                    </a:lnTo>
                    <a:lnTo>
                      <a:pt x="868429" y="1645402"/>
                    </a:lnTo>
                    <a:lnTo>
                      <a:pt x="1459667" y="2413721"/>
                    </a:ln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6413587" y="4933059"/>
                <a:ext cx="732543" cy="853380"/>
              </a:xfrm>
              <a:custGeom>
                <a:avLst/>
                <a:gdLst>
                  <a:gd name="connsiteX0" fmla="*/ 428322 w 1000863"/>
                  <a:gd name="connsiteY0" fmla="*/ 0 h 1165961"/>
                  <a:gd name="connsiteX1" fmla="*/ 410926 w 1000863"/>
                  <a:gd name="connsiteY1" fmla="*/ 14353 h 1165961"/>
                  <a:gd name="connsiteX2" fmla="*/ 236220 w 1000863"/>
                  <a:gd name="connsiteY2" fmla="*/ 436129 h 1165961"/>
                  <a:gd name="connsiteX3" fmla="*/ 832702 w 1000863"/>
                  <a:gd name="connsiteY3" fmla="*/ 1032611 h 1165961"/>
                  <a:gd name="connsiteX4" fmla="*/ 952914 w 1000863"/>
                  <a:gd name="connsiteY4" fmla="*/ 1020493 h 1165961"/>
                  <a:gd name="connsiteX5" fmla="*/ 1000863 w 1000863"/>
                  <a:gd name="connsiteY5" fmla="*/ 1005609 h 1165961"/>
                  <a:gd name="connsiteX6" fmla="*/ 929981 w 1000863"/>
                  <a:gd name="connsiteY6" fmla="*/ 1064092 h 1165961"/>
                  <a:gd name="connsiteX7" fmla="*/ 596482 w 1000863"/>
                  <a:gd name="connsiteY7" fmla="*/ 1165961 h 1165961"/>
                  <a:gd name="connsiteX8" fmla="*/ 0 w 1000863"/>
                  <a:gd name="connsiteY8" fmla="*/ 569479 h 1165961"/>
                  <a:gd name="connsiteX9" fmla="*/ 364305 w 1000863"/>
                  <a:gd name="connsiteY9" fmla="*/ 19872 h 116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863" h="1165961">
                    <a:moveTo>
                      <a:pt x="428322" y="0"/>
                    </a:moveTo>
                    <a:lnTo>
                      <a:pt x="410926" y="14353"/>
                    </a:lnTo>
                    <a:cubicBezTo>
                      <a:pt x="302984" y="122295"/>
                      <a:pt x="236220" y="271415"/>
                      <a:pt x="236220" y="436129"/>
                    </a:cubicBezTo>
                    <a:cubicBezTo>
                      <a:pt x="236220" y="765557"/>
                      <a:pt x="503274" y="1032611"/>
                      <a:pt x="832702" y="1032611"/>
                    </a:cubicBezTo>
                    <a:cubicBezTo>
                      <a:pt x="873881" y="1032611"/>
                      <a:pt x="914085" y="1028439"/>
                      <a:pt x="952914" y="1020493"/>
                    </a:cubicBezTo>
                    <a:lnTo>
                      <a:pt x="1000863" y="1005609"/>
                    </a:lnTo>
                    <a:lnTo>
                      <a:pt x="929981" y="1064092"/>
                    </a:lnTo>
                    <a:cubicBezTo>
                      <a:pt x="834782" y="1128407"/>
                      <a:pt x="720018" y="1165961"/>
                      <a:pt x="596482" y="1165961"/>
                    </a:cubicBezTo>
                    <a:cubicBezTo>
                      <a:pt x="267054" y="1165961"/>
                      <a:pt x="0" y="898907"/>
                      <a:pt x="0" y="569479"/>
                    </a:cubicBezTo>
                    <a:cubicBezTo>
                      <a:pt x="0" y="322408"/>
                      <a:pt x="150218" y="110423"/>
                      <a:pt x="364305" y="19872"/>
                    </a:cubicBezTo>
                    <a:close/>
                  </a:path>
                </a:pathLst>
              </a:custGeom>
              <a:solidFill>
                <a:srgbClr val="AACE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pic>
        <p:nvPicPr>
          <p:cNvPr id="110" name="图片占位符 16"/>
          <p:cNvPicPr>
            <a:picLocks noChangeAspect="1"/>
          </p:cNvPicPr>
          <p:nvPr userDrawn="1"/>
        </p:nvPicPr>
        <p:blipFill>
          <a:blip r:embed="rId6"/>
          <a:srcRect t="4479" b="4479"/>
          <a:stretch>
            <a:fillRect/>
          </a:stretch>
        </p:blipFill>
        <p:spPr>
          <a:xfrm rot="19788377">
            <a:off x="6233582" y="3556539"/>
            <a:ext cx="2160000" cy="2880000"/>
          </a:xfrm>
          <a:prstGeom prst="rect">
            <a:avLst/>
          </a:prstGeom>
        </p:spPr>
      </p:pic>
      <p:pic>
        <p:nvPicPr>
          <p:cNvPr id="111" name="图片占位符 15"/>
          <p:cNvPicPr>
            <a:picLocks noChangeAspect="1"/>
          </p:cNvPicPr>
          <p:nvPr userDrawn="1"/>
        </p:nvPicPr>
        <p:blipFill>
          <a:blip r:embed="rId7"/>
          <a:srcRect t="6906" b="6906"/>
          <a:stretch>
            <a:fillRect/>
          </a:stretch>
        </p:blipFill>
        <p:spPr>
          <a:xfrm rot="19788377">
            <a:off x="4579703" y="690393"/>
            <a:ext cx="2160000" cy="2880000"/>
          </a:xfrm>
          <a:prstGeom prst="rect">
            <a:avLst/>
          </a:prstGeom>
        </p:spPr>
      </p:pic>
      <p:pic>
        <p:nvPicPr>
          <p:cNvPr id="112" name="图片占位符 17"/>
          <p:cNvPicPr>
            <a:picLocks noChangeAspect="1"/>
          </p:cNvPicPr>
          <p:nvPr userDrawn="1"/>
        </p:nvPicPr>
        <p:blipFill>
          <a:blip r:embed="rId8"/>
          <a:srcRect t="5136" b="5136"/>
          <a:stretch>
            <a:fillRect/>
          </a:stretch>
        </p:blipFill>
        <p:spPr>
          <a:xfrm rot="19788377">
            <a:off x="6377309" y="-1207668"/>
            <a:ext cx="2160000" cy="2880000"/>
          </a:xfrm>
          <a:prstGeom prst="rect">
            <a:avLst/>
          </a:prstGeom>
        </p:spPr>
      </p:pic>
      <p:pic>
        <p:nvPicPr>
          <p:cNvPr id="113" name="图片占位符 19"/>
          <p:cNvPicPr>
            <a:picLocks noChangeAspect="1"/>
          </p:cNvPicPr>
          <p:nvPr userDrawn="1"/>
        </p:nvPicPr>
        <p:blipFill>
          <a:blip r:embed="rId9"/>
          <a:srcRect t="9658" b="9658"/>
          <a:stretch>
            <a:fillRect/>
          </a:stretch>
        </p:blipFill>
        <p:spPr>
          <a:xfrm rot="19788377">
            <a:off x="9738523" y="4612331"/>
            <a:ext cx="2160000" cy="2880000"/>
          </a:xfrm>
          <a:prstGeom prst="rect">
            <a:avLst/>
          </a:prstGeom>
        </p:spPr>
      </p:pic>
      <p:pic>
        <p:nvPicPr>
          <p:cNvPr id="114" name="图片占位符 18"/>
          <p:cNvPicPr>
            <a:picLocks noChangeAspect="1"/>
          </p:cNvPicPr>
          <p:nvPr userDrawn="1"/>
        </p:nvPicPr>
        <p:blipFill>
          <a:blip r:embed="rId10"/>
          <a:srcRect t="2769" b="2769"/>
          <a:stretch>
            <a:fillRect/>
          </a:stretch>
        </p:blipFill>
        <p:spPr>
          <a:xfrm rot="19788377">
            <a:off x="8068723" y="1711404"/>
            <a:ext cx="2160000" cy="2880000"/>
          </a:xfrm>
          <a:prstGeom prst="rect">
            <a:avLst/>
          </a:prstGeom>
        </p:spPr>
      </p:pic>
      <p:pic>
        <p:nvPicPr>
          <p:cNvPr id="115" name="图片占位符 42"/>
          <p:cNvPicPr>
            <a:picLocks noChangeAspect="1"/>
          </p:cNvPicPr>
          <p:nvPr userDrawn="1"/>
        </p:nvPicPr>
        <p:blipFill>
          <a:blip r:embed="rId11"/>
          <a:srcRect t="4321" b="4321"/>
          <a:stretch>
            <a:fillRect/>
          </a:stretch>
        </p:blipFill>
        <p:spPr>
          <a:xfrm rot="19788377">
            <a:off x="10774374" y="1456749"/>
            <a:ext cx="2160000" cy="2880000"/>
          </a:xfrm>
          <a:prstGeom prst="rect">
            <a:avLst/>
          </a:prstGeom>
        </p:spPr>
      </p:pic>
      <p:pic>
        <p:nvPicPr>
          <p:cNvPr id="116" name="图片占位符 41"/>
          <p:cNvPicPr>
            <a:picLocks noChangeAspect="1"/>
          </p:cNvPicPr>
          <p:nvPr userDrawn="1"/>
        </p:nvPicPr>
        <p:blipFill>
          <a:blip r:embed="rId12"/>
          <a:srcRect l="5377" r="5377"/>
          <a:stretch>
            <a:fillRect/>
          </a:stretch>
        </p:blipFill>
        <p:spPr>
          <a:xfrm rot="19788377">
            <a:off x="9100739" y="-1437460"/>
            <a:ext cx="2160000" cy="2880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1613-9FAA-40F7-B6C9-D02BD2A1A525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8CF-D1A4-4A37-ACF5-963EACACB2C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b="224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1" y="-1"/>
            <a:ext cx="12191999" cy="6858002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7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>
            <a:fillRect/>
          </a:stretch>
        </p:blipFill>
        <p:spPr>
          <a:xfrm rot="16200000">
            <a:off x="2667001" y="-2667000"/>
            <a:ext cx="6858001" cy="12192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" b="1358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r="5368"/>
          <a:stretch>
            <a:fillRect/>
          </a:stretch>
        </p:blipFill>
        <p:spPr>
          <a:xfrm>
            <a:off x="0" y="121884"/>
            <a:ext cx="12192000" cy="682915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" b="1129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7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1" y="-1"/>
            <a:ext cx="12191999" cy="6858002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7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7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t="9898" r="2471" b="9897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r="5368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1" y="-1"/>
            <a:ext cx="12191999" cy="6858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矩形 945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947" name="任意多边形: 形状 946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rgbClr val="2D6EEF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950" name="组合 949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951" name="图片 9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952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685E5"/>
                      </a:gs>
                      <a:gs pos="100000">
                        <a:srgbClr val="3675F2"/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685E5"/>
                    </a:gs>
                    <a:gs pos="100000">
                      <a:srgbClr val="3675F2"/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rgbClr val="5685E5"/>
                </a:solidFill>
                <a:effectLst>
                  <a:outerShdw blurRad="152400" dist="38100" dir="2700000" algn="tl" rotWithShape="0">
                    <a:prstClr val="black">
                      <a:alpha val="47000"/>
                    </a:prst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矩形 945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947" name="任意多边形: 形状 946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950" name="组合 949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951" name="图片 9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952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" b="1146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b="224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>
            <a:fillRect/>
          </a:stretch>
        </p:blipFill>
        <p:spPr>
          <a:xfrm rot="16200000">
            <a:off x="2667001" y="-2667000"/>
            <a:ext cx="6858001" cy="12192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1" y="-1"/>
            <a:ext cx="12191999" cy="6858002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7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>
            <a:fillRect/>
          </a:stretch>
        </p:blipFill>
        <p:spPr>
          <a:xfrm rot="16200000">
            <a:off x="2667001" y="-2667000"/>
            <a:ext cx="6858001" cy="12192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" b="1358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r="5368"/>
          <a:stretch>
            <a:fillRect/>
          </a:stretch>
        </p:blipFill>
        <p:spPr>
          <a:xfrm>
            <a:off x="0" y="121884"/>
            <a:ext cx="12192000" cy="682915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" b="1129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7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3" name="任意多边形: 形状 12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7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" b="1358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t="9898" r="2471" b="9897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r="5368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1" y="-1"/>
            <a:ext cx="12191999" cy="68580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矩形 945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947" name="任意多边形: 形状 946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rgbClr val="2D6EEF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950" name="组合 949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951" name="图片 9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952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685E5"/>
                      </a:gs>
                      <a:gs pos="100000">
                        <a:srgbClr val="3675F2"/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685E5"/>
                    </a:gs>
                    <a:gs pos="100000">
                      <a:srgbClr val="3675F2"/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rgbClr val="5685E5"/>
                </a:solidFill>
                <a:effectLst>
                  <a:outerShdw blurRad="152400" dist="38100" dir="2700000" algn="tl" rotWithShape="0">
                    <a:prstClr val="black">
                      <a:alpha val="47000"/>
                    </a:prstClr>
                  </a:outerShdw>
                </a:effectLst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矩形 945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947" name="任意多边形: 形状 946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950" name="组合 949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951" name="图片 95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952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" b="1146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8" r="5368"/>
          <a:stretch>
            <a:fillRect/>
          </a:stretch>
        </p:blipFill>
        <p:spPr>
          <a:xfrm>
            <a:off x="0" y="121884"/>
            <a:ext cx="12192000" cy="682915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" b="1146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7" b="11298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星落-流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-1"/>
            <a:ext cx="12192000" cy="728663"/>
          </a:xfrm>
          <a:prstGeom prst="rect">
            <a:avLst/>
          </a:prstGeom>
          <a:gradFill>
            <a:gsLst>
              <a:gs pos="67000">
                <a:srgbClr val="2568EE"/>
              </a:gs>
              <a:gs pos="100000">
                <a:srgbClr val="125BEC"/>
              </a:gs>
              <a:gs pos="0">
                <a:srgbClr val="2D6EEF"/>
              </a:gs>
            </a:gsLst>
            <a:lin ang="5400000" scaled="0"/>
          </a:gradFill>
          <a:ln>
            <a:noFill/>
          </a:ln>
          <a:effectLst>
            <a:outerShdw blurRad="88900" dist="63500" dir="2700000" algn="tl" rotWithShape="0">
              <a:srgbClr val="3F68CA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1" y="-1"/>
            <a:ext cx="1416908" cy="826737"/>
          </a:xfrm>
          <a:custGeom>
            <a:avLst/>
            <a:gdLst>
              <a:gd name="connsiteX0" fmla="*/ 0 w 1416908"/>
              <a:gd name="connsiteY0" fmla="*/ 0 h 826737"/>
              <a:gd name="connsiteX1" fmla="*/ 1416907 w 1416908"/>
              <a:gd name="connsiteY1" fmla="*/ 0 h 826737"/>
              <a:gd name="connsiteX2" fmla="*/ 1416908 w 1416908"/>
              <a:gd name="connsiteY2" fmla="*/ 1 h 826737"/>
              <a:gd name="connsiteX3" fmla="*/ 941005 w 1416908"/>
              <a:gd name="connsiteY3" fmla="*/ 826737 h 826737"/>
              <a:gd name="connsiteX4" fmla="*/ 0 w 1416908"/>
              <a:gd name="connsiteY4" fmla="*/ 826737 h 82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908" h="826737">
                <a:moveTo>
                  <a:pt x="0" y="0"/>
                </a:moveTo>
                <a:lnTo>
                  <a:pt x="1416907" y="0"/>
                </a:lnTo>
                <a:lnTo>
                  <a:pt x="1416908" y="1"/>
                </a:lnTo>
                <a:lnTo>
                  <a:pt x="941005" y="826737"/>
                </a:lnTo>
                <a:lnTo>
                  <a:pt x="0" y="826737"/>
                </a:lnTo>
                <a:close/>
              </a:path>
            </a:pathLst>
          </a:custGeom>
          <a:solidFill>
            <a:schemeClr val="bg1"/>
          </a:solidFill>
          <a:ln w="25400">
            <a:gradFill>
              <a:gsLst>
                <a:gs pos="0">
                  <a:srgbClr val="2D6EEF"/>
                </a:gs>
                <a:gs pos="100000">
                  <a:srgbClr val="2D6EEF">
                    <a:lumMod val="95000"/>
                    <a:lumOff val="5000"/>
                    <a:alpha val="86000"/>
                  </a:srgbClr>
                </a:gs>
              </a:gsLst>
              <a:lin ang="1800000" scaled="0"/>
            </a:gradFill>
          </a:ln>
          <a:effectLst>
            <a:outerShdw blurRad="50800" dist="254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208389" y="47944"/>
            <a:ext cx="6254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5400" b="1" kern="1200" dirty="0">
                <a:solidFill>
                  <a:srgbClr val="2D6EE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N</a:t>
            </a:r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1329371" y="88479"/>
            <a:ext cx="595035" cy="546947"/>
            <a:chOff x="11329370" y="39918"/>
            <a:chExt cx="595035" cy="546947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0" t="24527" r="25966" b="24444"/>
            <a:stretch>
              <a:fillRect/>
            </a:stretch>
          </p:blipFill>
          <p:spPr>
            <a:xfrm>
              <a:off x="11409046" y="39918"/>
              <a:ext cx="435684" cy="437096"/>
            </a:xfrm>
            <a:prstGeom prst="rect">
              <a:avLst/>
            </a:prstGeom>
            <a:effectLst>
              <a:outerShdw blurRad="38100" dist="12700" dir="3600000" sx="104000" sy="104000" algn="ctr" rotWithShape="0">
                <a:srgbClr val="1259E8">
                  <a:alpha val="83922"/>
                </a:srgbClr>
              </a:outerShdw>
            </a:effectLst>
          </p:spPr>
        </p:pic>
        <p:sp>
          <p:nvSpPr>
            <p:cNvPr id="16" name="TextBox 51"/>
            <p:cNvSpPr txBox="1"/>
            <p:nvPr/>
          </p:nvSpPr>
          <p:spPr>
            <a:xfrm>
              <a:off x="11329370" y="290637"/>
              <a:ext cx="595035" cy="296228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21046843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tx2">
                          <a:lumMod val="20000"/>
                          <a:lumOff val="80000"/>
                        </a:schemeClr>
                      </a:gs>
                    </a:gsLst>
                    <a:lin ang="5400000" scaled="1"/>
                  </a:gra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巡电科技</a:t>
              </a:r>
              <a:endParaRPr kumimoji="0" lang="id-ID" sz="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285524" y="1218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lnSpc>
                <a:spcPct val="100000"/>
              </a:lnSpc>
              <a:buNone/>
              <a:defRPr lang="zh-CN" altLang="en-US" sz="28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ea"/>
              </a:defRPr>
            </a:lvl1pPr>
          </a:lstStyle>
          <a:p>
            <a:pPr lvl="0"/>
            <a:r>
              <a:rPr lang="zh-CN" altLang="en-US" dirty="0"/>
              <a:t>标题居中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C9D3D-B99C-4F7C-AF3A-EEADC7F60761}" type="datetimeFigureOut">
              <a:rPr lang="zh-CN" altLang="en-US" smtClean="0"/>
              <a:t>2023/4/20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D2FB7-AE17-4C8D-B674-B0085732B5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2.png"/><Relationship Id="rId7" Type="http://schemas.openxmlformats.org/officeDocument/2006/relationships/image" Target="../media/image7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8.png"/><Relationship Id="rId5" Type="http://schemas.openxmlformats.org/officeDocument/2006/relationships/image" Target="../media/image70.GIF"/><Relationship Id="rId4" Type="http://schemas.openxmlformats.org/officeDocument/2006/relationships/image" Target="../media/image33.png"/><Relationship Id="rId9" Type="http://schemas.openxmlformats.org/officeDocument/2006/relationships/image" Target="../media/image7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7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jpeg"/><Relationship Id="rId5" Type="http://schemas.openxmlformats.org/officeDocument/2006/relationships/image" Target="../media/image57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78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49.jpeg"/><Relationship Id="rId4" Type="http://schemas.openxmlformats.org/officeDocument/2006/relationships/image" Target="../media/image33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2.png"/><Relationship Id="rId7" Type="http://schemas.openxmlformats.org/officeDocument/2006/relationships/image" Target="../media/image8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3.png"/><Relationship Id="rId9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63.xml"/><Relationship Id="rId1" Type="http://schemas.openxmlformats.org/officeDocument/2006/relationships/tags" Target="../tags/tag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jpeg"/><Relationship Id="rId18" Type="http://schemas.openxmlformats.org/officeDocument/2006/relationships/image" Target="../media/image98.png"/><Relationship Id="rId3" Type="http://schemas.openxmlformats.org/officeDocument/2006/relationships/image" Target="../media/image32.png"/><Relationship Id="rId7" Type="http://schemas.openxmlformats.org/officeDocument/2006/relationships/image" Target="../media/image87.jpeg"/><Relationship Id="rId12" Type="http://schemas.openxmlformats.org/officeDocument/2006/relationships/image" Target="../media/image92.jpeg"/><Relationship Id="rId17" Type="http://schemas.openxmlformats.org/officeDocument/2006/relationships/image" Target="../media/image97.png"/><Relationship Id="rId2" Type="http://schemas.openxmlformats.org/officeDocument/2006/relationships/image" Target="../media/image30.jpe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86.jpeg"/><Relationship Id="rId11" Type="http://schemas.openxmlformats.org/officeDocument/2006/relationships/image" Target="../media/image91.jpeg"/><Relationship Id="rId5" Type="http://schemas.openxmlformats.org/officeDocument/2006/relationships/image" Target="../media/image85.jpeg"/><Relationship Id="rId15" Type="http://schemas.openxmlformats.org/officeDocument/2006/relationships/image" Target="../media/image95.jpeg"/><Relationship Id="rId10" Type="http://schemas.openxmlformats.org/officeDocument/2006/relationships/image" Target="../media/image90.jpeg"/><Relationship Id="rId19" Type="http://schemas.openxmlformats.org/officeDocument/2006/relationships/image" Target="../media/image99.png"/><Relationship Id="rId4" Type="http://schemas.openxmlformats.org/officeDocument/2006/relationships/image" Target="../media/image33.png"/><Relationship Id="rId9" Type="http://schemas.openxmlformats.org/officeDocument/2006/relationships/image" Target="../media/image89.jpeg"/><Relationship Id="rId14" Type="http://schemas.openxmlformats.org/officeDocument/2006/relationships/image" Target="../media/image9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2.png"/><Relationship Id="rId7" Type="http://schemas.openxmlformats.org/officeDocument/2006/relationships/image" Target="../media/image10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33.png"/><Relationship Id="rId9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32.png"/><Relationship Id="rId7" Type="http://schemas.openxmlformats.org/officeDocument/2006/relationships/image" Target="../media/image10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08.jpeg"/><Relationship Id="rId5" Type="http://schemas.openxmlformats.org/officeDocument/2006/relationships/image" Target="../media/image107.png"/><Relationship Id="rId4" Type="http://schemas.openxmlformats.org/officeDocument/2006/relationships/image" Target="../media/image33.png"/><Relationship Id="rId9" Type="http://schemas.openxmlformats.org/officeDocument/2006/relationships/image" Target="../media/image11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microsoft.com/office/2007/relationships/hdphoto" Target="../media/hdphoto4.wdp"/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12" Type="http://schemas.openxmlformats.org/officeDocument/2006/relationships/image" Target="../media/image116.png"/><Relationship Id="rId17" Type="http://schemas.microsoft.com/office/2007/relationships/hdphoto" Target="../media/hdphoto6.wdp"/><Relationship Id="rId2" Type="http://schemas.openxmlformats.org/officeDocument/2006/relationships/image" Target="../media/image30.jpe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13.png"/><Relationship Id="rId11" Type="http://schemas.microsoft.com/office/2007/relationships/hdphoto" Target="../media/hdphoto3.wdp"/><Relationship Id="rId5" Type="http://schemas.openxmlformats.org/officeDocument/2006/relationships/image" Target="../media/image112.png"/><Relationship Id="rId15" Type="http://schemas.microsoft.com/office/2007/relationships/hdphoto" Target="../media/hdphoto5.wdp"/><Relationship Id="rId10" Type="http://schemas.openxmlformats.org/officeDocument/2006/relationships/image" Target="../media/image115.png"/><Relationship Id="rId4" Type="http://schemas.openxmlformats.org/officeDocument/2006/relationships/image" Target="../media/image33.png"/><Relationship Id="rId9" Type="http://schemas.microsoft.com/office/2007/relationships/hdphoto" Target="../media/hdphoto2.wdp"/><Relationship Id="rId1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jpeg"/><Relationship Id="rId18" Type="http://schemas.openxmlformats.org/officeDocument/2006/relationships/image" Target="../media/image130.jpeg"/><Relationship Id="rId26" Type="http://schemas.openxmlformats.org/officeDocument/2006/relationships/image" Target="../media/image138.jpeg"/><Relationship Id="rId3" Type="http://schemas.openxmlformats.org/officeDocument/2006/relationships/image" Target="../media/image30.jpeg"/><Relationship Id="rId21" Type="http://schemas.openxmlformats.org/officeDocument/2006/relationships/image" Target="../media/image133.jpeg"/><Relationship Id="rId7" Type="http://schemas.openxmlformats.org/officeDocument/2006/relationships/image" Target="../media/image120.jpeg"/><Relationship Id="rId12" Type="http://schemas.openxmlformats.org/officeDocument/2006/relationships/image" Target="../media/image124.png"/><Relationship Id="rId17" Type="http://schemas.openxmlformats.org/officeDocument/2006/relationships/image" Target="../media/image129.jpeg"/><Relationship Id="rId25" Type="http://schemas.openxmlformats.org/officeDocument/2006/relationships/image" Target="../media/image137.jpeg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128.png"/><Relationship Id="rId20" Type="http://schemas.openxmlformats.org/officeDocument/2006/relationships/image" Target="../media/image132.jpeg"/><Relationship Id="rId29" Type="http://schemas.openxmlformats.org/officeDocument/2006/relationships/image" Target="../media/image141.jpeg"/><Relationship Id="rId1" Type="http://schemas.openxmlformats.org/officeDocument/2006/relationships/tags" Target="../tags/tag6.xml"/><Relationship Id="rId6" Type="http://schemas.openxmlformats.org/officeDocument/2006/relationships/image" Target="../media/image119.png"/><Relationship Id="rId11" Type="http://schemas.openxmlformats.org/officeDocument/2006/relationships/image" Target="../media/image54.png"/><Relationship Id="rId24" Type="http://schemas.openxmlformats.org/officeDocument/2006/relationships/image" Target="../media/image136.png"/><Relationship Id="rId5" Type="http://schemas.openxmlformats.org/officeDocument/2006/relationships/image" Target="../media/image33.png"/><Relationship Id="rId15" Type="http://schemas.openxmlformats.org/officeDocument/2006/relationships/image" Target="../media/image127.jpe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10" Type="http://schemas.openxmlformats.org/officeDocument/2006/relationships/image" Target="../media/image123.png"/><Relationship Id="rId19" Type="http://schemas.openxmlformats.org/officeDocument/2006/relationships/image" Target="../media/image131.jpeg"/><Relationship Id="rId4" Type="http://schemas.openxmlformats.org/officeDocument/2006/relationships/image" Target="../media/image32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1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13" Type="http://schemas.openxmlformats.org/officeDocument/2006/relationships/image" Target="../media/image153.png"/><Relationship Id="rId3" Type="http://schemas.openxmlformats.org/officeDocument/2006/relationships/image" Target="../media/image32.png"/><Relationship Id="rId7" Type="http://schemas.openxmlformats.org/officeDocument/2006/relationships/image" Target="../media/image147.jpeg"/><Relationship Id="rId12" Type="http://schemas.openxmlformats.org/officeDocument/2006/relationships/image" Target="../media/image152.png"/><Relationship Id="rId2" Type="http://schemas.openxmlformats.org/officeDocument/2006/relationships/image" Target="../media/image30.jpe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46.jpe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33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32.png"/><Relationship Id="rId7" Type="http://schemas.openxmlformats.org/officeDocument/2006/relationships/image" Target="../media/image157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46.jpeg"/><Relationship Id="rId11" Type="http://schemas.openxmlformats.org/officeDocument/2006/relationships/image" Target="../media/image112.png"/><Relationship Id="rId5" Type="http://schemas.openxmlformats.org/officeDocument/2006/relationships/image" Target="../media/image141.jpeg"/><Relationship Id="rId10" Type="http://schemas.openxmlformats.org/officeDocument/2006/relationships/image" Target="../media/image160.png"/><Relationship Id="rId4" Type="http://schemas.openxmlformats.org/officeDocument/2006/relationships/image" Target="../media/image33.png"/><Relationship Id="rId9" Type="http://schemas.openxmlformats.org/officeDocument/2006/relationships/image" Target="../media/image1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6" Type="http://schemas.openxmlformats.org/officeDocument/2006/relationships/image" Target="../media/image162.jpeg"/><Relationship Id="rId5" Type="http://schemas.openxmlformats.org/officeDocument/2006/relationships/image" Target="../media/image161.jpeg"/><Relationship Id="rId4" Type="http://schemas.openxmlformats.org/officeDocument/2006/relationships/image" Target="../media/image25.jpeg"/><Relationship Id="rId9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4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hart" Target="../charts/chart2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5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jpe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1.png"/><Relationship Id="rId7" Type="http://schemas.openxmlformats.org/officeDocument/2006/relationships/image" Target="../media/image5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2.png"/><Relationship Id="rId7" Type="http://schemas.openxmlformats.org/officeDocument/2006/relationships/image" Target="../media/image6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jpe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66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.png"/><Relationship Id="rId11" Type="http://schemas.openxmlformats.org/officeDocument/2006/relationships/image" Target="../media/image65.jpeg"/><Relationship Id="rId5" Type="http://schemas.openxmlformats.org/officeDocument/2006/relationships/image" Target="../media/image3.png"/><Relationship Id="rId15" Type="http://schemas.openxmlformats.org/officeDocument/2006/relationships/image" Target="../media/image69.png"/><Relationship Id="rId10" Type="http://schemas.openxmlformats.org/officeDocument/2006/relationships/image" Target="../media/image64.jpeg"/><Relationship Id="rId4" Type="http://schemas.openxmlformats.org/officeDocument/2006/relationships/image" Target="../media/image33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/>
        </p:nvSpPr>
        <p:spPr>
          <a:xfrm>
            <a:off x="9665445" y="4315455"/>
            <a:ext cx="2554401" cy="2554401"/>
          </a:xfrm>
          <a:custGeom>
            <a:avLst/>
            <a:gdLst>
              <a:gd name="connsiteX0" fmla="*/ 2114550 w 2114550"/>
              <a:gd name="connsiteY0" fmla="*/ 0 h 2114550"/>
              <a:gd name="connsiteX1" fmla="*/ 0 w 2114550"/>
              <a:gd name="connsiteY1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50" h="2114550">
                <a:moveTo>
                  <a:pt x="2114550" y="0"/>
                </a:moveTo>
                <a:lnTo>
                  <a:pt x="0" y="2114550"/>
                </a:lnTo>
              </a:path>
            </a:pathLst>
          </a:cu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OPPOSans M"/>
              <a:cs typeface="+mn-cs"/>
            </a:endParaRPr>
          </a:p>
        </p:txBody>
      </p:sp>
      <p:sp>
        <p:nvSpPr>
          <p:cNvPr id="24" name="任意多边形: 形状 23"/>
          <p:cNvSpPr/>
          <p:nvPr/>
        </p:nvSpPr>
        <p:spPr>
          <a:xfrm flipH="1">
            <a:off x="9143524" y="5054142"/>
            <a:ext cx="3082748" cy="2511248"/>
          </a:xfrm>
          <a:custGeom>
            <a:avLst/>
            <a:gdLst>
              <a:gd name="connsiteX0" fmla="*/ 0 w 3082748"/>
              <a:gd name="connsiteY0" fmla="*/ 0 h 2511248"/>
              <a:gd name="connsiteX1" fmla="*/ 571500 w 3082748"/>
              <a:gd name="connsiteY1" fmla="*/ 0 h 2511248"/>
              <a:gd name="connsiteX2" fmla="*/ 3082748 w 3082748"/>
              <a:gd name="connsiteY2" fmla="*/ 2511248 h 2511248"/>
              <a:gd name="connsiteX3" fmla="*/ 2155648 w 3082748"/>
              <a:gd name="connsiteY3" fmla="*/ 2511248 h 2511248"/>
              <a:gd name="connsiteX4" fmla="*/ 949148 w 3082748"/>
              <a:gd name="connsiteY4" fmla="*/ 1304748 h 2511248"/>
              <a:gd name="connsiteX5" fmla="*/ 885648 w 3082748"/>
              <a:gd name="connsiteY5" fmla="*/ 1241248 h 2511248"/>
              <a:gd name="connsiteX6" fmla="*/ 885648 w 3082748"/>
              <a:gd name="connsiteY6" fmla="*/ 885648 h 251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2748" h="2511248">
                <a:moveTo>
                  <a:pt x="0" y="0"/>
                </a:moveTo>
                <a:lnTo>
                  <a:pt x="571500" y="0"/>
                </a:lnTo>
                <a:lnTo>
                  <a:pt x="3082748" y="2511248"/>
                </a:lnTo>
                <a:lnTo>
                  <a:pt x="2155648" y="2511248"/>
                </a:lnTo>
                <a:lnTo>
                  <a:pt x="949148" y="1304748"/>
                </a:lnTo>
                <a:lnTo>
                  <a:pt x="885648" y="1241248"/>
                </a:lnTo>
                <a:lnTo>
                  <a:pt x="885648" y="885648"/>
                </a:lnTo>
                <a:close/>
              </a:path>
            </a:pathLst>
          </a:cu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OPPOSans M"/>
              <a:cs typeface="+mn-cs"/>
            </a:endParaRPr>
          </a:p>
        </p:txBody>
      </p:sp>
      <p:sp useBgFill="1">
        <p:nvSpPr>
          <p:cNvPr id="30" name="任意多边形: 形状 29"/>
          <p:cNvSpPr/>
          <p:nvPr/>
        </p:nvSpPr>
        <p:spPr>
          <a:xfrm>
            <a:off x="10583404" y="4681285"/>
            <a:ext cx="3519640" cy="2790471"/>
          </a:xfrm>
          <a:custGeom>
            <a:avLst/>
            <a:gdLst>
              <a:gd name="connsiteX0" fmla="*/ 355600 w 3187700"/>
              <a:gd name="connsiteY0" fmla="*/ 2184400 h 2527300"/>
              <a:gd name="connsiteX1" fmla="*/ 2540000 w 3187700"/>
              <a:gd name="connsiteY1" fmla="*/ 0 h 2527300"/>
              <a:gd name="connsiteX2" fmla="*/ 3187700 w 3187700"/>
              <a:gd name="connsiteY2" fmla="*/ 0 h 2527300"/>
              <a:gd name="connsiteX3" fmla="*/ 660400 w 3187700"/>
              <a:gd name="connsiteY3" fmla="*/ 2527300 h 2527300"/>
              <a:gd name="connsiteX4" fmla="*/ 0 w 3187700"/>
              <a:gd name="connsiteY4" fmla="*/ 2527300 h 2527300"/>
              <a:gd name="connsiteX5" fmla="*/ 355600 w 3187700"/>
              <a:gd name="connsiteY5" fmla="*/ 2184400 h 25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700" h="2527300">
                <a:moveTo>
                  <a:pt x="355600" y="2184400"/>
                </a:moveTo>
                <a:lnTo>
                  <a:pt x="2540000" y="0"/>
                </a:lnTo>
                <a:lnTo>
                  <a:pt x="3187700" y="0"/>
                </a:lnTo>
                <a:lnTo>
                  <a:pt x="660400" y="2527300"/>
                </a:lnTo>
                <a:lnTo>
                  <a:pt x="0" y="2527300"/>
                </a:lnTo>
                <a:lnTo>
                  <a:pt x="355600" y="2184400"/>
                </a:ln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OPPOSans M"/>
              <a:cs typeface="+mn-cs"/>
            </a:endParaRPr>
          </a:p>
        </p:txBody>
      </p:sp>
      <p:sp>
        <p:nvSpPr>
          <p:cNvPr id="31" name="任意多边形: 形状 30"/>
          <p:cNvSpPr/>
          <p:nvPr/>
        </p:nvSpPr>
        <p:spPr>
          <a:xfrm flipH="1">
            <a:off x="11550174" y="5329895"/>
            <a:ext cx="762000" cy="1003300"/>
          </a:xfrm>
          <a:custGeom>
            <a:avLst/>
            <a:gdLst>
              <a:gd name="connsiteX0" fmla="*/ 6350 w 762000"/>
              <a:gd name="connsiteY0" fmla="*/ 0 h 1003300"/>
              <a:gd name="connsiteX1" fmla="*/ 762000 w 762000"/>
              <a:gd name="connsiteY1" fmla="*/ 755650 h 1003300"/>
              <a:gd name="connsiteX2" fmla="*/ 762000 w 762000"/>
              <a:gd name="connsiteY2" fmla="*/ 1003300 h 1003300"/>
              <a:gd name="connsiteX3" fmla="*/ 0 w 762000"/>
              <a:gd name="connsiteY3" fmla="*/ 241300 h 1003300"/>
              <a:gd name="connsiteX4" fmla="*/ 6350 w 762000"/>
              <a:gd name="connsiteY4" fmla="*/ 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" h="1003300">
                <a:moveTo>
                  <a:pt x="6350" y="0"/>
                </a:moveTo>
                <a:lnTo>
                  <a:pt x="762000" y="755650"/>
                </a:lnTo>
                <a:lnTo>
                  <a:pt x="762000" y="1003300"/>
                </a:lnTo>
                <a:lnTo>
                  <a:pt x="0" y="241300"/>
                </a:lnTo>
                <a:lnTo>
                  <a:pt x="635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OPPOSans M"/>
              <a:cs typeface="+mn-cs"/>
            </a:endParaRPr>
          </a:p>
        </p:txBody>
      </p:sp>
      <p:sp>
        <p:nvSpPr>
          <p:cNvPr id="16" name="平行四边形 15"/>
          <p:cNvSpPr/>
          <p:nvPr/>
        </p:nvSpPr>
        <p:spPr>
          <a:xfrm>
            <a:off x="6541360" y="3790154"/>
            <a:ext cx="6139198" cy="3681602"/>
          </a:xfrm>
          <a:prstGeom prst="parallelogram">
            <a:avLst>
              <a:gd name="adj" fmla="val 94855"/>
            </a:avLst>
          </a:prstGeom>
          <a:gradFill flip="none" rotWithShape="1">
            <a:gsLst>
              <a:gs pos="47800">
                <a:srgbClr val="002F5F"/>
              </a:gs>
              <a:gs pos="0">
                <a:srgbClr val="0B3067"/>
              </a:gs>
              <a:gs pos="100000">
                <a:srgbClr val="014271"/>
              </a:gs>
            </a:gsLst>
            <a:lin ang="27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任意多边形: 形状 22"/>
          <p:cNvSpPr/>
          <p:nvPr/>
        </p:nvSpPr>
        <p:spPr>
          <a:xfrm flipH="1">
            <a:off x="8713087" y="4264305"/>
            <a:ext cx="1811831" cy="1346236"/>
          </a:xfrm>
          <a:custGeom>
            <a:avLst/>
            <a:gdLst>
              <a:gd name="connsiteX0" fmla="*/ 4851132 w 6554804"/>
              <a:gd name="connsiteY0" fmla="*/ 4851132 h 4870383"/>
              <a:gd name="connsiteX1" fmla="*/ 0 w 6554804"/>
              <a:gd name="connsiteY1" fmla="*/ 0 h 4870383"/>
              <a:gd name="connsiteX2" fmla="*/ 1684421 w 6554804"/>
              <a:gd name="connsiteY2" fmla="*/ 0 h 4870383"/>
              <a:gd name="connsiteX3" fmla="*/ 6554804 w 6554804"/>
              <a:gd name="connsiteY3" fmla="*/ 4870383 h 4870383"/>
              <a:gd name="connsiteX4" fmla="*/ 4851132 w 6554804"/>
              <a:gd name="connsiteY4" fmla="*/ 4851132 h 487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4804" h="4870383">
                <a:moveTo>
                  <a:pt x="4851132" y="4851132"/>
                </a:moveTo>
                <a:lnTo>
                  <a:pt x="0" y="0"/>
                </a:lnTo>
                <a:lnTo>
                  <a:pt x="1684421" y="0"/>
                </a:lnTo>
                <a:lnTo>
                  <a:pt x="6554804" y="4870383"/>
                </a:lnTo>
                <a:lnTo>
                  <a:pt x="4851132" y="4851132"/>
                </a:lnTo>
                <a:close/>
              </a:path>
            </a:pathLst>
          </a:custGeom>
          <a:noFill/>
          <a:ln w="12700" cap="flat" cmpd="sng" algn="ctr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OPPOSans M"/>
              <a:cs typeface="+mn-cs"/>
            </a:endParaRPr>
          </a:p>
        </p:txBody>
      </p:sp>
      <p:sp>
        <p:nvSpPr>
          <p:cNvPr id="18" name="梯形 17"/>
          <p:cNvSpPr/>
          <p:nvPr/>
        </p:nvSpPr>
        <p:spPr>
          <a:xfrm rot="5400000">
            <a:off x="2249481" y="-1315168"/>
            <a:ext cx="3771900" cy="9246222"/>
          </a:xfrm>
          <a:prstGeom prst="trapezoid">
            <a:avLst>
              <a:gd name="adj" fmla="val 47054"/>
            </a:avLst>
          </a:prstGeom>
          <a:gradFill flip="none" rotWithShape="1">
            <a:gsLst>
              <a:gs pos="89900">
                <a:schemeClr val="accent1"/>
              </a:gs>
              <a:gs pos="0">
                <a:schemeClr val="accent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/>
          <p:cNvSpPr/>
          <p:nvPr/>
        </p:nvSpPr>
        <p:spPr>
          <a:xfrm>
            <a:off x="291806" y="4049436"/>
            <a:ext cx="4135817" cy="994203"/>
          </a:xfrm>
          <a:prstGeom prst="parallelogram">
            <a:avLst/>
          </a:prstGeom>
          <a:gradFill flip="none" rotWithShape="1">
            <a:gsLst>
              <a:gs pos="47800">
                <a:srgbClr val="005CB8"/>
              </a:gs>
              <a:gs pos="0">
                <a:srgbClr val="0B3067"/>
              </a:gs>
              <a:gs pos="100000">
                <a:srgbClr val="014271"/>
              </a:gs>
            </a:gsLst>
            <a:lin ang="0" scaled="1"/>
            <a:tileRect/>
          </a:gradFill>
          <a:ln w="28575">
            <a:gradFill flip="none" rotWithShape="1">
              <a:gsLst>
                <a:gs pos="100000">
                  <a:srgbClr val="4481EB"/>
                </a:gs>
                <a:gs pos="0">
                  <a:srgbClr val="4481EB"/>
                </a:gs>
                <a:gs pos="50000">
                  <a:srgbClr val="04BE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52" y="1714093"/>
            <a:ext cx="10972800" cy="68580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467995" y="4011931"/>
            <a:ext cx="385052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面向狭小空间巡检的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电力小型机器人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" t="6739" r="4083" b="1427"/>
          <a:stretch>
            <a:fillRect/>
          </a:stretch>
        </p:blipFill>
        <p:spPr>
          <a:xfrm>
            <a:off x="5403590" y="2695013"/>
            <a:ext cx="1225863" cy="1225863"/>
          </a:xfrm>
          <a:custGeom>
            <a:avLst/>
            <a:gdLst>
              <a:gd name="connsiteX0" fmla="*/ 689224 w 1378448"/>
              <a:gd name="connsiteY0" fmla="*/ 0 h 1378448"/>
              <a:gd name="connsiteX1" fmla="*/ 1378448 w 1378448"/>
              <a:gd name="connsiteY1" fmla="*/ 689224 h 1378448"/>
              <a:gd name="connsiteX2" fmla="*/ 689224 w 1378448"/>
              <a:gd name="connsiteY2" fmla="*/ 1378448 h 1378448"/>
              <a:gd name="connsiteX3" fmla="*/ 0 w 1378448"/>
              <a:gd name="connsiteY3" fmla="*/ 689224 h 1378448"/>
              <a:gd name="connsiteX4" fmla="*/ 689224 w 1378448"/>
              <a:gd name="connsiteY4" fmla="*/ 0 h 137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448" h="1378448">
                <a:moveTo>
                  <a:pt x="689224" y="0"/>
                </a:moveTo>
                <a:cubicBezTo>
                  <a:pt x="1069872" y="0"/>
                  <a:pt x="1378448" y="308576"/>
                  <a:pt x="1378448" y="689224"/>
                </a:cubicBezTo>
                <a:cubicBezTo>
                  <a:pt x="1378448" y="1069872"/>
                  <a:pt x="1069872" y="1378448"/>
                  <a:pt x="689224" y="1378448"/>
                </a:cubicBezTo>
                <a:cubicBezTo>
                  <a:pt x="308576" y="1378448"/>
                  <a:pt x="0" y="1069872"/>
                  <a:pt x="0" y="689224"/>
                </a:cubicBezTo>
                <a:cubicBezTo>
                  <a:pt x="0" y="308576"/>
                  <a:pt x="308576" y="0"/>
                  <a:pt x="689224" y="0"/>
                </a:cubicBezTo>
                <a:close/>
              </a:path>
            </a:pathLst>
          </a:custGeom>
        </p:spPr>
      </p:pic>
      <p:sp>
        <p:nvSpPr>
          <p:cNvPr id="19" name="矩形 18"/>
          <p:cNvSpPr/>
          <p:nvPr/>
        </p:nvSpPr>
        <p:spPr>
          <a:xfrm>
            <a:off x="467969" y="3707705"/>
            <a:ext cx="3959655" cy="614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TextBox 51"/>
          <p:cNvSpPr txBox="1"/>
          <p:nvPr/>
        </p:nvSpPr>
        <p:spPr>
          <a:xfrm>
            <a:off x="432133" y="1950885"/>
            <a:ext cx="4237057" cy="15696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巡</a:t>
            </a: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</a:t>
            </a:r>
            <a:endParaRPr kumimoji="0" lang="id-ID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57" y="256909"/>
            <a:ext cx="3024889" cy="810072"/>
          </a:xfrm>
          <a:prstGeom prst="rect">
            <a:avLst/>
          </a:prstGeom>
        </p:spPr>
      </p:pic>
      <p:sp>
        <p:nvSpPr>
          <p:cNvPr id="10" name="平行四边形 9"/>
          <p:cNvSpPr/>
          <p:nvPr/>
        </p:nvSpPr>
        <p:spPr>
          <a:xfrm>
            <a:off x="467969" y="5408181"/>
            <a:ext cx="3508353" cy="530486"/>
          </a:xfrm>
          <a:prstGeom prst="parallelogram">
            <a:avLst/>
          </a:prstGeom>
          <a:gradFill flip="none" rotWithShape="1">
            <a:gsLst>
              <a:gs pos="47800">
                <a:srgbClr val="005CB8"/>
              </a:gs>
              <a:gs pos="0">
                <a:srgbClr val="0B3067"/>
              </a:gs>
              <a:gs pos="100000">
                <a:srgbClr val="014271"/>
              </a:gs>
            </a:gsLst>
            <a:lin ang="0" scaled="1"/>
            <a:tileRect/>
          </a:gradFill>
          <a:ln w="28575">
            <a:gradFill flip="none" rotWithShape="1">
              <a:gsLst>
                <a:gs pos="100000">
                  <a:srgbClr val="4481EB"/>
                </a:gs>
                <a:gs pos="0">
                  <a:srgbClr val="4481EB"/>
                </a:gs>
                <a:gs pos="50000">
                  <a:srgbClr val="04BE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52"/>
          <p:cNvSpPr/>
          <p:nvPr/>
        </p:nvSpPr>
        <p:spPr>
          <a:xfrm>
            <a:off x="569226" y="5408181"/>
            <a:ext cx="5462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rPr>
              <a:t>社会治理与公共服务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 flipH="1">
            <a:off x="8104610" y="4037128"/>
            <a:ext cx="4133949" cy="3111500"/>
            <a:chOff x="311051" y="3873500"/>
            <a:chExt cx="4133949" cy="3111500"/>
          </a:xfrm>
        </p:grpSpPr>
        <p:sp>
          <p:nvSpPr>
            <p:cNvPr id="26" name="任意多边形: 形状 25"/>
            <p:cNvSpPr/>
            <p:nvPr/>
          </p:nvSpPr>
          <p:spPr>
            <a:xfrm>
              <a:off x="3638550" y="6426200"/>
              <a:ext cx="806450" cy="558800"/>
            </a:xfrm>
            <a:custGeom>
              <a:avLst/>
              <a:gdLst>
                <a:gd name="connsiteX0" fmla="*/ 0 w 806450"/>
                <a:gd name="connsiteY0" fmla="*/ 0 h 558800"/>
                <a:gd name="connsiteX1" fmla="*/ 247650 w 806450"/>
                <a:gd name="connsiteY1" fmla="*/ 0 h 558800"/>
                <a:gd name="connsiteX2" fmla="*/ 806450 w 806450"/>
                <a:gd name="connsiteY2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6450" h="558800">
                  <a:moveTo>
                    <a:pt x="0" y="0"/>
                  </a:moveTo>
                  <a:lnTo>
                    <a:pt x="247650" y="0"/>
                  </a:lnTo>
                  <a:lnTo>
                    <a:pt x="806450" y="558800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OPPOSans M"/>
                <a:cs typeface="+mn-cs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311051" y="3873500"/>
              <a:ext cx="3867150" cy="3086100"/>
            </a:xfrm>
            <a:custGeom>
              <a:avLst/>
              <a:gdLst>
                <a:gd name="connsiteX0" fmla="*/ 0 w 3867150"/>
                <a:gd name="connsiteY0" fmla="*/ 0 h 3086100"/>
                <a:gd name="connsiteX1" fmla="*/ 571500 w 3867150"/>
                <a:gd name="connsiteY1" fmla="*/ 0 h 3086100"/>
                <a:gd name="connsiteX2" fmla="*/ 2971800 w 3867150"/>
                <a:gd name="connsiteY2" fmla="*/ 2400300 h 3086100"/>
                <a:gd name="connsiteX3" fmla="*/ 3181350 w 3867150"/>
                <a:gd name="connsiteY3" fmla="*/ 2400300 h 3086100"/>
                <a:gd name="connsiteX4" fmla="*/ 3867150 w 3867150"/>
                <a:gd name="connsiteY4" fmla="*/ 3086100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7150" h="3086100">
                  <a:moveTo>
                    <a:pt x="0" y="0"/>
                  </a:moveTo>
                  <a:lnTo>
                    <a:pt x="571500" y="0"/>
                  </a:lnTo>
                  <a:lnTo>
                    <a:pt x="2971800" y="2400300"/>
                  </a:lnTo>
                  <a:lnTo>
                    <a:pt x="3181350" y="2400300"/>
                  </a:lnTo>
                  <a:lnTo>
                    <a:pt x="3867150" y="3086100"/>
                  </a:lnTo>
                </a:path>
              </a:pathLst>
            </a:custGeom>
            <a:noFill/>
            <a:ln w="25400" cap="flat" cmpd="sng" algn="ctr">
              <a:solidFill>
                <a:srgbClr val="FFCC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OPPOSans M"/>
                <a:cs typeface="+mn-cs"/>
              </a:endParaRPr>
            </a:p>
          </p:txBody>
        </p:sp>
      </p:grpSp>
      <p:sp>
        <p:nvSpPr>
          <p:cNvPr id="28" name="任意多边形: 形状 27"/>
          <p:cNvSpPr/>
          <p:nvPr/>
        </p:nvSpPr>
        <p:spPr>
          <a:xfrm>
            <a:off x="5241176" y="861064"/>
            <a:ext cx="8582927" cy="7437241"/>
          </a:xfrm>
          <a:custGeom>
            <a:avLst/>
            <a:gdLst>
              <a:gd name="connsiteX0" fmla="*/ 0 w 2806700"/>
              <a:gd name="connsiteY0" fmla="*/ 2432050 h 2432050"/>
              <a:gd name="connsiteX1" fmla="*/ 1492250 w 2806700"/>
              <a:gd name="connsiteY1" fmla="*/ 939800 h 2432050"/>
              <a:gd name="connsiteX2" fmla="*/ 1866900 w 2806700"/>
              <a:gd name="connsiteY2" fmla="*/ 939800 h 2432050"/>
              <a:gd name="connsiteX3" fmla="*/ 2806700 w 2806700"/>
              <a:gd name="connsiteY3" fmla="*/ 0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700" h="2432050">
                <a:moveTo>
                  <a:pt x="0" y="2432050"/>
                </a:moveTo>
                <a:lnTo>
                  <a:pt x="1492250" y="939800"/>
                </a:lnTo>
                <a:lnTo>
                  <a:pt x="1866900" y="939800"/>
                </a:lnTo>
                <a:lnTo>
                  <a:pt x="2806700" y="0"/>
                </a:lnTo>
              </a:path>
            </a:pathLst>
          </a:custGeom>
          <a:noFill/>
          <a:ln w="15875" cap="flat" cmpd="sng" algn="ctr">
            <a:solidFill>
              <a:srgbClr val="FFD72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OPPOSans M"/>
              <a:cs typeface="+mn-cs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020706" y="4113355"/>
            <a:ext cx="3330184" cy="3691599"/>
          </a:xfrm>
          <a:custGeom>
            <a:avLst/>
            <a:gdLst>
              <a:gd name="connsiteX0" fmla="*/ 2457450 w 2457450"/>
              <a:gd name="connsiteY0" fmla="*/ 0 h 2724150"/>
              <a:gd name="connsiteX1" fmla="*/ 1035050 w 2457450"/>
              <a:gd name="connsiteY1" fmla="*/ 1422400 h 2724150"/>
              <a:gd name="connsiteX2" fmla="*/ 1035050 w 2457450"/>
              <a:gd name="connsiteY2" fmla="*/ 1689100 h 2724150"/>
              <a:gd name="connsiteX3" fmla="*/ 0 w 2457450"/>
              <a:gd name="connsiteY3" fmla="*/ 272415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7450" h="2724150">
                <a:moveTo>
                  <a:pt x="2457450" y="0"/>
                </a:moveTo>
                <a:lnTo>
                  <a:pt x="1035050" y="1422400"/>
                </a:lnTo>
                <a:lnTo>
                  <a:pt x="1035050" y="1689100"/>
                </a:lnTo>
                <a:lnTo>
                  <a:pt x="0" y="2724150"/>
                </a:lnTo>
              </a:path>
            </a:pathLst>
          </a:custGeom>
          <a:noFill/>
          <a:ln w="19050" cap="flat" cmpd="sng" algn="ctr">
            <a:solidFill>
              <a:srgbClr val="FFD72F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OPPOSans M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30652" y="1714093"/>
            <a:ext cx="10972800" cy="6858000"/>
            <a:chOff x="-1186311" y="-256909"/>
            <a:chExt cx="10972800" cy="6858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186311" y="-256909"/>
              <a:ext cx="10972800" cy="6858000"/>
            </a:xfrm>
            <a:custGeom>
              <a:avLst/>
              <a:gdLst>
                <a:gd name="connsiteX0" fmla="*/ 6349814 w 10972800"/>
                <a:gd name="connsiteY0" fmla="*/ 0 h 6858000"/>
                <a:gd name="connsiteX1" fmla="*/ 10972800 w 10972800"/>
                <a:gd name="connsiteY1" fmla="*/ 0 h 6858000"/>
                <a:gd name="connsiteX2" fmla="*/ 10972800 w 10972800"/>
                <a:gd name="connsiteY2" fmla="*/ 6858000 h 6858000"/>
                <a:gd name="connsiteX3" fmla="*/ 6349814 w 10972800"/>
                <a:gd name="connsiteY3" fmla="*/ 6858000 h 6858000"/>
                <a:gd name="connsiteX4" fmla="*/ 0 w 10972800"/>
                <a:gd name="connsiteY4" fmla="*/ 0 h 6858000"/>
                <a:gd name="connsiteX5" fmla="*/ 2839851 w 10972800"/>
                <a:gd name="connsiteY5" fmla="*/ 0 h 6858000"/>
                <a:gd name="connsiteX6" fmla="*/ 2839851 w 10972800"/>
                <a:gd name="connsiteY6" fmla="*/ 6858000 h 6858000"/>
                <a:gd name="connsiteX7" fmla="*/ 0 w 109728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72800" h="6858000">
                  <a:moveTo>
                    <a:pt x="6349814" y="0"/>
                  </a:moveTo>
                  <a:lnTo>
                    <a:pt x="10972800" y="0"/>
                  </a:lnTo>
                  <a:lnTo>
                    <a:pt x="10972800" y="6858000"/>
                  </a:lnTo>
                  <a:lnTo>
                    <a:pt x="6349814" y="6858000"/>
                  </a:lnTo>
                  <a:close/>
                  <a:moveTo>
                    <a:pt x="0" y="0"/>
                  </a:moveTo>
                  <a:lnTo>
                    <a:pt x="2839851" y="0"/>
                  </a:lnTo>
                  <a:lnTo>
                    <a:pt x="283985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3" t="5975" r="23913" b="45503"/>
            <a:stretch>
              <a:fillRect/>
            </a:stretch>
          </p:blipFill>
          <p:spPr>
            <a:xfrm>
              <a:off x="4244340" y="168677"/>
              <a:ext cx="2926874" cy="3327627"/>
            </a:xfrm>
            <a:custGeom>
              <a:avLst/>
              <a:gdLst>
                <a:gd name="connsiteX0" fmla="*/ 0 w 5098604"/>
                <a:gd name="connsiteY0" fmla="*/ 0 h 3327627"/>
                <a:gd name="connsiteX1" fmla="*/ 5098604 w 5098604"/>
                <a:gd name="connsiteY1" fmla="*/ 0 h 3327627"/>
                <a:gd name="connsiteX2" fmla="*/ 5098604 w 5098604"/>
                <a:gd name="connsiteY2" fmla="*/ 3327627 h 3327627"/>
                <a:gd name="connsiteX3" fmla="*/ 0 w 5098604"/>
                <a:gd name="connsiteY3" fmla="*/ 3327627 h 332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8604" h="3327627">
                  <a:moveTo>
                    <a:pt x="0" y="0"/>
                  </a:moveTo>
                  <a:lnTo>
                    <a:pt x="5098604" y="0"/>
                  </a:lnTo>
                  <a:lnTo>
                    <a:pt x="5098604" y="3327627"/>
                  </a:lnTo>
                  <a:lnTo>
                    <a:pt x="0" y="3327627"/>
                  </a:lnTo>
                  <a:close/>
                </a:path>
              </a:pathLst>
            </a:custGeom>
          </p:spPr>
        </p:pic>
      </p:grpSp>
      <p:pic>
        <p:nvPicPr>
          <p:cNvPr id="32" name="图片 31" descr="图片包含 水, 空气, 男人, 夜空&#10;&#10;描述已自动生成"/>
          <p:cNvPicPr>
            <a:picLocks noChangeAspect="1"/>
          </p:cNvPicPr>
          <p:nvPr/>
        </p:nvPicPr>
        <p:blipFill>
          <a:blip r:embed="rId8">
            <a:alphaModFix amt="49000"/>
          </a:blip>
          <a:stretch>
            <a:fillRect/>
          </a:stretch>
        </p:blipFill>
        <p:spPr>
          <a:xfrm rot="2724578">
            <a:off x="9423957" y="-3377911"/>
            <a:ext cx="5596554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应用场景一：管道底部环境差，底部通行困难多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-122354" y="1331832"/>
            <a:ext cx="12357897" cy="5540606"/>
            <a:chOff x="-115965" y="873477"/>
            <a:chExt cx="12357897" cy="5998961"/>
          </a:xfrm>
        </p:grpSpPr>
        <p:sp>
          <p:nvSpPr>
            <p:cNvPr id="5" name="矩形: 圆角 2"/>
            <p:cNvSpPr/>
            <p:nvPr/>
          </p:nvSpPr>
          <p:spPr>
            <a:xfrm>
              <a:off x="6468439" y="1302887"/>
              <a:ext cx="5436627" cy="4614014"/>
            </a:xfrm>
            <a:prstGeom prst="roundRect">
              <a:avLst>
                <a:gd name="adj" fmla="val 429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000"/>
                  </a:schemeClr>
                </a:gs>
              </a:gsLst>
              <a:lin ang="13500000" scaled="1"/>
              <a:tileRect/>
            </a:gradFill>
            <a:ln w="28575">
              <a:noFill/>
              <a:prstDash val="dash"/>
            </a:ln>
            <a:effectLst>
              <a:outerShdw blurRad="165100" dist="635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矩形: 圆角 2"/>
            <p:cNvSpPr/>
            <p:nvPr/>
          </p:nvSpPr>
          <p:spPr>
            <a:xfrm>
              <a:off x="347182" y="1328287"/>
              <a:ext cx="5436627" cy="4614014"/>
            </a:xfrm>
            <a:prstGeom prst="roundRect">
              <a:avLst>
                <a:gd name="adj" fmla="val 429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  <a:ln w="28575">
              <a:noFill/>
              <a:prstDash val="dash"/>
            </a:ln>
            <a:effectLst>
              <a:outerShdw blurRad="165100" dist="635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矩形 638"/>
            <p:cNvSpPr/>
            <p:nvPr/>
          </p:nvSpPr>
          <p:spPr>
            <a:xfrm rot="16200000" flipH="1">
              <a:off x="8604480" y="3430392"/>
              <a:ext cx="695731" cy="5787401"/>
            </a:xfrm>
            <a:custGeom>
              <a:avLst/>
              <a:gdLst>
                <a:gd name="connsiteX0" fmla="*/ 0 w 587470"/>
                <a:gd name="connsiteY0" fmla="*/ 0 h 5787401"/>
                <a:gd name="connsiteX1" fmla="*/ 587470 w 587470"/>
                <a:gd name="connsiteY1" fmla="*/ 0 h 5787401"/>
                <a:gd name="connsiteX2" fmla="*/ 587470 w 587470"/>
                <a:gd name="connsiteY2" fmla="*/ 5787401 h 5787401"/>
                <a:gd name="connsiteX3" fmla="*/ 0 w 587470"/>
                <a:gd name="connsiteY3" fmla="*/ 5787401 h 5787401"/>
                <a:gd name="connsiteX4" fmla="*/ 0 w 587470"/>
                <a:gd name="connsiteY4" fmla="*/ 0 h 5787401"/>
                <a:gd name="connsiteX0-1" fmla="*/ 0 w 587470"/>
                <a:gd name="connsiteY0-2" fmla="*/ 0 h 5787401"/>
                <a:gd name="connsiteX1-3" fmla="*/ 587470 w 587470"/>
                <a:gd name="connsiteY1-4" fmla="*/ 0 h 5787401"/>
                <a:gd name="connsiteX2-5" fmla="*/ 587470 w 587470"/>
                <a:gd name="connsiteY2-6" fmla="*/ 5703688 h 5787401"/>
                <a:gd name="connsiteX3-7" fmla="*/ 0 w 587470"/>
                <a:gd name="connsiteY3-8" fmla="*/ 5787401 h 5787401"/>
                <a:gd name="connsiteX4-9" fmla="*/ 0 w 587470"/>
                <a:gd name="connsiteY4-10" fmla="*/ 0 h 57874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87470" h="5787401">
                  <a:moveTo>
                    <a:pt x="0" y="0"/>
                  </a:moveTo>
                  <a:lnTo>
                    <a:pt x="587470" y="0"/>
                  </a:lnTo>
                  <a:lnTo>
                    <a:pt x="587470" y="5703688"/>
                  </a:lnTo>
                  <a:lnTo>
                    <a:pt x="0" y="57874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E4DD1">
                    <a:alpha val="0"/>
                  </a:srgbClr>
                </a:gs>
                <a:gs pos="100000">
                  <a:srgbClr val="0E4DD1">
                    <a:alpha val="20000"/>
                  </a:srgbClr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</p:txBody>
        </p:sp>
        <p:sp>
          <p:nvSpPr>
            <p:cNvPr id="9" name="矩形 638"/>
            <p:cNvSpPr/>
            <p:nvPr/>
          </p:nvSpPr>
          <p:spPr>
            <a:xfrm rot="16200000" flipH="1">
              <a:off x="2456140" y="3402543"/>
              <a:ext cx="643191" cy="5787401"/>
            </a:xfrm>
            <a:custGeom>
              <a:avLst/>
              <a:gdLst>
                <a:gd name="connsiteX0" fmla="*/ 0 w 587470"/>
                <a:gd name="connsiteY0" fmla="*/ 0 h 5787401"/>
                <a:gd name="connsiteX1" fmla="*/ 587470 w 587470"/>
                <a:gd name="connsiteY1" fmla="*/ 0 h 5787401"/>
                <a:gd name="connsiteX2" fmla="*/ 587470 w 587470"/>
                <a:gd name="connsiteY2" fmla="*/ 5787401 h 5787401"/>
                <a:gd name="connsiteX3" fmla="*/ 0 w 587470"/>
                <a:gd name="connsiteY3" fmla="*/ 5787401 h 5787401"/>
                <a:gd name="connsiteX4" fmla="*/ 0 w 587470"/>
                <a:gd name="connsiteY4" fmla="*/ 0 h 5787401"/>
                <a:gd name="connsiteX0-1" fmla="*/ 0 w 587470"/>
                <a:gd name="connsiteY0-2" fmla="*/ 0 h 5787401"/>
                <a:gd name="connsiteX1-3" fmla="*/ 587470 w 587470"/>
                <a:gd name="connsiteY1-4" fmla="*/ 0 h 5787401"/>
                <a:gd name="connsiteX2-5" fmla="*/ 587470 w 587470"/>
                <a:gd name="connsiteY2-6" fmla="*/ 5703688 h 5787401"/>
                <a:gd name="connsiteX3-7" fmla="*/ 0 w 587470"/>
                <a:gd name="connsiteY3-8" fmla="*/ 5787401 h 5787401"/>
                <a:gd name="connsiteX4-9" fmla="*/ 0 w 587470"/>
                <a:gd name="connsiteY4-10" fmla="*/ 0 h 57874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87470" h="5787401">
                  <a:moveTo>
                    <a:pt x="0" y="0"/>
                  </a:moveTo>
                  <a:lnTo>
                    <a:pt x="587470" y="0"/>
                  </a:lnTo>
                  <a:lnTo>
                    <a:pt x="587470" y="5703688"/>
                  </a:lnTo>
                  <a:lnTo>
                    <a:pt x="0" y="57874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808080">
                    <a:alpha val="0"/>
                  </a:srgbClr>
                </a:gs>
                <a:gs pos="100000">
                  <a:srgbClr val="808080">
                    <a:alpha val="32000"/>
                  </a:srgbClr>
                </a:gs>
              </a:gsLst>
              <a:lin ang="5400000" scaled="0"/>
            </a:gradFill>
            <a:ln w="9525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3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/>
            <a:srcRect t="12028" b="12298"/>
            <a:stretch>
              <a:fillRect/>
            </a:stretch>
          </p:blipFill>
          <p:spPr>
            <a:xfrm>
              <a:off x="7588195" y="1860460"/>
              <a:ext cx="3378875" cy="192282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6178" y="1782797"/>
              <a:ext cx="2141399" cy="3894627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966" y="1805164"/>
              <a:ext cx="2917567" cy="1630933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965" y="3533880"/>
              <a:ext cx="2915627" cy="2173053"/>
            </a:xfrm>
            <a:prstGeom prst="rect">
              <a:avLst/>
            </a:prstGeom>
          </p:spPr>
        </p:pic>
        <p:cxnSp>
          <p:nvCxnSpPr>
            <p:cNvPr id="40" name="直接连接符 24"/>
            <p:cNvCxnSpPr/>
            <p:nvPr/>
          </p:nvCxnSpPr>
          <p:spPr>
            <a:xfrm>
              <a:off x="12241932" y="1166469"/>
              <a:ext cx="0" cy="5705969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1166430" y="5942300"/>
              <a:ext cx="3784147" cy="76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普通巡检小车无法在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杂乱</a:t>
              </a: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积水</a:t>
              </a: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的电缆沟槽底部行走</a:t>
              </a:r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1168946" y="873477"/>
              <a:ext cx="3841640" cy="88999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37">
                  <a:schemeClr val="bg1">
                    <a:alpha val="0"/>
                  </a:schemeClr>
                </a:gs>
                <a:gs pos="52000">
                  <a:srgbClr val="B4B4B4"/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120942" y="911780"/>
              <a:ext cx="4088573" cy="1299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981075" algn="l"/>
                </a:tabLst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底部积水、杂物多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981075" algn="l"/>
                </a:tabLst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普通巡检小车局限性大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981075" algn="l"/>
                </a:tabLst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圆角矩形 52"/>
            <p:cNvSpPr/>
            <p:nvPr/>
          </p:nvSpPr>
          <p:spPr>
            <a:xfrm rot="16200000">
              <a:off x="2845959" y="967177"/>
              <a:ext cx="435224" cy="1975991"/>
            </a:xfrm>
            <a:prstGeom prst="roundRect">
              <a:avLst/>
            </a:prstGeom>
            <a:gradFill>
              <a:gsLst>
                <a:gs pos="0">
                  <a:srgbClr val="B4B4B4"/>
                </a:gs>
                <a:gs pos="99000">
                  <a:schemeClr val="bg1"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031954" y="1756503"/>
              <a:ext cx="1994273" cy="39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普通巡检小车</a:t>
              </a:r>
            </a:p>
          </p:txBody>
        </p:sp>
        <p:sp>
          <p:nvSpPr>
            <p:cNvPr id="50" name="矩形: 圆角 49"/>
            <p:cNvSpPr/>
            <p:nvPr/>
          </p:nvSpPr>
          <p:spPr>
            <a:xfrm>
              <a:off x="7290203" y="873477"/>
              <a:ext cx="3841640" cy="88999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137">
                  <a:schemeClr val="bg1">
                    <a:alpha val="0"/>
                  </a:schemeClr>
                </a:gs>
                <a:gs pos="52000">
                  <a:schemeClr val="accent1"/>
                </a:gs>
                <a:gs pos="99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242199" y="911780"/>
              <a:ext cx="4088573" cy="89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981075" algn="l"/>
                </a:tabLst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顶部平整宽敞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981075" algn="l"/>
                </a:tabLst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巡电小车“不走寻常路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”</a:t>
              </a:r>
            </a:p>
          </p:txBody>
        </p:sp>
        <p:sp>
          <p:nvSpPr>
            <p:cNvPr id="52" name="圆角矩形 52"/>
            <p:cNvSpPr/>
            <p:nvPr/>
          </p:nvSpPr>
          <p:spPr>
            <a:xfrm rot="16200000">
              <a:off x="8967216" y="967177"/>
              <a:ext cx="435224" cy="1975991"/>
            </a:xfrm>
            <a:prstGeom prst="roundRect">
              <a:avLst/>
            </a:prstGeom>
            <a:gradFill flip="none" rotWithShape="1">
              <a:gsLst>
                <a:gs pos="0">
                  <a:schemeClr val="accent1"/>
                </a:gs>
                <a:gs pos="99000">
                  <a:schemeClr val="bg1"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213886" y="1774102"/>
              <a:ext cx="1994273" cy="43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巡电科技小车</a:t>
              </a: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652" y="3916232"/>
              <a:ext cx="3351417" cy="1890199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6798613" y="5964072"/>
              <a:ext cx="4975744" cy="76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创新涵道风扇式结构使机器人在电缆通道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顶部通过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，巧妙避开底部复杂环境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506300" y="1707904"/>
            <a:ext cx="2160270" cy="319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uLnTx/>
                <a:uFillTx/>
                <a:latin typeface="Facon" pitchFamily="2" charset="0"/>
                <a:ea typeface="微软雅黑" panose="020B0503020204020204" pitchFamily="34" charset="-122"/>
                <a:cs typeface="+mn-cs"/>
              </a:rPr>
              <a:t>V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uLnTx/>
              <a:uFillTx/>
              <a:latin typeface="Facon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0761" y="3082447"/>
            <a:ext cx="167284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uLnTx/>
                <a:uFillTx/>
                <a:latin typeface="Facon" pitchFamily="2" charset="0"/>
                <a:ea typeface="微软雅黑" panose="020B0503020204020204" pitchFamily="34" charset="-122"/>
                <a:cs typeface="+mn-cs"/>
              </a:rPr>
              <a:t>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应用场景二：针对复杂沟道，无人机巡检无死角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: 圆角 2"/>
          <p:cNvSpPr/>
          <p:nvPr/>
        </p:nvSpPr>
        <p:spPr>
          <a:xfrm>
            <a:off x="6501455" y="1728433"/>
            <a:ext cx="5436627" cy="4261477"/>
          </a:xfrm>
          <a:prstGeom prst="roundRect">
            <a:avLst>
              <a:gd name="adj" fmla="val 429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1000"/>
                </a:schemeClr>
              </a:gs>
            </a:gsLst>
            <a:lin ang="13500000" scaled="1"/>
            <a:tileRect/>
          </a:gradFill>
          <a:ln w="28575">
            <a:noFill/>
            <a:prstDash val="dash"/>
          </a:ln>
          <a:effectLst>
            <a:outerShdw blurRad="165100" dist="635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: 圆角 2"/>
          <p:cNvSpPr/>
          <p:nvPr/>
        </p:nvSpPr>
        <p:spPr>
          <a:xfrm>
            <a:off x="380198" y="1751892"/>
            <a:ext cx="5436627" cy="4261477"/>
          </a:xfrm>
          <a:prstGeom prst="roundRect">
            <a:avLst>
              <a:gd name="adj" fmla="val 429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99000">
                <a:schemeClr val="accent1">
                  <a:alpha val="0"/>
                </a:schemeClr>
              </a:gs>
            </a:gsLst>
            <a:lin ang="2700000" scaled="1"/>
            <a:tileRect/>
          </a:gradFill>
          <a:ln w="28575">
            <a:noFill/>
            <a:prstDash val="dash"/>
          </a:ln>
          <a:effectLst>
            <a:outerShdw blurRad="165100" dist="635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638"/>
          <p:cNvSpPr/>
          <p:nvPr/>
        </p:nvSpPr>
        <p:spPr>
          <a:xfrm rot="16200000" flipH="1">
            <a:off x="8664075" y="3472289"/>
            <a:ext cx="642573" cy="5787401"/>
          </a:xfrm>
          <a:custGeom>
            <a:avLst/>
            <a:gdLst>
              <a:gd name="connsiteX0" fmla="*/ 0 w 587470"/>
              <a:gd name="connsiteY0" fmla="*/ 0 h 5787401"/>
              <a:gd name="connsiteX1" fmla="*/ 587470 w 587470"/>
              <a:gd name="connsiteY1" fmla="*/ 0 h 5787401"/>
              <a:gd name="connsiteX2" fmla="*/ 587470 w 587470"/>
              <a:gd name="connsiteY2" fmla="*/ 5787401 h 5787401"/>
              <a:gd name="connsiteX3" fmla="*/ 0 w 587470"/>
              <a:gd name="connsiteY3" fmla="*/ 5787401 h 5787401"/>
              <a:gd name="connsiteX4" fmla="*/ 0 w 587470"/>
              <a:gd name="connsiteY4" fmla="*/ 0 h 5787401"/>
              <a:gd name="connsiteX0-1" fmla="*/ 0 w 587470"/>
              <a:gd name="connsiteY0-2" fmla="*/ 0 h 5787401"/>
              <a:gd name="connsiteX1-3" fmla="*/ 587470 w 587470"/>
              <a:gd name="connsiteY1-4" fmla="*/ 0 h 5787401"/>
              <a:gd name="connsiteX2-5" fmla="*/ 587470 w 587470"/>
              <a:gd name="connsiteY2-6" fmla="*/ 5703688 h 5787401"/>
              <a:gd name="connsiteX3-7" fmla="*/ 0 w 587470"/>
              <a:gd name="connsiteY3-8" fmla="*/ 5787401 h 5787401"/>
              <a:gd name="connsiteX4-9" fmla="*/ 0 w 587470"/>
              <a:gd name="connsiteY4-10" fmla="*/ 0 h 5787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7470" h="5787401">
                <a:moveTo>
                  <a:pt x="0" y="0"/>
                </a:moveTo>
                <a:lnTo>
                  <a:pt x="587470" y="0"/>
                </a:lnTo>
                <a:lnTo>
                  <a:pt x="587470" y="5703688"/>
                </a:lnTo>
                <a:lnTo>
                  <a:pt x="0" y="57874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4DD1">
                  <a:alpha val="0"/>
                </a:srgbClr>
              </a:gs>
              <a:gs pos="100000">
                <a:srgbClr val="0E4DD1">
                  <a:alpha val="20000"/>
                </a:srgbClr>
              </a:gs>
            </a:gsLst>
            <a:lin ang="5400000" scaled="0"/>
          </a:gradFill>
          <a:ln w="9525">
            <a:gradFill>
              <a:gsLst>
                <a:gs pos="15000">
                  <a:srgbClr val="01C6DD">
                    <a:alpha val="0"/>
                  </a:srgbClr>
                </a:gs>
                <a:gs pos="100000">
                  <a:srgbClr val="01C6D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sp>
        <p:nvSpPr>
          <p:cNvPr id="9" name="矩形 638"/>
          <p:cNvSpPr/>
          <p:nvPr/>
        </p:nvSpPr>
        <p:spPr>
          <a:xfrm rot="16200000" flipH="1">
            <a:off x="2513728" y="3446568"/>
            <a:ext cx="594048" cy="5787401"/>
          </a:xfrm>
          <a:custGeom>
            <a:avLst/>
            <a:gdLst>
              <a:gd name="connsiteX0" fmla="*/ 0 w 587470"/>
              <a:gd name="connsiteY0" fmla="*/ 0 h 5787401"/>
              <a:gd name="connsiteX1" fmla="*/ 587470 w 587470"/>
              <a:gd name="connsiteY1" fmla="*/ 0 h 5787401"/>
              <a:gd name="connsiteX2" fmla="*/ 587470 w 587470"/>
              <a:gd name="connsiteY2" fmla="*/ 5787401 h 5787401"/>
              <a:gd name="connsiteX3" fmla="*/ 0 w 587470"/>
              <a:gd name="connsiteY3" fmla="*/ 5787401 h 5787401"/>
              <a:gd name="connsiteX4" fmla="*/ 0 w 587470"/>
              <a:gd name="connsiteY4" fmla="*/ 0 h 5787401"/>
              <a:gd name="connsiteX0-1" fmla="*/ 0 w 587470"/>
              <a:gd name="connsiteY0-2" fmla="*/ 0 h 5787401"/>
              <a:gd name="connsiteX1-3" fmla="*/ 587470 w 587470"/>
              <a:gd name="connsiteY1-4" fmla="*/ 0 h 5787401"/>
              <a:gd name="connsiteX2-5" fmla="*/ 587470 w 587470"/>
              <a:gd name="connsiteY2-6" fmla="*/ 5703688 h 5787401"/>
              <a:gd name="connsiteX3-7" fmla="*/ 0 w 587470"/>
              <a:gd name="connsiteY3-8" fmla="*/ 5787401 h 5787401"/>
              <a:gd name="connsiteX4-9" fmla="*/ 0 w 587470"/>
              <a:gd name="connsiteY4-10" fmla="*/ 0 h 5787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7470" h="5787401">
                <a:moveTo>
                  <a:pt x="0" y="0"/>
                </a:moveTo>
                <a:lnTo>
                  <a:pt x="587470" y="0"/>
                </a:lnTo>
                <a:lnTo>
                  <a:pt x="587470" y="5703688"/>
                </a:lnTo>
                <a:lnTo>
                  <a:pt x="0" y="57874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08080">
                  <a:alpha val="0"/>
                </a:srgbClr>
              </a:gs>
              <a:gs pos="100000">
                <a:srgbClr val="808080">
                  <a:alpha val="32000"/>
                </a:srgbClr>
              </a:gs>
            </a:gsLst>
            <a:lin ang="5400000" scaled="0"/>
          </a:gradFill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cxnSp>
        <p:nvCxnSpPr>
          <p:cNvPr id="40" name="直接连接符 24"/>
          <p:cNvCxnSpPr/>
          <p:nvPr/>
        </p:nvCxnSpPr>
        <p:spPr>
          <a:xfrm>
            <a:off x="12274948" y="1602438"/>
            <a:ext cx="0" cy="527000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70673" y="6013368"/>
            <a:ext cx="5436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部分管道顶板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凹凸不平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具有沟槽，上下管壁同时铺设，无论是常规小车还是巡电二代都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难以通行</a:t>
            </a:r>
          </a:p>
        </p:txBody>
      </p:sp>
      <p:sp>
        <p:nvSpPr>
          <p:cNvPr id="44" name="矩形: 圆角 43"/>
          <p:cNvSpPr/>
          <p:nvPr/>
        </p:nvSpPr>
        <p:spPr>
          <a:xfrm>
            <a:off x="1201962" y="1331832"/>
            <a:ext cx="3841640" cy="8219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37">
                <a:schemeClr val="bg1">
                  <a:alpha val="0"/>
                </a:schemeClr>
              </a:gs>
              <a:gs pos="52000">
                <a:srgbClr val="B4B4B4"/>
              </a:gs>
              <a:gs pos="9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 rotWithShape="1">
          <a:blip r:embed="rId5"/>
          <a:srcRect l="404" t="24604" r="-282" b="13152"/>
          <a:stretch>
            <a:fillRect/>
          </a:stretch>
        </p:blipFill>
        <p:spPr bwMode="auto">
          <a:xfrm>
            <a:off x="7742375" y="2129894"/>
            <a:ext cx="3018351" cy="3644814"/>
          </a:xfrm>
          <a:prstGeom prst="rect">
            <a:avLst/>
          </a:prstGeom>
          <a:ln>
            <a:noFill/>
          </a:ln>
        </p:spPr>
      </p:pic>
      <p:sp>
        <p:nvSpPr>
          <p:cNvPr id="47" name="文本框 46"/>
          <p:cNvSpPr txBox="1"/>
          <p:nvPr/>
        </p:nvSpPr>
        <p:spPr>
          <a:xfrm>
            <a:off x="1153958" y="1367208"/>
            <a:ext cx="408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管道四壁“千山万水”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普通小车无法通行</a:t>
            </a:r>
          </a:p>
        </p:txBody>
      </p:sp>
      <p:sp>
        <p:nvSpPr>
          <p:cNvPr id="50" name="矩形: 圆角 49"/>
          <p:cNvSpPr/>
          <p:nvPr/>
        </p:nvSpPr>
        <p:spPr>
          <a:xfrm>
            <a:off x="7323219" y="1331832"/>
            <a:ext cx="3841640" cy="8219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37">
                <a:schemeClr val="bg1">
                  <a:alpha val="0"/>
                </a:schemeClr>
              </a:gs>
              <a:gs pos="52000">
                <a:schemeClr val="accent1"/>
              </a:gs>
              <a:gs pos="9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75215" y="1367208"/>
            <a:ext cx="408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 巡电无人机“腾云驾雾”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无视地形风雨无阻</a:t>
            </a:r>
          </a:p>
        </p:txBody>
      </p:sp>
      <p:sp>
        <p:nvSpPr>
          <p:cNvPr id="52" name="圆角矩形 52"/>
          <p:cNvSpPr/>
          <p:nvPr/>
        </p:nvSpPr>
        <p:spPr>
          <a:xfrm rot="16200000">
            <a:off x="9016859" y="1342884"/>
            <a:ext cx="401970" cy="197599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99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246902" y="2163644"/>
            <a:ext cx="199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巡电科技小车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831629" y="6033476"/>
            <a:ext cx="4975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巡电无人机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真正达到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“无视地形”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实现全方位全地形巡检，适应能力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No.1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37" r="11697" b="-37"/>
          <a:stretch>
            <a:fillRect/>
          </a:stretch>
        </p:blipFill>
        <p:spPr>
          <a:xfrm>
            <a:off x="3135846" y="2211888"/>
            <a:ext cx="2399219" cy="36448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r="7148"/>
          <a:stretch>
            <a:fillRect/>
          </a:stretch>
        </p:blipFill>
        <p:spPr>
          <a:xfrm>
            <a:off x="586952" y="2211889"/>
            <a:ext cx="2393087" cy="3644813"/>
          </a:xfrm>
          <a:prstGeom prst="rect">
            <a:avLst/>
          </a:prstGeom>
        </p:spPr>
      </p:pic>
      <p:sp>
        <p:nvSpPr>
          <p:cNvPr id="48" name="圆角矩形 52"/>
          <p:cNvSpPr/>
          <p:nvPr/>
        </p:nvSpPr>
        <p:spPr>
          <a:xfrm rot="16200000">
            <a:off x="2895602" y="1342884"/>
            <a:ext cx="401970" cy="1975991"/>
          </a:xfrm>
          <a:prstGeom prst="roundRect">
            <a:avLst/>
          </a:prstGeom>
          <a:gradFill>
            <a:gsLst>
              <a:gs pos="0">
                <a:srgbClr val="B4B4B4"/>
              </a:gs>
              <a:gs pos="99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054161" y="2136336"/>
            <a:ext cx="1994273" cy="36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普通巡检小车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6300" y="1707904"/>
            <a:ext cx="2160270" cy="319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uLnTx/>
                <a:uFillTx/>
                <a:latin typeface="Facon" pitchFamily="2" charset="0"/>
                <a:ea typeface="微软雅黑" panose="020B0503020204020204" pitchFamily="34" charset="-122"/>
                <a:cs typeface="+mn-cs"/>
              </a:rPr>
              <a:t>V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uLnTx/>
              <a:uFillTx/>
              <a:latin typeface="Facon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0761" y="3082447"/>
            <a:ext cx="167284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uLnTx/>
                <a:uFillTx/>
                <a:latin typeface="Facon" pitchFamily="2" charset="0"/>
                <a:ea typeface="微软雅黑" panose="020B0503020204020204" pitchFamily="34" charset="-122"/>
                <a:cs typeface="+mn-cs"/>
              </a:rPr>
              <a:t>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应用场景三：电缆错综复杂，故障隐蔽难识别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矩形: 圆角 2"/>
          <p:cNvSpPr/>
          <p:nvPr/>
        </p:nvSpPr>
        <p:spPr>
          <a:xfrm>
            <a:off x="6501455" y="1728433"/>
            <a:ext cx="5436627" cy="4261477"/>
          </a:xfrm>
          <a:prstGeom prst="roundRect">
            <a:avLst>
              <a:gd name="adj" fmla="val 429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1000"/>
                </a:schemeClr>
              </a:gs>
            </a:gsLst>
            <a:lin ang="13500000" scaled="1"/>
            <a:tileRect/>
          </a:gradFill>
          <a:ln w="28575">
            <a:noFill/>
            <a:prstDash val="dash"/>
          </a:ln>
          <a:effectLst>
            <a:outerShdw blurRad="165100" dist="635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: 圆角 2"/>
          <p:cNvSpPr/>
          <p:nvPr/>
        </p:nvSpPr>
        <p:spPr>
          <a:xfrm>
            <a:off x="380198" y="1751892"/>
            <a:ext cx="5436627" cy="4261477"/>
          </a:xfrm>
          <a:prstGeom prst="roundRect">
            <a:avLst>
              <a:gd name="adj" fmla="val 429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99000">
                <a:schemeClr val="accent1">
                  <a:alpha val="0"/>
                </a:schemeClr>
              </a:gs>
            </a:gsLst>
            <a:lin ang="2700000" scaled="1"/>
            <a:tileRect/>
          </a:gradFill>
          <a:ln w="28575">
            <a:noFill/>
            <a:prstDash val="dash"/>
          </a:ln>
          <a:effectLst>
            <a:outerShdw blurRad="165100" dist="635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638"/>
          <p:cNvSpPr/>
          <p:nvPr/>
        </p:nvSpPr>
        <p:spPr>
          <a:xfrm rot="16200000" flipH="1">
            <a:off x="8664075" y="3472289"/>
            <a:ext cx="642573" cy="5787401"/>
          </a:xfrm>
          <a:custGeom>
            <a:avLst/>
            <a:gdLst>
              <a:gd name="connsiteX0" fmla="*/ 0 w 587470"/>
              <a:gd name="connsiteY0" fmla="*/ 0 h 5787401"/>
              <a:gd name="connsiteX1" fmla="*/ 587470 w 587470"/>
              <a:gd name="connsiteY1" fmla="*/ 0 h 5787401"/>
              <a:gd name="connsiteX2" fmla="*/ 587470 w 587470"/>
              <a:gd name="connsiteY2" fmla="*/ 5787401 h 5787401"/>
              <a:gd name="connsiteX3" fmla="*/ 0 w 587470"/>
              <a:gd name="connsiteY3" fmla="*/ 5787401 h 5787401"/>
              <a:gd name="connsiteX4" fmla="*/ 0 w 587470"/>
              <a:gd name="connsiteY4" fmla="*/ 0 h 5787401"/>
              <a:gd name="connsiteX0-1" fmla="*/ 0 w 587470"/>
              <a:gd name="connsiteY0-2" fmla="*/ 0 h 5787401"/>
              <a:gd name="connsiteX1-3" fmla="*/ 587470 w 587470"/>
              <a:gd name="connsiteY1-4" fmla="*/ 0 h 5787401"/>
              <a:gd name="connsiteX2-5" fmla="*/ 587470 w 587470"/>
              <a:gd name="connsiteY2-6" fmla="*/ 5703688 h 5787401"/>
              <a:gd name="connsiteX3-7" fmla="*/ 0 w 587470"/>
              <a:gd name="connsiteY3-8" fmla="*/ 5787401 h 5787401"/>
              <a:gd name="connsiteX4-9" fmla="*/ 0 w 587470"/>
              <a:gd name="connsiteY4-10" fmla="*/ 0 h 5787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7470" h="5787401">
                <a:moveTo>
                  <a:pt x="0" y="0"/>
                </a:moveTo>
                <a:lnTo>
                  <a:pt x="587470" y="0"/>
                </a:lnTo>
                <a:lnTo>
                  <a:pt x="587470" y="5703688"/>
                </a:lnTo>
                <a:lnTo>
                  <a:pt x="0" y="57874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4DD1">
                  <a:alpha val="0"/>
                </a:srgbClr>
              </a:gs>
              <a:gs pos="100000">
                <a:srgbClr val="0E4DD1">
                  <a:alpha val="20000"/>
                </a:srgbClr>
              </a:gs>
            </a:gsLst>
            <a:lin ang="5400000" scaled="0"/>
          </a:gradFill>
          <a:ln w="9525">
            <a:gradFill>
              <a:gsLst>
                <a:gs pos="15000">
                  <a:srgbClr val="01C6DD">
                    <a:alpha val="0"/>
                  </a:srgbClr>
                </a:gs>
                <a:gs pos="100000">
                  <a:srgbClr val="01C6D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sp>
        <p:nvSpPr>
          <p:cNvPr id="9" name="矩形 638"/>
          <p:cNvSpPr/>
          <p:nvPr/>
        </p:nvSpPr>
        <p:spPr>
          <a:xfrm rot="16200000" flipH="1">
            <a:off x="2513728" y="3446568"/>
            <a:ext cx="594048" cy="5787401"/>
          </a:xfrm>
          <a:custGeom>
            <a:avLst/>
            <a:gdLst>
              <a:gd name="connsiteX0" fmla="*/ 0 w 587470"/>
              <a:gd name="connsiteY0" fmla="*/ 0 h 5787401"/>
              <a:gd name="connsiteX1" fmla="*/ 587470 w 587470"/>
              <a:gd name="connsiteY1" fmla="*/ 0 h 5787401"/>
              <a:gd name="connsiteX2" fmla="*/ 587470 w 587470"/>
              <a:gd name="connsiteY2" fmla="*/ 5787401 h 5787401"/>
              <a:gd name="connsiteX3" fmla="*/ 0 w 587470"/>
              <a:gd name="connsiteY3" fmla="*/ 5787401 h 5787401"/>
              <a:gd name="connsiteX4" fmla="*/ 0 w 587470"/>
              <a:gd name="connsiteY4" fmla="*/ 0 h 5787401"/>
              <a:gd name="connsiteX0-1" fmla="*/ 0 w 587470"/>
              <a:gd name="connsiteY0-2" fmla="*/ 0 h 5787401"/>
              <a:gd name="connsiteX1-3" fmla="*/ 587470 w 587470"/>
              <a:gd name="connsiteY1-4" fmla="*/ 0 h 5787401"/>
              <a:gd name="connsiteX2-5" fmla="*/ 587470 w 587470"/>
              <a:gd name="connsiteY2-6" fmla="*/ 5703688 h 5787401"/>
              <a:gd name="connsiteX3-7" fmla="*/ 0 w 587470"/>
              <a:gd name="connsiteY3-8" fmla="*/ 5787401 h 5787401"/>
              <a:gd name="connsiteX4-9" fmla="*/ 0 w 587470"/>
              <a:gd name="connsiteY4-10" fmla="*/ 0 h 5787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7470" h="5787401">
                <a:moveTo>
                  <a:pt x="0" y="0"/>
                </a:moveTo>
                <a:lnTo>
                  <a:pt x="587470" y="0"/>
                </a:lnTo>
                <a:lnTo>
                  <a:pt x="587470" y="5703688"/>
                </a:lnTo>
                <a:lnTo>
                  <a:pt x="0" y="57874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08080">
                  <a:alpha val="0"/>
                </a:srgbClr>
              </a:gs>
              <a:gs pos="100000">
                <a:srgbClr val="808080">
                  <a:alpha val="32000"/>
                </a:srgbClr>
              </a:gs>
            </a:gsLst>
            <a:lin ang="5400000" scaled="0"/>
          </a:gradFill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3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cxnSp>
        <p:nvCxnSpPr>
          <p:cNvPr id="40" name="直接连接符 24"/>
          <p:cNvCxnSpPr/>
          <p:nvPr/>
        </p:nvCxnSpPr>
        <p:spPr>
          <a:xfrm>
            <a:off x="12274948" y="1602438"/>
            <a:ext cx="0" cy="527000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80198" y="6013368"/>
            <a:ext cx="5436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传统人工巡检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费时费力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，排查故障导致的停电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严重影响居民生活，同时识别准确率差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效率低</a:t>
            </a:r>
          </a:p>
        </p:txBody>
      </p:sp>
      <p:sp>
        <p:nvSpPr>
          <p:cNvPr id="44" name="矩形: 圆角 43"/>
          <p:cNvSpPr/>
          <p:nvPr/>
        </p:nvSpPr>
        <p:spPr>
          <a:xfrm>
            <a:off x="1201962" y="1331832"/>
            <a:ext cx="3841640" cy="8219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37">
                <a:schemeClr val="bg1">
                  <a:alpha val="0"/>
                </a:schemeClr>
              </a:gs>
              <a:gs pos="52000">
                <a:srgbClr val="B4B4B4"/>
              </a:gs>
              <a:gs pos="9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153958" y="1367208"/>
            <a:ext cx="408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电缆错综复杂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识别故障效率低下</a:t>
            </a:r>
          </a:p>
        </p:txBody>
      </p:sp>
      <p:sp>
        <p:nvSpPr>
          <p:cNvPr id="50" name="矩形: 圆角 49"/>
          <p:cNvSpPr/>
          <p:nvPr/>
        </p:nvSpPr>
        <p:spPr>
          <a:xfrm>
            <a:off x="7323219" y="1331832"/>
            <a:ext cx="3841640" cy="8219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137">
                <a:schemeClr val="bg1">
                  <a:alpha val="0"/>
                </a:schemeClr>
              </a:gs>
              <a:gs pos="52000">
                <a:schemeClr val="accent1"/>
              </a:gs>
              <a:gs pos="99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75215" y="1367208"/>
            <a:ext cx="4088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智能识别算法火眼金睛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让电缆故障无处隐藏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1075" algn="l"/>
              </a:tabLst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6877469" y="2215286"/>
            <a:ext cx="4678940" cy="3673566"/>
            <a:chOff x="6877469" y="2215286"/>
            <a:chExt cx="4678940" cy="3673566"/>
          </a:xfrm>
        </p:grpSpPr>
        <p:sp>
          <p:nvSpPr>
            <p:cNvPr id="17" name="文本框 16"/>
            <p:cNvSpPr txBox="1"/>
            <p:nvPr/>
          </p:nvSpPr>
          <p:spPr>
            <a:xfrm>
              <a:off x="6877469" y="3819987"/>
              <a:ext cx="46789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根据不同巡检要求，可搭载</a:t>
              </a:r>
              <a:r>
                <a:rPr lang="zh-CN" altLang="en-US" sz="12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红外相机、紫外</a:t>
              </a:r>
              <a:endParaRPr lang="en-US" altLang="zh-CN" sz="12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相机、局放检测器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等设备进行多样化检测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736807" y="4265065"/>
              <a:ext cx="2889100" cy="1623787"/>
              <a:chOff x="8082081" y="3959769"/>
              <a:chExt cx="2889100" cy="1623786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2081" y="3977305"/>
                <a:ext cx="2857898" cy="1606250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2081" y="3959769"/>
                <a:ext cx="2889100" cy="1623786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" t="4248" r="4624" b="2553"/>
              <a:stretch>
                <a:fillRect/>
              </a:stretch>
            </p:blipFill>
            <p:spPr>
              <a:xfrm>
                <a:off x="9857553" y="3960869"/>
                <a:ext cx="1113628" cy="701162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9649322" y="4800435"/>
                <a:ext cx="666685" cy="293157"/>
              </a:xfrm>
              <a:prstGeom prst="rect">
                <a:avLst/>
              </a:prstGeom>
              <a:noFill/>
              <a:ln w="19050">
                <a:solidFill>
                  <a:srgbClr val="37D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634442" y="4700545"/>
                <a:ext cx="580031" cy="99890"/>
              </a:xfrm>
              <a:prstGeom prst="rect">
                <a:avLst/>
              </a:prstGeom>
              <a:solidFill>
                <a:srgbClr val="37D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电缆异常发热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0459531" y="4262607"/>
                <a:ext cx="351844" cy="139363"/>
              </a:xfrm>
              <a:prstGeom prst="rect">
                <a:avLst/>
              </a:prstGeom>
              <a:noFill/>
              <a:ln w="9525">
                <a:solidFill>
                  <a:srgbClr val="37D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459531" y="4213299"/>
                <a:ext cx="283050" cy="49308"/>
              </a:xfrm>
              <a:prstGeom prst="rect">
                <a:avLst/>
              </a:prstGeom>
              <a:solidFill>
                <a:srgbClr val="37D400"/>
              </a:solidFill>
              <a:ln w="9525">
                <a:solidFill>
                  <a:srgbClr val="37D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0371161" y="4170546"/>
                <a:ext cx="423280" cy="138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rPr>
                  <a:t>电缆异常发热</a:t>
                </a: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7758603" y="2215286"/>
              <a:ext cx="2889100" cy="1627583"/>
              <a:chOff x="8100633" y="1801418"/>
              <a:chExt cx="2889100" cy="1627582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0633" y="1805214"/>
                <a:ext cx="2889100" cy="1623786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8" t="4248" r="4624" b="2553"/>
              <a:stretch>
                <a:fillRect/>
              </a:stretch>
            </p:blipFill>
            <p:spPr>
              <a:xfrm>
                <a:off x="9876105" y="1801418"/>
                <a:ext cx="1113628" cy="701162"/>
              </a:xfrm>
              <a:prstGeom prst="rect">
                <a:avLst/>
              </a:prstGeom>
            </p:spPr>
          </p:pic>
        </p:grpSp>
      </p:grpSp>
      <p:grpSp>
        <p:nvGrpSpPr>
          <p:cNvPr id="13" name="组合 12"/>
          <p:cNvGrpSpPr/>
          <p:nvPr/>
        </p:nvGrpSpPr>
        <p:grpSpPr>
          <a:xfrm>
            <a:off x="536630" y="2227027"/>
            <a:ext cx="5152927" cy="3644813"/>
            <a:chOff x="608234" y="1671498"/>
            <a:chExt cx="4703656" cy="3432606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6657" y="1671498"/>
              <a:ext cx="2285537" cy="166531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25890" y="3448725"/>
              <a:ext cx="2286000" cy="16553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10"/>
            <a:srcRect l="12273" b="4729"/>
            <a:stretch>
              <a:fillRect/>
            </a:stretch>
          </p:blipFill>
          <p:spPr>
            <a:xfrm>
              <a:off x="608234" y="1681056"/>
              <a:ext cx="2363993" cy="3423048"/>
            </a:xfrm>
            <a:prstGeom prst="rect">
              <a:avLst/>
            </a:prstGeom>
          </p:spPr>
        </p:pic>
      </p:grpSp>
      <p:sp>
        <p:nvSpPr>
          <p:cNvPr id="52" name="圆角矩形 52"/>
          <p:cNvSpPr/>
          <p:nvPr/>
        </p:nvSpPr>
        <p:spPr>
          <a:xfrm rot="16200000">
            <a:off x="9016859" y="1342884"/>
            <a:ext cx="401970" cy="197599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99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246902" y="2163644"/>
            <a:ext cx="199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巡电科技小车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831629" y="6033476"/>
            <a:ext cx="4975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智能算法将传感器收集的数据与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比对，同时扩充数据集</a:t>
            </a:r>
          </a:p>
        </p:txBody>
      </p:sp>
      <p:sp>
        <p:nvSpPr>
          <p:cNvPr id="48" name="圆角矩形 52"/>
          <p:cNvSpPr/>
          <p:nvPr/>
        </p:nvSpPr>
        <p:spPr>
          <a:xfrm rot="16200000">
            <a:off x="2895602" y="1342884"/>
            <a:ext cx="401970" cy="1975991"/>
          </a:xfrm>
          <a:prstGeom prst="roundRect">
            <a:avLst/>
          </a:prstGeom>
          <a:gradFill>
            <a:gsLst>
              <a:gs pos="0">
                <a:srgbClr val="B4B4B4"/>
              </a:gs>
              <a:gs pos="99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054161" y="2136336"/>
            <a:ext cx="1994273" cy="36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普通巡检小车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06300" y="1707904"/>
            <a:ext cx="2160270" cy="3191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uLnTx/>
                <a:uFillTx/>
                <a:latin typeface="Facon" pitchFamily="2" charset="0"/>
                <a:ea typeface="微软雅黑" panose="020B0503020204020204" pitchFamily="34" charset="-122"/>
                <a:cs typeface="+mn-cs"/>
              </a:rPr>
              <a:t>V</a:t>
            </a:r>
            <a:endParaRPr kumimoji="0" lang="zh-CN" altLang="en-US" sz="16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uLnTx/>
              <a:uFillTx/>
              <a:latin typeface="Facon" pitchFamily="2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0761" y="3082447"/>
            <a:ext cx="1672845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5000">
                      <a:schemeClr val="accent1"/>
                    </a:gs>
                    <a:gs pos="100000">
                      <a:schemeClr val="bg1"/>
                    </a:gs>
                  </a:gsLst>
                  <a:lin ang="0" scaled="0"/>
                </a:gradFill>
                <a:effectLst/>
                <a:uLnTx/>
                <a:uFillTx/>
                <a:latin typeface="Facon" pitchFamily="2" charset="0"/>
                <a:ea typeface="微软雅黑" panose="020B0503020204020204" pitchFamily="34" charset="-122"/>
                <a:cs typeface="+mn-cs"/>
              </a:rPr>
              <a:t>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5000">
                    <a:schemeClr val="accent1"/>
                  </a:gs>
                  <a:gs pos="100000">
                    <a:schemeClr val="bg1"/>
                  </a:gs>
                </a:gsLst>
                <a:lin ang="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团队实践：项目落地转化，三地智能巡检，助力社会治理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5034115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348916" y="1382225"/>
            <a:ext cx="11547994" cy="5701189"/>
            <a:chOff x="0" y="806749"/>
            <a:chExt cx="12192000" cy="6702223"/>
          </a:xfrm>
        </p:grpSpPr>
        <p:sp>
          <p:nvSpPr>
            <p:cNvPr id="5" name="任意多边形: 形状 85"/>
            <p:cNvSpPr/>
            <p:nvPr/>
          </p:nvSpPr>
          <p:spPr>
            <a:xfrm>
              <a:off x="5423579" y="4435204"/>
              <a:ext cx="5572630" cy="3073768"/>
            </a:xfrm>
            <a:custGeom>
              <a:avLst/>
              <a:gdLst>
                <a:gd name="connsiteX0" fmla="*/ 0 w 2463551"/>
                <a:gd name="connsiteY0" fmla="*/ 246355 h 4469190"/>
                <a:gd name="connsiteX1" fmla="*/ 246355 w 2463551"/>
                <a:gd name="connsiteY1" fmla="*/ 0 h 4469190"/>
                <a:gd name="connsiteX2" fmla="*/ 2217196 w 2463551"/>
                <a:gd name="connsiteY2" fmla="*/ 0 h 4469190"/>
                <a:gd name="connsiteX3" fmla="*/ 2463551 w 2463551"/>
                <a:gd name="connsiteY3" fmla="*/ 246355 h 4469190"/>
                <a:gd name="connsiteX4" fmla="*/ 2463551 w 2463551"/>
                <a:gd name="connsiteY4" fmla="*/ 4222835 h 4469190"/>
                <a:gd name="connsiteX5" fmla="*/ 2217196 w 2463551"/>
                <a:gd name="connsiteY5" fmla="*/ 4469190 h 4469190"/>
                <a:gd name="connsiteX6" fmla="*/ 246355 w 2463551"/>
                <a:gd name="connsiteY6" fmla="*/ 4469190 h 4469190"/>
                <a:gd name="connsiteX7" fmla="*/ 0 w 2463551"/>
                <a:gd name="connsiteY7" fmla="*/ 4222835 h 4469190"/>
                <a:gd name="connsiteX8" fmla="*/ 0 w 2463551"/>
                <a:gd name="connsiteY8" fmla="*/ 246355 h 446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3551" h="4469190">
                  <a:moveTo>
                    <a:pt x="0" y="246355"/>
                  </a:moveTo>
                  <a:cubicBezTo>
                    <a:pt x="0" y="110297"/>
                    <a:pt x="110297" y="0"/>
                    <a:pt x="246355" y="0"/>
                  </a:cubicBezTo>
                  <a:lnTo>
                    <a:pt x="2217196" y="0"/>
                  </a:lnTo>
                  <a:cubicBezTo>
                    <a:pt x="2353254" y="0"/>
                    <a:pt x="2463551" y="110297"/>
                    <a:pt x="2463551" y="246355"/>
                  </a:cubicBezTo>
                  <a:lnTo>
                    <a:pt x="2463551" y="4222835"/>
                  </a:lnTo>
                  <a:cubicBezTo>
                    <a:pt x="2463551" y="4358893"/>
                    <a:pt x="2353254" y="4469190"/>
                    <a:pt x="2217196" y="4469190"/>
                  </a:cubicBezTo>
                  <a:lnTo>
                    <a:pt x="246355" y="4469190"/>
                  </a:lnTo>
                  <a:cubicBezTo>
                    <a:pt x="110297" y="4469190"/>
                    <a:pt x="0" y="4358893"/>
                    <a:pt x="0" y="4222835"/>
                  </a:cubicBezTo>
                  <a:lnTo>
                    <a:pt x="0" y="246355"/>
                  </a:lnTo>
                  <a:close/>
                </a:path>
              </a:pathLst>
            </a:cu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0" y="1482091"/>
              <a:ext cx="12192000" cy="0"/>
            </a:xfrm>
            <a:prstGeom prst="straightConnector1">
              <a:avLst/>
            </a:prstGeom>
            <a:ln w="762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Google Shape;361;p19"/>
            <p:cNvSpPr/>
            <p:nvPr/>
          </p:nvSpPr>
          <p:spPr>
            <a:xfrm>
              <a:off x="1457501" y="809209"/>
              <a:ext cx="1352047" cy="412908"/>
            </a:xfrm>
            <a:custGeom>
              <a:avLst/>
              <a:gdLst/>
              <a:ahLst/>
              <a:cxnLst/>
              <a:rect l="l" t="t" r="r" b="b"/>
              <a:pathLst>
                <a:path w="29791" h="9098" extrusionOk="0">
                  <a:moveTo>
                    <a:pt x="4549" y="1"/>
                  </a:moveTo>
                  <a:cubicBezTo>
                    <a:pt x="2037" y="1"/>
                    <a:pt x="1" y="2037"/>
                    <a:pt x="1" y="4549"/>
                  </a:cubicBezTo>
                  <a:cubicBezTo>
                    <a:pt x="1" y="7061"/>
                    <a:pt x="2037" y="9097"/>
                    <a:pt x="4549" y="9097"/>
                  </a:cubicBezTo>
                  <a:lnTo>
                    <a:pt x="25242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9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:30</a:t>
              </a: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分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" name="Google Shape;362;p19"/>
            <p:cNvSpPr/>
            <p:nvPr/>
          </p:nvSpPr>
          <p:spPr>
            <a:xfrm>
              <a:off x="1929761" y="1273481"/>
              <a:ext cx="416675" cy="417219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2"/>
                    <a:pt x="4585" y="9192"/>
                  </a:cubicBezTo>
                  <a:cubicBezTo>
                    <a:pt x="7121" y="9192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363;p19"/>
            <p:cNvSpPr/>
            <p:nvPr/>
          </p:nvSpPr>
          <p:spPr>
            <a:xfrm>
              <a:off x="2025977" y="1370195"/>
              <a:ext cx="223745" cy="223791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362;p19"/>
            <p:cNvSpPr/>
            <p:nvPr/>
          </p:nvSpPr>
          <p:spPr>
            <a:xfrm>
              <a:off x="4729197" y="1273481"/>
              <a:ext cx="416675" cy="417219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2"/>
                    <a:pt x="4585" y="9192"/>
                  </a:cubicBezTo>
                  <a:cubicBezTo>
                    <a:pt x="7121" y="9192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363;p19"/>
            <p:cNvSpPr/>
            <p:nvPr/>
          </p:nvSpPr>
          <p:spPr>
            <a:xfrm>
              <a:off x="4825413" y="1370195"/>
              <a:ext cx="223745" cy="223791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362;p19"/>
            <p:cNvSpPr/>
            <p:nvPr/>
          </p:nvSpPr>
          <p:spPr>
            <a:xfrm>
              <a:off x="7306699" y="1273481"/>
              <a:ext cx="416675" cy="417219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2"/>
                    <a:pt x="4585" y="9192"/>
                  </a:cubicBezTo>
                  <a:cubicBezTo>
                    <a:pt x="7121" y="9192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" name="Google Shape;363;p19"/>
            <p:cNvSpPr/>
            <p:nvPr/>
          </p:nvSpPr>
          <p:spPr>
            <a:xfrm>
              <a:off x="7402914" y="1370195"/>
              <a:ext cx="223745" cy="223791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" name="Google Shape;362;p19"/>
            <p:cNvSpPr/>
            <p:nvPr/>
          </p:nvSpPr>
          <p:spPr>
            <a:xfrm>
              <a:off x="10111849" y="1273481"/>
              <a:ext cx="416675" cy="417219"/>
            </a:xfrm>
            <a:custGeom>
              <a:avLst/>
              <a:gdLst/>
              <a:ahLst/>
              <a:cxnLst/>
              <a:rect l="l" t="t" r="r" b="b"/>
              <a:pathLst>
                <a:path w="9181" h="9193" extrusionOk="0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2"/>
                    <a:pt x="4585" y="9192"/>
                  </a:cubicBezTo>
                  <a:cubicBezTo>
                    <a:pt x="7121" y="9192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363;p19"/>
            <p:cNvSpPr/>
            <p:nvPr/>
          </p:nvSpPr>
          <p:spPr>
            <a:xfrm>
              <a:off x="10208317" y="1370195"/>
              <a:ext cx="223745" cy="223791"/>
            </a:xfrm>
            <a:custGeom>
              <a:avLst/>
              <a:gdLst/>
              <a:ahLst/>
              <a:cxnLst/>
              <a:rect l="l" t="t" r="r" b="b"/>
              <a:pathLst>
                <a:path w="4930" h="4931" extrusionOk="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 panose="020B0604020202020204"/>
                <a:ea typeface="微软雅黑" panose="020B0503020204020204" pitchFamily="34" charset="-122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361;p19"/>
            <p:cNvSpPr/>
            <p:nvPr/>
          </p:nvSpPr>
          <p:spPr>
            <a:xfrm>
              <a:off x="4154757" y="806749"/>
              <a:ext cx="1352047" cy="412908"/>
            </a:xfrm>
            <a:custGeom>
              <a:avLst/>
              <a:gdLst/>
              <a:ahLst/>
              <a:cxnLst/>
              <a:rect l="l" t="t" r="r" b="b"/>
              <a:pathLst>
                <a:path w="29791" h="9098" extrusionOk="0">
                  <a:moveTo>
                    <a:pt x="4549" y="1"/>
                  </a:moveTo>
                  <a:cubicBezTo>
                    <a:pt x="2037" y="1"/>
                    <a:pt x="1" y="2037"/>
                    <a:pt x="1" y="4549"/>
                  </a:cubicBezTo>
                  <a:cubicBezTo>
                    <a:pt x="1" y="7061"/>
                    <a:pt x="2037" y="9097"/>
                    <a:pt x="4549" y="9097"/>
                  </a:cubicBezTo>
                  <a:lnTo>
                    <a:pt x="25242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10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:30</a:t>
              </a: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分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" name="Google Shape;361;p19"/>
            <p:cNvSpPr/>
            <p:nvPr/>
          </p:nvSpPr>
          <p:spPr>
            <a:xfrm>
              <a:off x="6815311" y="830446"/>
              <a:ext cx="1352047" cy="412908"/>
            </a:xfrm>
            <a:custGeom>
              <a:avLst/>
              <a:gdLst/>
              <a:ahLst/>
              <a:cxnLst/>
              <a:rect l="l" t="t" r="r" b="b"/>
              <a:pathLst>
                <a:path w="29791" h="9098" extrusionOk="0">
                  <a:moveTo>
                    <a:pt x="4549" y="1"/>
                  </a:moveTo>
                  <a:cubicBezTo>
                    <a:pt x="2037" y="1"/>
                    <a:pt x="1" y="2037"/>
                    <a:pt x="1" y="4549"/>
                  </a:cubicBezTo>
                  <a:cubicBezTo>
                    <a:pt x="1" y="7061"/>
                    <a:pt x="2037" y="9097"/>
                    <a:pt x="4549" y="9097"/>
                  </a:cubicBezTo>
                  <a:lnTo>
                    <a:pt x="25242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r>
                <a:rPr kumimoji="0" lang="en-GB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10</a:t>
              </a: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:50</a:t>
              </a: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分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9" name="Google Shape;361;p19"/>
            <p:cNvSpPr/>
            <p:nvPr/>
          </p:nvSpPr>
          <p:spPr>
            <a:xfrm>
              <a:off x="9644162" y="806749"/>
              <a:ext cx="1352047" cy="412908"/>
            </a:xfrm>
            <a:custGeom>
              <a:avLst/>
              <a:gdLst/>
              <a:ahLst/>
              <a:cxnLst/>
              <a:rect l="l" t="t" r="r" b="b"/>
              <a:pathLst>
                <a:path w="29791" h="9098" extrusionOk="0">
                  <a:moveTo>
                    <a:pt x="4549" y="1"/>
                  </a:moveTo>
                  <a:cubicBezTo>
                    <a:pt x="2037" y="1"/>
                    <a:pt x="1" y="2037"/>
                    <a:pt x="1" y="4549"/>
                  </a:cubicBezTo>
                  <a:cubicBezTo>
                    <a:pt x="1" y="7061"/>
                    <a:pt x="2037" y="9097"/>
                    <a:pt x="4549" y="9097"/>
                  </a:cubicBezTo>
                  <a:lnTo>
                    <a:pt x="25242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r>
                <a: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1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2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:00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 Medium"/>
                  <a:sym typeface="Fira Sans Extra Condensed Medium"/>
                </a:rPr>
                <a:t>分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Fira Sans Extra Condensed Medium"/>
                <a:sym typeface="Fira Sans Extra Condensed Medium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5"/>
            <a:srcRect t="4914" b="4914"/>
            <a:stretch>
              <a:fillRect/>
            </a:stretch>
          </p:blipFill>
          <p:spPr>
            <a:xfrm>
              <a:off x="9347200" y="2864868"/>
              <a:ext cx="2547936" cy="1433215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6"/>
            <a:srcRect t="6936" b="6936"/>
            <a:stretch>
              <a:fillRect/>
            </a:stretch>
          </p:blipFill>
          <p:spPr>
            <a:xfrm>
              <a:off x="3314543" y="2811010"/>
              <a:ext cx="2660384" cy="1496467"/>
            </a:xfrm>
            <a:prstGeom prst="rect">
              <a:avLst/>
            </a:prstGeom>
          </p:spPr>
        </p:pic>
        <p:sp>
          <p:nvSpPr>
            <p:cNvPr id="52" name="文本框 51"/>
            <p:cNvSpPr txBox="1"/>
            <p:nvPr/>
          </p:nvSpPr>
          <p:spPr>
            <a:xfrm>
              <a:off x="3199132" y="1710120"/>
              <a:ext cx="2861945" cy="119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"/>
                  <a:sym typeface="Fira Sans Extra Condensed"/>
                </a:rPr>
                <a:t>团队成员下井进行小车投放，小车开启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Fira Sans Extra Condensed"/>
                </a:rPr>
                <a:t>智能巡检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"/>
                  <a:sym typeface="Fira Sans Extra Condensed"/>
                </a:rPr>
                <a:t>流程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061076" y="1677669"/>
              <a:ext cx="3286125" cy="1266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Fira Sans Extra Condensed"/>
                </a:rPr>
                <a:t>仅仅经过近</a:t>
              </a:r>
              <a:r>
                <a:rPr lang="zh-CN" altLang="zh-CN" sz="24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Fira Sans Extra Condensed"/>
                </a:rPr>
                <a:t>20分钟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Fira Sans Extra Condensed"/>
                </a:rPr>
                <a:t>的识别，团队便成功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Fira Sans Extra Condensed"/>
                </a:rPr>
                <a:t>定位故障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Fira Sans Extra Condensed"/>
                </a:rPr>
                <a:t>所在地为一处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Fira Sans Extra Condensed"/>
                </a:rPr>
                <a:t>管道发热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347200" y="1754908"/>
              <a:ext cx="2763520" cy="119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Fira Sans Extra Condensed"/>
                </a:rPr>
                <a:t>检修团队迅速撬板，经过一小时的抢修，道路恢复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Fira Sans Extra Condensed"/>
                </a:rPr>
                <a:t>正常运行。</a:t>
              </a: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7"/>
            <a:srcRect l="9895" t="23211" r="8926" b="7041"/>
            <a:stretch>
              <a:fillRect/>
            </a:stretch>
          </p:blipFill>
          <p:spPr>
            <a:xfrm>
              <a:off x="521126" y="2811010"/>
              <a:ext cx="2660651" cy="1496695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434523" y="1709876"/>
              <a:ext cx="2880020" cy="1193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Fira Sans Extra Condensed"/>
                  <a:sym typeface="Fira Sans Extra Condensed"/>
                </a:rPr>
                <a:t>西安热网所属电缆井中管道紧急需要抢修，相关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Fira Sans Extra Condensed"/>
                </a:rPr>
                <a:t>路段紧急封锁</a:t>
              </a:r>
              <a:endPara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Fira Sans Extra Condensed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3341" y="2833243"/>
              <a:ext cx="2666635" cy="1496467"/>
            </a:xfrm>
            <a:prstGeom prst="rect">
              <a:avLst/>
            </a:prstGeom>
          </p:spPr>
        </p:pic>
        <p:sp>
          <p:nvSpPr>
            <p:cNvPr id="58" name="文本框 57"/>
            <p:cNvSpPr txBox="1"/>
            <p:nvPr/>
          </p:nvSpPr>
          <p:spPr>
            <a:xfrm>
              <a:off x="5533999" y="5019256"/>
              <a:ext cx="5467637" cy="15081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西安热网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总工程师</a:t>
              </a: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表示：“以往我们实施此规模的巡检至少需要</a:t>
              </a:r>
              <a:r>
                <a:rPr kumimoji="0" lang="zh-CN" altLang="zh-CN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3小时以上</a:t>
              </a: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的道路封锁，一般都在夜间进行。巡电团队的出现</a:t>
              </a:r>
              <a:r>
                <a:rPr kumimoji="0" lang="zh-CN" altLang="zh-CN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极大解决</a:t>
              </a:r>
              <a:r>
                <a:rPr kumimoji="0" lang="zh-CN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了这一痛点。”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494534" y="4557591"/>
              <a:ext cx="4930884" cy="4616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行业认可，社会评价度高</a:t>
              </a: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1975748" y="4366336"/>
              <a:ext cx="2120180" cy="2458557"/>
              <a:chOff x="2188318" y="4366336"/>
              <a:chExt cx="2120180" cy="2458557"/>
            </a:xfrm>
          </p:grpSpPr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9132" y="4408066"/>
                <a:ext cx="2063236" cy="2375097"/>
              </a:xfrm>
              <a:prstGeom prst="rect">
                <a:avLst/>
              </a:prstGeom>
            </p:spPr>
          </p:pic>
          <p:sp>
            <p:nvSpPr>
              <p:cNvPr id="79" name="矩形 78"/>
              <p:cNvSpPr/>
              <p:nvPr/>
            </p:nvSpPr>
            <p:spPr>
              <a:xfrm>
                <a:off x="2219132" y="5105400"/>
                <a:ext cx="2054620" cy="7777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2" name="半闭框 81"/>
              <p:cNvSpPr/>
              <p:nvPr/>
            </p:nvSpPr>
            <p:spPr>
              <a:xfrm>
                <a:off x="2188318" y="4366336"/>
                <a:ext cx="1169383" cy="500512"/>
              </a:xfrm>
              <a:prstGeom prst="halfFrame">
                <a:avLst>
                  <a:gd name="adj1" fmla="val 11947"/>
                  <a:gd name="adj2" fmla="val 12576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4" name="半闭框 83"/>
              <p:cNvSpPr/>
              <p:nvPr/>
            </p:nvSpPr>
            <p:spPr>
              <a:xfrm rot="10800000">
                <a:off x="3139115" y="6324381"/>
                <a:ext cx="1169383" cy="500512"/>
              </a:xfrm>
              <a:prstGeom prst="halfFrame">
                <a:avLst>
                  <a:gd name="adj1" fmla="val 11947"/>
                  <a:gd name="adj2" fmla="val 12576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88" name="箭头: 右 87"/>
            <p:cNvSpPr/>
            <p:nvPr/>
          </p:nvSpPr>
          <p:spPr>
            <a:xfrm>
              <a:off x="4154010" y="5353789"/>
              <a:ext cx="1211488" cy="697462"/>
            </a:xfrm>
            <a:prstGeom prst="rightArrow">
              <a:avLst>
                <a:gd name="adj1" fmla="val 38601"/>
                <a:gd name="adj2" fmla="val 90082"/>
              </a:avLst>
            </a:prstGeom>
            <a:gradFill flip="none" rotWithShape="1">
              <a:gsLst>
                <a:gs pos="6500">
                  <a:srgbClr val="18D0FD"/>
                </a:gs>
                <a:gs pos="100000">
                  <a:srgbClr val="CCFEEA">
                    <a:alpha val="36000"/>
                  </a:srgbClr>
                </a:gs>
                <a:gs pos="0">
                  <a:srgbClr val="0BCDFE">
                    <a:alpha val="73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 w="22225">
                  <a:solidFill>
                    <a:srgbClr val="629DD1"/>
                  </a:solidFill>
                  <a:prstDash val="solid"/>
                </a:ln>
                <a:solidFill>
                  <a:srgbClr val="629D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4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9243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社会治理实效：快速发现故障，缩短停电时间，减少维修成本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514239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269606" y="1230679"/>
            <a:ext cx="8249503" cy="5015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广州市供电局实地运用为例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，实测本产品可达成以下社会效益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360947" y="1909751"/>
            <a:ext cx="5689145" cy="4706560"/>
            <a:chOff x="184596" y="1993975"/>
            <a:chExt cx="5865201" cy="5813625"/>
          </a:xfrm>
        </p:grpSpPr>
        <p:sp>
          <p:nvSpPr>
            <p:cNvPr id="7" name="矩形: 圆角 32"/>
            <p:cNvSpPr/>
            <p:nvPr/>
          </p:nvSpPr>
          <p:spPr>
            <a:xfrm>
              <a:off x="2064685" y="1993975"/>
              <a:ext cx="2264411" cy="45910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335BED"/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高效益</a:t>
              </a:r>
            </a:p>
          </p:txBody>
        </p:sp>
        <p:sp>
          <p:nvSpPr>
            <p:cNvPr id="9" name="object 8"/>
            <p:cNvSpPr/>
            <p:nvPr/>
          </p:nvSpPr>
          <p:spPr>
            <a:xfrm>
              <a:off x="184596" y="3586255"/>
              <a:ext cx="1891664" cy="1754505"/>
            </a:xfrm>
            <a:custGeom>
              <a:avLst/>
              <a:gdLst/>
              <a:ahLst/>
              <a:cxnLst/>
              <a:rect l="l" t="t" r="r" b="b"/>
              <a:pathLst>
                <a:path w="1891664" h="1754504">
                  <a:moveTo>
                    <a:pt x="1598930" y="0"/>
                  </a:moveTo>
                  <a:lnTo>
                    <a:pt x="292354" y="0"/>
                  </a:lnTo>
                  <a:lnTo>
                    <a:pt x="244934" y="3827"/>
                  </a:lnTo>
                  <a:lnTo>
                    <a:pt x="199950" y="14908"/>
                  </a:lnTo>
                  <a:lnTo>
                    <a:pt x="158003" y="32640"/>
                  </a:lnTo>
                  <a:lnTo>
                    <a:pt x="119696" y="56420"/>
                  </a:lnTo>
                  <a:lnTo>
                    <a:pt x="85631" y="85645"/>
                  </a:lnTo>
                  <a:lnTo>
                    <a:pt x="56409" y="119713"/>
                  </a:lnTo>
                  <a:lnTo>
                    <a:pt x="32633" y="158020"/>
                  </a:lnTo>
                  <a:lnTo>
                    <a:pt x="14905" y="199965"/>
                  </a:lnTo>
                  <a:lnTo>
                    <a:pt x="3826" y="244943"/>
                  </a:lnTo>
                  <a:lnTo>
                    <a:pt x="0" y="292354"/>
                  </a:lnTo>
                  <a:lnTo>
                    <a:pt x="0" y="1461770"/>
                  </a:lnTo>
                  <a:lnTo>
                    <a:pt x="3826" y="1509180"/>
                  </a:lnTo>
                  <a:lnTo>
                    <a:pt x="14905" y="1554158"/>
                  </a:lnTo>
                  <a:lnTo>
                    <a:pt x="32633" y="1596103"/>
                  </a:lnTo>
                  <a:lnTo>
                    <a:pt x="56409" y="1634410"/>
                  </a:lnTo>
                  <a:lnTo>
                    <a:pt x="85631" y="1668478"/>
                  </a:lnTo>
                  <a:lnTo>
                    <a:pt x="119696" y="1697703"/>
                  </a:lnTo>
                  <a:lnTo>
                    <a:pt x="158003" y="1721483"/>
                  </a:lnTo>
                  <a:lnTo>
                    <a:pt x="199950" y="1739215"/>
                  </a:lnTo>
                  <a:lnTo>
                    <a:pt x="244934" y="1750296"/>
                  </a:lnTo>
                  <a:lnTo>
                    <a:pt x="292354" y="1754124"/>
                  </a:lnTo>
                  <a:lnTo>
                    <a:pt x="1598930" y="1754124"/>
                  </a:lnTo>
                  <a:lnTo>
                    <a:pt x="1646340" y="1750296"/>
                  </a:lnTo>
                  <a:lnTo>
                    <a:pt x="1691318" y="1739215"/>
                  </a:lnTo>
                  <a:lnTo>
                    <a:pt x="1733263" y="1721483"/>
                  </a:lnTo>
                  <a:lnTo>
                    <a:pt x="1771570" y="1697703"/>
                  </a:lnTo>
                  <a:lnTo>
                    <a:pt x="1805638" y="1668478"/>
                  </a:lnTo>
                  <a:lnTo>
                    <a:pt x="1834863" y="1634410"/>
                  </a:lnTo>
                  <a:lnTo>
                    <a:pt x="1858643" y="1596103"/>
                  </a:lnTo>
                  <a:lnTo>
                    <a:pt x="1876375" y="1554158"/>
                  </a:lnTo>
                  <a:lnTo>
                    <a:pt x="1887456" y="1509180"/>
                  </a:lnTo>
                  <a:lnTo>
                    <a:pt x="1891283" y="1461770"/>
                  </a:lnTo>
                  <a:lnTo>
                    <a:pt x="1891283" y="292354"/>
                  </a:lnTo>
                  <a:lnTo>
                    <a:pt x="1887456" y="244943"/>
                  </a:lnTo>
                  <a:lnTo>
                    <a:pt x="1876375" y="199965"/>
                  </a:lnTo>
                  <a:lnTo>
                    <a:pt x="1858643" y="158020"/>
                  </a:lnTo>
                  <a:lnTo>
                    <a:pt x="1834863" y="119713"/>
                  </a:lnTo>
                  <a:lnTo>
                    <a:pt x="1805638" y="85645"/>
                  </a:lnTo>
                  <a:lnTo>
                    <a:pt x="1771570" y="56420"/>
                  </a:lnTo>
                  <a:lnTo>
                    <a:pt x="1733263" y="32640"/>
                  </a:lnTo>
                  <a:lnTo>
                    <a:pt x="1691318" y="14908"/>
                  </a:lnTo>
                  <a:lnTo>
                    <a:pt x="1646340" y="3827"/>
                  </a:lnTo>
                  <a:lnTo>
                    <a:pt x="1598930" y="0"/>
                  </a:lnTo>
                  <a:close/>
                </a:path>
              </a:pathLst>
            </a:custGeom>
            <a:gradFill>
              <a:gsLst>
                <a:gs pos="6500">
                  <a:srgbClr val="18D0FD"/>
                </a:gs>
                <a:gs pos="100000">
                  <a:srgbClr val="CCFEEA">
                    <a:alpha val="36000"/>
                  </a:srgbClr>
                </a:gs>
                <a:gs pos="0">
                  <a:srgbClr val="0BCDFE">
                    <a:alpha val="73000"/>
                  </a:srgbClr>
                </a:gs>
              </a:gsLst>
              <a:lin ang="10800000" scaled="0"/>
            </a:gradFill>
          </p:spPr>
          <p:txBody>
            <a:bodyPr wrap="square" lIns="0" tIns="0" rIns="0" bIns="0" rtlCol="0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object 9"/>
            <p:cNvSpPr/>
            <p:nvPr/>
          </p:nvSpPr>
          <p:spPr>
            <a:xfrm>
              <a:off x="184596" y="3586255"/>
              <a:ext cx="1891664" cy="1754505"/>
            </a:xfrm>
            <a:custGeom>
              <a:avLst/>
              <a:gdLst/>
              <a:ahLst/>
              <a:cxnLst/>
              <a:rect l="l" t="t" r="r" b="b"/>
              <a:pathLst>
                <a:path w="1891664" h="1754504">
                  <a:moveTo>
                    <a:pt x="0" y="292354"/>
                  </a:moveTo>
                  <a:lnTo>
                    <a:pt x="3826" y="244943"/>
                  </a:lnTo>
                  <a:lnTo>
                    <a:pt x="14905" y="199965"/>
                  </a:lnTo>
                  <a:lnTo>
                    <a:pt x="32633" y="158020"/>
                  </a:lnTo>
                  <a:lnTo>
                    <a:pt x="56409" y="119713"/>
                  </a:lnTo>
                  <a:lnTo>
                    <a:pt x="85631" y="85645"/>
                  </a:lnTo>
                  <a:lnTo>
                    <a:pt x="119696" y="56420"/>
                  </a:lnTo>
                  <a:lnTo>
                    <a:pt x="158003" y="32640"/>
                  </a:lnTo>
                  <a:lnTo>
                    <a:pt x="199950" y="14908"/>
                  </a:lnTo>
                  <a:lnTo>
                    <a:pt x="244934" y="3827"/>
                  </a:lnTo>
                  <a:lnTo>
                    <a:pt x="292354" y="0"/>
                  </a:lnTo>
                  <a:lnTo>
                    <a:pt x="1598930" y="0"/>
                  </a:lnTo>
                  <a:lnTo>
                    <a:pt x="1646340" y="3827"/>
                  </a:lnTo>
                  <a:lnTo>
                    <a:pt x="1691318" y="14908"/>
                  </a:lnTo>
                  <a:lnTo>
                    <a:pt x="1733263" y="32640"/>
                  </a:lnTo>
                  <a:lnTo>
                    <a:pt x="1771570" y="56420"/>
                  </a:lnTo>
                  <a:lnTo>
                    <a:pt x="1805638" y="85645"/>
                  </a:lnTo>
                  <a:lnTo>
                    <a:pt x="1834863" y="119713"/>
                  </a:lnTo>
                  <a:lnTo>
                    <a:pt x="1858643" y="158020"/>
                  </a:lnTo>
                  <a:lnTo>
                    <a:pt x="1876375" y="199965"/>
                  </a:lnTo>
                  <a:lnTo>
                    <a:pt x="1887456" y="244943"/>
                  </a:lnTo>
                  <a:lnTo>
                    <a:pt x="1891283" y="292354"/>
                  </a:lnTo>
                  <a:lnTo>
                    <a:pt x="1891283" y="1461770"/>
                  </a:lnTo>
                  <a:lnTo>
                    <a:pt x="1887456" y="1509180"/>
                  </a:lnTo>
                  <a:lnTo>
                    <a:pt x="1876375" y="1554158"/>
                  </a:lnTo>
                  <a:lnTo>
                    <a:pt x="1858643" y="1596103"/>
                  </a:lnTo>
                  <a:lnTo>
                    <a:pt x="1834863" y="1634410"/>
                  </a:lnTo>
                  <a:lnTo>
                    <a:pt x="1805638" y="1668478"/>
                  </a:lnTo>
                  <a:lnTo>
                    <a:pt x="1771570" y="1697703"/>
                  </a:lnTo>
                  <a:lnTo>
                    <a:pt x="1733263" y="1721483"/>
                  </a:lnTo>
                  <a:lnTo>
                    <a:pt x="1691318" y="1739215"/>
                  </a:lnTo>
                  <a:lnTo>
                    <a:pt x="1646340" y="1750296"/>
                  </a:lnTo>
                  <a:lnTo>
                    <a:pt x="1598930" y="1754124"/>
                  </a:lnTo>
                  <a:lnTo>
                    <a:pt x="292354" y="1754124"/>
                  </a:lnTo>
                  <a:lnTo>
                    <a:pt x="244934" y="1750296"/>
                  </a:lnTo>
                  <a:lnTo>
                    <a:pt x="199950" y="1739215"/>
                  </a:lnTo>
                  <a:lnTo>
                    <a:pt x="158003" y="1721483"/>
                  </a:lnTo>
                  <a:lnTo>
                    <a:pt x="119696" y="1697703"/>
                  </a:lnTo>
                  <a:lnTo>
                    <a:pt x="85631" y="1668478"/>
                  </a:lnTo>
                  <a:lnTo>
                    <a:pt x="56409" y="1634410"/>
                  </a:lnTo>
                  <a:lnTo>
                    <a:pt x="32633" y="1596103"/>
                  </a:lnTo>
                  <a:lnTo>
                    <a:pt x="14905" y="1554158"/>
                  </a:lnTo>
                  <a:lnTo>
                    <a:pt x="3826" y="1509180"/>
                  </a:lnTo>
                  <a:lnTo>
                    <a:pt x="0" y="1461770"/>
                  </a:lnTo>
                  <a:lnTo>
                    <a:pt x="0" y="29235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object 10"/>
            <p:cNvSpPr/>
            <p:nvPr/>
          </p:nvSpPr>
          <p:spPr>
            <a:xfrm>
              <a:off x="2220696" y="3593287"/>
              <a:ext cx="1891664" cy="1754505"/>
            </a:xfrm>
            <a:custGeom>
              <a:avLst/>
              <a:gdLst/>
              <a:ahLst/>
              <a:cxnLst/>
              <a:rect l="l" t="t" r="r" b="b"/>
              <a:pathLst>
                <a:path w="1891664" h="1754504">
                  <a:moveTo>
                    <a:pt x="1598930" y="0"/>
                  </a:moveTo>
                  <a:lnTo>
                    <a:pt x="292354" y="0"/>
                  </a:lnTo>
                  <a:lnTo>
                    <a:pt x="244943" y="3827"/>
                  </a:lnTo>
                  <a:lnTo>
                    <a:pt x="199965" y="14908"/>
                  </a:lnTo>
                  <a:lnTo>
                    <a:pt x="158020" y="32640"/>
                  </a:lnTo>
                  <a:lnTo>
                    <a:pt x="119713" y="56420"/>
                  </a:lnTo>
                  <a:lnTo>
                    <a:pt x="85645" y="85645"/>
                  </a:lnTo>
                  <a:lnTo>
                    <a:pt x="56420" y="119713"/>
                  </a:lnTo>
                  <a:lnTo>
                    <a:pt x="32640" y="158020"/>
                  </a:lnTo>
                  <a:lnTo>
                    <a:pt x="14908" y="199965"/>
                  </a:lnTo>
                  <a:lnTo>
                    <a:pt x="3827" y="244943"/>
                  </a:lnTo>
                  <a:lnTo>
                    <a:pt x="0" y="292354"/>
                  </a:lnTo>
                  <a:lnTo>
                    <a:pt x="0" y="1461770"/>
                  </a:lnTo>
                  <a:lnTo>
                    <a:pt x="3827" y="1509180"/>
                  </a:lnTo>
                  <a:lnTo>
                    <a:pt x="14908" y="1554158"/>
                  </a:lnTo>
                  <a:lnTo>
                    <a:pt x="32640" y="1596103"/>
                  </a:lnTo>
                  <a:lnTo>
                    <a:pt x="56420" y="1634410"/>
                  </a:lnTo>
                  <a:lnTo>
                    <a:pt x="85645" y="1668478"/>
                  </a:lnTo>
                  <a:lnTo>
                    <a:pt x="119713" y="1697703"/>
                  </a:lnTo>
                  <a:lnTo>
                    <a:pt x="158020" y="1721483"/>
                  </a:lnTo>
                  <a:lnTo>
                    <a:pt x="199965" y="1739215"/>
                  </a:lnTo>
                  <a:lnTo>
                    <a:pt x="244943" y="1750296"/>
                  </a:lnTo>
                  <a:lnTo>
                    <a:pt x="292354" y="1754124"/>
                  </a:lnTo>
                  <a:lnTo>
                    <a:pt x="1598930" y="1754124"/>
                  </a:lnTo>
                  <a:lnTo>
                    <a:pt x="1646340" y="1750296"/>
                  </a:lnTo>
                  <a:lnTo>
                    <a:pt x="1691318" y="1739215"/>
                  </a:lnTo>
                  <a:lnTo>
                    <a:pt x="1733263" y="1721483"/>
                  </a:lnTo>
                  <a:lnTo>
                    <a:pt x="1771570" y="1697703"/>
                  </a:lnTo>
                  <a:lnTo>
                    <a:pt x="1805638" y="1668478"/>
                  </a:lnTo>
                  <a:lnTo>
                    <a:pt x="1834863" y="1634410"/>
                  </a:lnTo>
                  <a:lnTo>
                    <a:pt x="1858643" y="1596103"/>
                  </a:lnTo>
                  <a:lnTo>
                    <a:pt x="1876375" y="1554158"/>
                  </a:lnTo>
                  <a:lnTo>
                    <a:pt x="1887456" y="1509180"/>
                  </a:lnTo>
                  <a:lnTo>
                    <a:pt x="1891283" y="1461770"/>
                  </a:lnTo>
                  <a:lnTo>
                    <a:pt x="1891283" y="292354"/>
                  </a:lnTo>
                  <a:lnTo>
                    <a:pt x="1887456" y="244943"/>
                  </a:lnTo>
                  <a:lnTo>
                    <a:pt x="1876375" y="199965"/>
                  </a:lnTo>
                  <a:lnTo>
                    <a:pt x="1858643" y="158020"/>
                  </a:lnTo>
                  <a:lnTo>
                    <a:pt x="1834863" y="119713"/>
                  </a:lnTo>
                  <a:lnTo>
                    <a:pt x="1805638" y="85645"/>
                  </a:lnTo>
                  <a:lnTo>
                    <a:pt x="1771570" y="56420"/>
                  </a:lnTo>
                  <a:lnTo>
                    <a:pt x="1733263" y="32640"/>
                  </a:lnTo>
                  <a:lnTo>
                    <a:pt x="1691318" y="14908"/>
                  </a:lnTo>
                  <a:lnTo>
                    <a:pt x="1646340" y="3827"/>
                  </a:lnTo>
                  <a:lnTo>
                    <a:pt x="1598930" y="0"/>
                  </a:lnTo>
                  <a:close/>
                </a:path>
              </a:pathLst>
            </a:custGeom>
            <a:gradFill>
              <a:gsLst>
                <a:gs pos="6500">
                  <a:srgbClr val="18D0FD"/>
                </a:gs>
                <a:gs pos="100000">
                  <a:srgbClr val="CCFEEA">
                    <a:alpha val="36000"/>
                  </a:srgbClr>
                </a:gs>
                <a:gs pos="0">
                  <a:srgbClr val="0BCDFE">
                    <a:alpha val="73000"/>
                  </a:srgbClr>
                </a:gs>
              </a:gsLst>
              <a:lin ang="10800000" scaled="0"/>
            </a:gradFill>
          </p:spPr>
          <p:txBody>
            <a:bodyPr wrap="square" lIns="0" tIns="0" rIns="0" bIns="0" rtlCol="0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object 12"/>
            <p:cNvSpPr/>
            <p:nvPr/>
          </p:nvSpPr>
          <p:spPr>
            <a:xfrm>
              <a:off x="4160037" y="3586255"/>
              <a:ext cx="1889760" cy="1754505"/>
            </a:xfrm>
            <a:custGeom>
              <a:avLst/>
              <a:gdLst/>
              <a:ahLst/>
              <a:cxnLst/>
              <a:rect l="l" t="t" r="r" b="b"/>
              <a:pathLst>
                <a:path w="1889760" h="1754504">
                  <a:moveTo>
                    <a:pt x="1597406" y="0"/>
                  </a:moveTo>
                  <a:lnTo>
                    <a:pt x="292354" y="0"/>
                  </a:lnTo>
                  <a:lnTo>
                    <a:pt x="244943" y="3827"/>
                  </a:lnTo>
                  <a:lnTo>
                    <a:pt x="199965" y="14908"/>
                  </a:lnTo>
                  <a:lnTo>
                    <a:pt x="158020" y="32640"/>
                  </a:lnTo>
                  <a:lnTo>
                    <a:pt x="119713" y="56420"/>
                  </a:lnTo>
                  <a:lnTo>
                    <a:pt x="85645" y="85645"/>
                  </a:lnTo>
                  <a:lnTo>
                    <a:pt x="56420" y="119713"/>
                  </a:lnTo>
                  <a:lnTo>
                    <a:pt x="32640" y="158020"/>
                  </a:lnTo>
                  <a:lnTo>
                    <a:pt x="14908" y="199965"/>
                  </a:lnTo>
                  <a:lnTo>
                    <a:pt x="3827" y="244943"/>
                  </a:lnTo>
                  <a:lnTo>
                    <a:pt x="0" y="292354"/>
                  </a:lnTo>
                  <a:lnTo>
                    <a:pt x="0" y="1461770"/>
                  </a:lnTo>
                  <a:lnTo>
                    <a:pt x="3827" y="1509180"/>
                  </a:lnTo>
                  <a:lnTo>
                    <a:pt x="14908" y="1554158"/>
                  </a:lnTo>
                  <a:lnTo>
                    <a:pt x="32640" y="1596103"/>
                  </a:lnTo>
                  <a:lnTo>
                    <a:pt x="56420" y="1634410"/>
                  </a:lnTo>
                  <a:lnTo>
                    <a:pt x="85645" y="1668478"/>
                  </a:lnTo>
                  <a:lnTo>
                    <a:pt x="119713" y="1697703"/>
                  </a:lnTo>
                  <a:lnTo>
                    <a:pt x="158020" y="1721483"/>
                  </a:lnTo>
                  <a:lnTo>
                    <a:pt x="199965" y="1739215"/>
                  </a:lnTo>
                  <a:lnTo>
                    <a:pt x="244943" y="1750296"/>
                  </a:lnTo>
                  <a:lnTo>
                    <a:pt x="292354" y="1754124"/>
                  </a:lnTo>
                  <a:lnTo>
                    <a:pt x="1597406" y="1754124"/>
                  </a:lnTo>
                  <a:lnTo>
                    <a:pt x="1644816" y="1750296"/>
                  </a:lnTo>
                  <a:lnTo>
                    <a:pt x="1689794" y="1739215"/>
                  </a:lnTo>
                  <a:lnTo>
                    <a:pt x="1731739" y="1721483"/>
                  </a:lnTo>
                  <a:lnTo>
                    <a:pt x="1770046" y="1697703"/>
                  </a:lnTo>
                  <a:lnTo>
                    <a:pt x="1804114" y="1668478"/>
                  </a:lnTo>
                  <a:lnTo>
                    <a:pt x="1833339" y="1634410"/>
                  </a:lnTo>
                  <a:lnTo>
                    <a:pt x="1857119" y="1596103"/>
                  </a:lnTo>
                  <a:lnTo>
                    <a:pt x="1874851" y="1554158"/>
                  </a:lnTo>
                  <a:lnTo>
                    <a:pt x="1885932" y="1509180"/>
                  </a:lnTo>
                  <a:lnTo>
                    <a:pt x="1889760" y="1461770"/>
                  </a:lnTo>
                  <a:lnTo>
                    <a:pt x="1889760" y="292354"/>
                  </a:lnTo>
                  <a:lnTo>
                    <a:pt x="1885932" y="244943"/>
                  </a:lnTo>
                  <a:lnTo>
                    <a:pt x="1874851" y="199965"/>
                  </a:lnTo>
                  <a:lnTo>
                    <a:pt x="1857119" y="158020"/>
                  </a:lnTo>
                  <a:lnTo>
                    <a:pt x="1833339" y="119713"/>
                  </a:lnTo>
                  <a:lnTo>
                    <a:pt x="1804114" y="85645"/>
                  </a:lnTo>
                  <a:lnTo>
                    <a:pt x="1770046" y="56420"/>
                  </a:lnTo>
                  <a:lnTo>
                    <a:pt x="1731739" y="32640"/>
                  </a:lnTo>
                  <a:lnTo>
                    <a:pt x="1689794" y="14908"/>
                  </a:lnTo>
                  <a:lnTo>
                    <a:pt x="1644816" y="3827"/>
                  </a:lnTo>
                  <a:lnTo>
                    <a:pt x="1597406" y="0"/>
                  </a:lnTo>
                  <a:close/>
                </a:path>
              </a:pathLst>
            </a:custGeom>
            <a:gradFill>
              <a:gsLst>
                <a:gs pos="6500">
                  <a:srgbClr val="18D0FD"/>
                </a:gs>
                <a:gs pos="100000">
                  <a:srgbClr val="CCFEEA">
                    <a:alpha val="36000"/>
                  </a:srgbClr>
                </a:gs>
                <a:gs pos="0">
                  <a:srgbClr val="0BCDFE">
                    <a:alpha val="73000"/>
                  </a:srgbClr>
                </a:gs>
              </a:gsLst>
              <a:lin ang="10800000" scaled="0"/>
            </a:gradFill>
          </p:spPr>
          <p:txBody>
            <a:bodyPr wrap="square" lIns="0" tIns="0" rIns="0" bIns="0" rtlCol="0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object 13"/>
            <p:cNvSpPr/>
            <p:nvPr/>
          </p:nvSpPr>
          <p:spPr>
            <a:xfrm>
              <a:off x="4148061" y="3586255"/>
              <a:ext cx="1889760" cy="1754505"/>
            </a:xfrm>
            <a:custGeom>
              <a:avLst/>
              <a:gdLst/>
              <a:ahLst/>
              <a:cxnLst/>
              <a:rect l="l" t="t" r="r" b="b"/>
              <a:pathLst>
                <a:path w="1889760" h="1754504">
                  <a:moveTo>
                    <a:pt x="0" y="292354"/>
                  </a:moveTo>
                  <a:lnTo>
                    <a:pt x="3827" y="244943"/>
                  </a:lnTo>
                  <a:lnTo>
                    <a:pt x="14908" y="199965"/>
                  </a:lnTo>
                  <a:lnTo>
                    <a:pt x="32640" y="158020"/>
                  </a:lnTo>
                  <a:lnTo>
                    <a:pt x="56420" y="119713"/>
                  </a:lnTo>
                  <a:lnTo>
                    <a:pt x="85645" y="85645"/>
                  </a:lnTo>
                  <a:lnTo>
                    <a:pt x="119713" y="56420"/>
                  </a:lnTo>
                  <a:lnTo>
                    <a:pt x="158020" y="32640"/>
                  </a:lnTo>
                  <a:lnTo>
                    <a:pt x="199965" y="14908"/>
                  </a:lnTo>
                  <a:lnTo>
                    <a:pt x="244943" y="3827"/>
                  </a:lnTo>
                  <a:lnTo>
                    <a:pt x="292354" y="0"/>
                  </a:lnTo>
                  <a:lnTo>
                    <a:pt x="1597406" y="0"/>
                  </a:lnTo>
                  <a:lnTo>
                    <a:pt x="1644816" y="3827"/>
                  </a:lnTo>
                  <a:lnTo>
                    <a:pt x="1689794" y="14908"/>
                  </a:lnTo>
                  <a:lnTo>
                    <a:pt x="1731739" y="32640"/>
                  </a:lnTo>
                  <a:lnTo>
                    <a:pt x="1770046" y="56420"/>
                  </a:lnTo>
                  <a:lnTo>
                    <a:pt x="1804114" y="85645"/>
                  </a:lnTo>
                  <a:lnTo>
                    <a:pt x="1833339" y="119713"/>
                  </a:lnTo>
                  <a:lnTo>
                    <a:pt x="1857119" y="158020"/>
                  </a:lnTo>
                  <a:lnTo>
                    <a:pt x="1874851" y="199965"/>
                  </a:lnTo>
                  <a:lnTo>
                    <a:pt x="1885932" y="244943"/>
                  </a:lnTo>
                  <a:lnTo>
                    <a:pt x="1889760" y="292354"/>
                  </a:lnTo>
                  <a:lnTo>
                    <a:pt x="1889760" y="1461770"/>
                  </a:lnTo>
                  <a:lnTo>
                    <a:pt x="1885932" y="1509180"/>
                  </a:lnTo>
                  <a:lnTo>
                    <a:pt x="1874851" y="1554158"/>
                  </a:lnTo>
                  <a:lnTo>
                    <a:pt x="1857119" y="1596103"/>
                  </a:lnTo>
                  <a:lnTo>
                    <a:pt x="1833339" y="1634410"/>
                  </a:lnTo>
                  <a:lnTo>
                    <a:pt x="1804114" y="1668478"/>
                  </a:lnTo>
                  <a:lnTo>
                    <a:pt x="1770046" y="1697703"/>
                  </a:lnTo>
                  <a:lnTo>
                    <a:pt x="1731739" y="1721483"/>
                  </a:lnTo>
                  <a:lnTo>
                    <a:pt x="1689794" y="1739215"/>
                  </a:lnTo>
                  <a:lnTo>
                    <a:pt x="1644816" y="1750296"/>
                  </a:lnTo>
                  <a:lnTo>
                    <a:pt x="1597406" y="1754124"/>
                  </a:lnTo>
                  <a:lnTo>
                    <a:pt x="292354" y="1754124"/>
                  </a:lnTo>
                  <a:lnTo>
                    <a:pt x="244943" y="1750296"/>
                  </a:lnTo>
                  <a:lnTo>
                    <a:pt x="199965" y="1739215"/>
                  </a:lnTo>
                  <a:lnTo>
                    <a:pt x="158020" y="1721483"/>
                  </a:lnTo>
                  <a:lnTo>
                    <a:pt x="119713" y="1697703"/>
                  </a:lnTo>
                  <a:lnTo>
                    <a:pt x="85645" y="1668478"/>
                  </a:lnTo>
                  <a:lnTo>
                    <a:pt x="56420" y="1634410"/>
                  </a:lnTo>
                  <a:lnTo>
                    <a:pt x="32640" y="1596103"/>
                  </a:lnTo>
                  <a:lnTo>
                    <a:pt x="14908" y="1554158"/>
                  </a:lnTo>
                  <a:lnTo>
                    <a:pt x="3827" y="1509180"/>
                  </a:lnTo>
                  <a:lnTo>
                    <a:pt x="0" y="1461770"/>
                  </a:lnTo>
                  <a:lnTo>
                    <a:pt x="0" y="29235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object 14"/>
            <p:cNvSpPr txBox="1"/>
            <p:nvPr/>
          </p:nvSpPr>
          <p:spPr>
            <a:xfrm>
              <a:off x="348615" y="3914883"/>
              <a:ext cx="1550035" cy="115635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2465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平均缩短 停电时间</a:t>
              </a:r>
              <a:r>
                <a:rPr lang="en-US" altLang="zh-CN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6—8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</a:t>
              </a:r>
              <a:endParaRPr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bject 15"/>
            <p:cNvSpPr txBox="1"/>
            <p:nvPr/>
          </p:nvSpPr>
          <p:spPr>
            <a:xfrm>
              <a:off x="2250973" y="3742433"/>
              <a:ext cx="1851135" cy="153652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257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地下电缆巡检频率提升为 原来的</a:t>
              </a:r>
              <a:r>
                <a:rPr lang="en-US" altLang="zh-CN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防患于未然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object 16"/>
            <p:cNvSpPr txBox="1"/>
            <p:nvPr/>
          </p:nvSpPr>
          <p:spPr>
            <a:xfrm>
              <a:off x="4383952" y="3714415"/>
              <a:ext cx="1550035" cy="153652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257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精确定位故障点，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只需撬开故障处路面面板</a:t>
              </a:r>
              <a:endParaRPr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object 17"/>
            <p:cNvSpPr txBox="1"/>
            <p:nvPr/>
          </p:nvSpPr>
          <p:spPr>
            <a:xfrm>
              <a:off x="253049" y="5490695"/>
              <a:ext cx="5664833" cy="231690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marR="5080" lvl="0" indent="0" algn="just" defTabSz="914400" rtl="0" eaLnBrk="1" fontAlgn="auto" latinLnBrk="0" hangingPunct="1">
                <a:lnSpc>
                  <a:spcPct val="15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以某数据中心为例，每停电一分钟损失</a:t>
              </a:r>
              <a:r>
                <a:rPr lang="en-US" altLang="zh-CN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万元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，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每减少</a:t>
              </a: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一分钟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停电可为当地挽回至少</a:t>
              </a: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数百万元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损失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84609" y="2580897"/>
              <a:ext cx="1691641" cy="10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故障快速抢修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289441" y="2571568"/>
              <a:ext cx="1691641" cy="10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赋能日常巡检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190581" y="2556793"/>
              <a:ext cx="1691641" cy="10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减少路面开挖面积</a:t>
              </a:r>
            </a:p>
          </p:txBody>
        </p:sp>
      </p:grpSp>
      <p:cxnSp>
        <p:nvCxnSpPr>
          <p:cNvPr id="57" name="直接连接符 56"/>
          <p:cNvCxnSpPr/>
          <p:nvPr/>
        </p:nvCxnSpPr>
        <p:spPr>
          <a:xfrm>
            <a:off x="6223000" y="2137444"/>
            <a:ext cx="0" cy="4584199"/>
          </a:xfrm>
          <a:prstGeom prst="line">
            <a:avLst/>
          </a:prstGeom>
          <a:ln w="57150">
            <a:solidFill>
              <a:schemeClr val="bg1">
                <a:alpha val="41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23"/>
          <p:cNvSpPr/>
          <p:nvPr/>
        </p:nvSpPr>
        <p:spPr>
          <a:xfrm>
            <a:off x="9533003" y="3875167"/>
            <a:ext cx="2308954" cy="1161306"/>
          </a:xfrm>
          <a:custGeom>
            <a:avLst/>
            <a:gdLst/>
            <a:ahLst/>
            <a:cxnLst/>
            <a:rect l="l" t="t" r="r" b="b"/>
            <a:pathLst>
              <a:path w="2173604" h="1266825">
                <a:moveTo>
                  <a:pt x="1962150" y="0"/>
                </a:moveTo>
                <a:lnTo>
                  <a:pt x="211074" y="0"/>
                </a:lnTo>
                <a:lnTo>
                  <a:pt x="162672" y="5573"/>
                </a:lnTo>
                <a:lnTo>
                  <a:pt x="118243" y="21451"/>
                </a:lnTo>
                <a:lnTo>
                  <a:pt x="79052" y="46366"/>
                </a:lnTo>
                <a:lnTo>
                  <a:pt x="46366" y="79052"/>
                </a:lnTo>
                <a:lnTo>
                  <a:pt x="21451" y="118243"/>
                </a:lnTo>
                <a:lnTo>
                  <a:pt x="5573" y="162672"/>
                </a:lnTo>
                <a:lnTo>
                  <a:pt x="0" y="211074"/>
                </a:lnTo>
                <a:lnTo>
                  <a:pt x="0" y="1055370"/>
                </a:lnTo>
                <a:lnTo>
                  <a:pt x="5573" y="1103771"/>
                </a:lnTo>
                <a:lnTo>
                  <a:pt x="21451" y="1148200"/>
                </a:lnTo>
                <a:lnTo>
                  <a:pt x="46366" y="1187391"/>
                </a:lnTo>
                <a:lnTo>
                  <a:pt x="79052" y="1220077"/>
                </a:lnTo>
                <a:lnTo>
                  <a:pt x="118243" y="1244992"/>
                </a:lnTo>
                <a:lnTo>
                  <a:pt x="162672" y="1260870"/>
                </a:lnTo>
                <a:lnTo>
                  <a:pt x="211074" y="1266444"/>
                </a:lnTo>
                <a:lnTo>
                  <a:pt x="1962150" y="1266444"/>
                </a:lnTo>
                <a:lnTo>
                  <a:pt x="2010551" y="1260870"/>
                </a:lnTo>
                <a:lnTo>
                  <a:pt x="2054980" y="1244992"/>
                </a:lnTo>
                <a:lnTo>
                  <a:pt x="2094171" y="1220077"/>
                </a:lnTo>
                <a:lnTo>
                  <a:pt x="2126857" y="1187391"/>
                </a:lnTo>
                <a:lnTo>
                  <a:pt x="2151772" y="1148200"/>
                </a:lnTo>
                <a:lnTo>
                  <a:pt x="2167650" y="1103771"/>
                </a:lnTo>
                <a:lnTo>
                  <a:pt x="2173224" y="1055370"/>
                </a:lnTo>
                <a:lnTo>
                  <a:pt x="2173224" y="211074"/>
                </a:lnTo>
                <a:lnTo>
                  <a:pt x="2167650" y="162672"/>
                </a:lnTo>
                <a:lnTo>
                  <a:pt x="2151772" y="118243"/>
                </a:lnTo>
                <a:lnTo>
                  <a:pt x="2126857" y="79052"/>
                </a:lnTo>
                <a:lnTo>
                  <a:pt x="2094171" y="46366"/>
                </a:lnTo>
                <a:lnTo>
                  <a:pt x="2054980" y="21451"/>
                </a:lnTo>
                <a:lnTo>
                  <a:pt x="2010551" y="5573"/>
                </a:lnTo>
                <a:lnTo>
                  <a:pt x="1962150" y="0"/>
                </a:lnTo>
                <a:close/>
              </a:path>
            </a:pathLst>
          </a:custGeom>
          <a:gradFill>
            <a:gsLst>
              <a:gs pos="6500">
                <a:srgbClr val="18D0FD"/>
              </a:gs>
              <a:gs pos="100000">
                <a:srgbClr val="CCFEEA">
                  <a:alpha val="36000"/>
                </a:srgbClr>
              </a:gs>
              <a:gs pos="0">
                <a:srgbClr val="0BCDFE">
                  <a:alpha val="73000"/>
                </a:srgbClr>
              </a:gs>
            </a:gsLst>
            <a:lin ang="10800000" scaled="0"/>
          </a:gradFill>
        </p:spPr>
        <p:txBody>
          <a:bodyPr wrap="square" lIns="0" tIns="0" rIns="0" bIns="0" rtlCol="0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67286" y="5244379"/>
            <a:ext cx="5872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机器带电作业进入地下管道巡检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人工不必下井巡检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可大幅降低人员伤亡</a:t>
            </a:r>
            <a:endParaRPr lang="en-US" altLang="zh-CN" sz="28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36" name="箭头: 右 35"/>
          <p:cNvSpPr/>
          <p:nvPr/>
        </p:nvSpPr>
        <p:spPr>
          <a:xfrm>
            <a:off x="8802125" y="4207523"/>
            <a:ext cx="829156" cy="477984"/>
          </a:xfrm>
          <a:prstGeom prst="rightArrow">
            <a:avLst>
              <a:gd name="adj1" fmla="val 38601"/>
              <a:gd name="adj2" fmla="val 90082"/>
            </a:avLst>
          </a:prstGeom>
          <a:gradFill flip="none" rotWithShape="1">
            <a:gsLst>
              <a:gs pos="6500">
                <a:srgbClr val="18D0FD"/>
              </a:gs>
              <a:gs pos="100000">
                <a:srgbClr val="CCFEEA">
                  <a:alpha val="36000"/>
                </a:srgbClr>
              </a:gs>
              <a:gs pos="0">
                <a:srgbClr val="0BCDFE">
                  <a:alpha val="73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 w="22225">
                <a:solidFill>
                  <a:srgbClr val="629DD1"/>
                </a:solidFill>
                <a:prstDash val="solid"/>
              </a:ln>
              <a:solidFill>
                <a:srgbClr val="629DD1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object 18"/>
          <p:cNvSpPr/>
          <p:nvPr/>
        </p:nvSpPr>
        <p:spPr>
          <a:xfrm>
            <a:off x="6528860" y="3883313"/>
            <a:ext cx="2308953" cy="1099165"/>
          </a:xfrm>
          <a:custGeom>
            <a:avLst/>
            <a:gdLst/>
            <a:ahLst/>
            <a:cxnLst/>
            <a:rect l="l" t="t" r="r" b="b"/>
            <a:pathLst>
              <a:path w="2173604" h="960120">
                <a:moveTo>
                  <a:pt x="2013203" y="0"/>
                </a:moveTo>
                <a:lnTo>
                  <a:pt x="160020" y="0"/>
                </a:lnTo>
                <a:lnTo>
                  <a:pt x="109435" y="8156"/>
                </a:lnTo>
                <a:lnTo>
                  <a:pt x="65507" y="30870"/>
                </a:lnTo>
                <a:lnTo>
                  <a:pt x="30870" y="65507"/>
                </a:lnTo>
                <a:lnTo>
                  <a:pt x="8156" y="109435"/>
                </a:lnTo>
                <a:lnTo>
                  <a:pt x="0" y="160020"/>
                </a:lnTo>
                <a:lnTo>
                  <a:pt x="0" y="800100"/>
                </a:lnTo>
                <a:lnTo>
                  <a:pt x="8156" y="850684"/>
                </a:lnTo>
                <a:lnTo>
                  <a:pt x="30870" y="894612"/>
                </a:lnTo>
                <a:lnTo>
                  <a:pt x="65507" y="929249"/>
                </a:lnTo>
                <a:lnTo>
                  <a:pt x="109435" y="951963"/>
                </a:lnTo>
                <a:lnTo>
                  <a:pt x="160020" y="960120"/>
                </a:lnTo>
                <a:lnTo>
                  <a:pt x="2013203" y="960120"/>
                </a:lnTo>
                <a:lnTo>
                  <a:pt x="2063788" y="951963"/>
                </a:lnTo>
                <a:lnTo>
                  <a:pt x="2107716" y="929249"/>
                </a:lnTo>
                <a:lnTo>
                  <a:pt x="2142353" y="894612"/>
                </a:lnTo>
                <a:lnTo>
                  <a:pt x="2165067" y="850684"/>
                </a:lnTo>
                <a:lnTo>
                  <a:pt x="2173224" y="800100"/>
                </a:lnTo>
                <a:lnTo>
                  <a:pt x="2173224" y="160020"/>
                </a:lnTo>
                <a:lnTo>
                  <a:pt x="2165067" y="109435"/>
                </a:lnTo>
                <a:lnTo>
                  <a:pt x="2142353" y="65507"/>
                </a:lnTo>
                <a:lnTo>
                  <a:pt x="2107716" y="30870"/>
                </a:lnTo>
                <a:lnTo>
                  <a:pt x="2063788" y="8156"/>
                </a:lnTo>
                <a:lnTo>
                  <a:pt x="2013203" y="0"/>
                </a:lnTo>
                <a:close/>
              </a:path>
            </a:pathLst>
          </a:custGeom>
          <a:gradFill>
            <a:gsLst>
              <a:gs pos="6500">
                <a:srgbClr val="18D0FD"/>
              </a:gs>
              <a:gs pos="100000">
                <a:srgbClr val="CCFEEA">
                  <a:alpha val="36000"/>
                </a:srgbClr>
              </a:gs>
              <a:gs pos="0">
                <a:srgbClr val="0BCDFE">
                  <a:alpha val="73000"/>
                </a:srgbClr>
              </a:gs>
            </a:gsLst>
            <a:lin ang="10800000" scaled="0"/>
          </a:gradFill>
        </p:spPr>
        <p:txBody>
          <a:bodyPr wrap="square" lIns="0" tIns="0" rIns="0" bIns="0" rtlCol="0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object 20"/>
          <p:cNvSpPr txBox="1"/>
          <p:nvPr/>
        </p:nvSpPr>
        <p:spPr>
          <a:xfrm>
            <a:off x="6803241" y="3992647"/>
            <a:ext cx="1795608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一个中型供电局人工巡检成本每年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至少</a:t>
            </a:r>
            <a:r>
              <a:rPr lang="en-US" altLang="zh-CN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sz="20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bject 25"/>
          <p:cNvSpPr txBox="1"/>
          <p:nvPr/>
        </p:nvSpPr>
        <p:spPr>
          <a:xfrm>
            <a:off x="9640299" y="3994870"/>
            <a:ext cx="2245203" cy="9483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本产品一次性购置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设计寿命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十年以上，每年成本仅</a:t>
            </a:r>
            <a:r>
              <a:rPr lang="en-US" altLang="zh-CN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endParaRPr sz="20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9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573420" y="2473295"/>
          <a:ext cx="5231926" cy="1178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01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/>
                        <a:t>人工日常巡检成本</a:t>
                      </a:r>
                      <a:endParaRPr lang="en-US" altLang="zh-CN" sz="1300" dirty="0"/>
                    </a:p>
                    <a:p>
                      <a:pPr algn="ctr"/>
                      <a:r>
                        <a:rPr lang="zh-CN" altLang="en-US" sz="1300" dirty="0"/>
                        <a:t>（不含紧急抢修情况）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/>
                        <a:t>机器日常巡检成本</a:t>
                      </a:r>
                      <a:endParaRPr lang="en-US" altLang="zh-CN" sz="1300" dirty="0"/>
                    </a:p>
                    <a:p>
                      <a:pPr algn="ctr"/>
                      <a:r>
                        <a:rPr lang="zh-CN" altLang="en-US" sz="1300" dirty="0"/>
                        <a:t>（购置费包含后期服务）</a:t>
                      </a:r>
                      <a:endParaRPr lang="en-US" altLang="zh-CN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0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/>
                        <a:t>10</a:t>
                      </a:r>
                      <a:r>
                        <a:rPr lang="zh-CN" altLang="en-US" sz="1300" dirty="0"/>
                        <a:t>人组*</a:t>
                      </a:r>
                      <a:r>
                        <a:rPr lang="en-US" altLang="zh-CN" sz="1300" dirty="0"/>
                        <a:t>10</a:t>
                      </a:r>
                      <a:r>
                        <a:rPr lang="zh-CN" altLang="en-US" sz="1300" dirty="0"/>
                        <a:t>万年薪</a:t>
                      </a:r>
                      <a:r>
                        <a:rPr lang="en-US" altLang="zh-CN" sz="1300" dirty="0"/>
                        <a:t>=</a:t>
                      </a:r>
                    </a:p>
                    <a:p>
                      <a:pPr algn="ctr"/>
                      <a:r>
                        <a:rPr lang="en-US" altLang="zh-CN" sz="1300" dirty="0"/>
                        <a:t>100</a:t>
                      </a:r>
                      <a:r>
                        <a:rPr lang="zh-CN" altLang="en-US" sz="1300" dirty="0"/>
                        <a:t>万元</a:t>
                      </a:r>
                      <a:r>
                        <a:rPr lang="en-US" altLang="zh-CN" sz="1300" dirty="0"/>
                        <a:t>/</a:t>
                      </a:r>
                      <a:r>
                        <a:rPr lang="zh-CN" altLang="en-US" sz="1300" dirty="0"/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/>
                        <a:t>50</a:t>
                      </a:r>
                      <a:r>
                        <a:rPr lang="zh-CN" altLang="en-US" sz="1300" dirty="0"/>
                        <a:t>万元购置</a:t>
                      </a:r>
                      <a:r>
                        <a:rPr lang="en-US" altLang="zh-CN" sz="1300" dirty="0"/>
                        <a:t>÷10</a:t>
                      </a:r>
                      <a:r>
                        <a:rPr lang="zh-CN" altLang="en-US" sz="1300" dirty="0"/>
                        <a:t>年使用寿命</a:t>
                      </a:r>
                      <a:r>
                        <a:rPr lang="en-US" altLang="zh-CN" sz="1300" dirty="0"/>
                        <a:t>=</a:t>
                      </a:r>
                      <a:r>
                        <a:rPr lang="en-US" altLang="zh-CN" sz="1300" b="1" dirty="0"/>
                        <a:t>5</a:t>
                      </a:r>
                      <a:r>
                        <a:rPr lang="zh-CN" altLang="en-US" sz="1300" b="1" dirty="0"/>
                        <a:t>万元</a:t>
                      </a:r>
                      <a:r>
                        <a:rPr lang="en-US" altLang="zh-CN" sz="1300" dirty="0"/>
                        <a:t>/</a:t>
                      </a:r>
                      <a:r>
                        <a:rPr lang="zh-CN" altLang="en-US" sz="1300" dirty="0"/>
                        <a:t>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矩形: 圆角 32"/>
          <p:cNvSpPr/>
          <p:nvPr/>
        </p:nvSpPr>
        <p:spPr>
          <a:xfrm>
            <a:off x="8205312" y="1904479"/>
            <a:ext cx="2196440" cy="3716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35BED"/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低成本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项目荣誉：国家级媒体报道，获得各项高水平奖项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332" y="3751355"/>
            <a:ext cx="720984" cy="961312"/>
          </a:xfrm>
          <a:prstGeom prst="rect">
            <a:avLst/>
          </a:prstGeom>
        </p:spPr>
      </p:pic>
      <p:grpSp>
        <p:nvGrpSpPr>
          <p:cNvPr id="116" name="组合 115"/>
          <p:cNvGrpSpPr/>
          <p:nvPr/>
        </p:nvGrpSpPr>
        <p:grpSpPr>
          <a:xfrm>
            <a:off x="6060819" y="1289540"/>
            <a:ext cx="5540993" cy="5227690"/>
            <a:chOff x="5986786" y="1410949"/>
            <a:chExt cx="4783444" cy="4512975"/>
          </a:xfrm>
        </p:grpSpPr>
        <p:sp>
          <p:nvSpPr>
            <p:cNvPr id="57" name="任意多边形: 形状 85"/>
            <p:cNvSpPr/>
            <p:nvPr/>
          </p:nvSpPr>
          <p:spPr>
            <a:xfrm>
              <a:off x="5986786" y="1410949"/>
              <a:ext cx="4783444" cy="4512975"/>
            </a:xfrm>
            <a:custGeom>
              <a:avLst/>
              <a:gdLst>
                <a:gd name="connsiteX0" fmla="*/ 0 w 2463551"/>
                <a:gd name="connsiteY0" fmla="*/ 246355 h 4469190"/>
                <a:gd name="connsiteX1" fmla="*/ 246355 w 2463551"/>
                <a:gd name="connsiteY1" fmla="*/ 0 h 4469190"/>
                <a:gd name="connsiteX2" fmla="*/ 2217196 w 2463551"/>
                <a:gd name="connsiteY2" fmla="*/ 0 h 4469190"/>
                <a:gd name="connsiteX3" fmla="*/ 2463551 w 2463551"/>
                <a:gd name="connsiteY3" fmla="*/ 246355 h 4469190"/>
                <a:gd name="connsiteX4" fmla="*/ 2463551 w 2463551"/>
                <a:gd name="connsiteY4" fmla="*/ 4222835 h 4469190"/>
                <a:gd name="connsiteX5" fmla="*/ 2217196 w 2463551"/>
                <a:gd name="connsiteY5" fmla="*/ 4469190 h 4469190"/>
                <a:gd name="connsiteX6" fmla="*/ 246355 w 2463551"/>
                <a:gd name="connsiteY6" fmla="*/ 4469190 h 4469190"/>
                <a:gd name="connsiteX7" fmla="*/ 0 w 2463551"/>
                <a:gd name="connsiteY7" fmla="*/ 4222835 h 4469190"/>
                <a:gd name="connsiteX8" fmla="*/ 0 w 2463551"/>
                <a:gd name="connsiteY8" fmla="*/ 246355 h 446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3551" h="4469190">
                  <a:moveTo>
                    <a:pt x="0" y="246355"/>
                  </a:moveTo>
                  <a:cubicBezTo>
                    <a:pt x="0" y="110297"/>
                    <a:pt x="110297" y="0"/>
                    <a:pt x="246355" y="0"/>
                  </a:cubicBezTo>
                  <a:lnTo>
                    <a:pt x="2217196" y="0"/>
                  </a:lnTo>
                  <a:cubicBezTo>
                    <a:pt x="2353254" y="0"/>
                    <a:pt x="2463551" y="110297"/>
                    <a:pt x="2463551" y="246355"/>
                  </a:cubicBezTo>
                  <a:lnTo>
                    <a:pt x="2463551" y="4222835"/>
                  </a:lnTo>
                  <a:cubicBezTo>
                    <a:pt x="2463551" y="4358893"/>
                    <a:pt x="2353254" y="4469190"/>
                    <a:pt x="2217196" y="4469190"/>
                  </a:cubicBezTo>
                  <a:lnTo>
                    <a:pt x="246355" y="4469190"/>
                  </a:lnTo>
                  <a:cubicBezTo>
                    <a:pt x="110297" y="4469190"/>
                    <a:pt x="0" y="4358893"/>
                    <a:pt x="0" y="4222835"/>
                  </a:cubicBezTo>
                  <a:lnTo>
                    <a:pt x="0" y="246355"/>
                  </a:lnTo>
                  <a:close/>
                </a:path>
              </a:pathLst>
            </a:cu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987" y="1621211"/>
              <a:ext cx="1413571" cy="942380"/>
            </a:xfrm>
            <a:prstGeom prst="rect">
              <a:avLst/>
            </a:prstGeom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1057" y="2666583"/>
              <a:ext cx="1406572" cy="937715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7" t="6453" r="3722" b="3225"/>
            <a:stretch>
              <a:fillRect/>
            </a:stretch>
          </p:blipFill>
          <p:spPr>
            <a:xfrm>
              <a:off x="9171057" y="1584363"/>
              <a:ext cx="1364513" cy="999585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987" y="2661918"/>
              <a:ext cx="1413571" cy="942380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1057" y="3738281"/>
              <a:ext cx="1441968" cy="961312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327677" y="3489747"/>
              <a:ext cx="1067814" cy="1423195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851089" y="2405836"/>
              <a:ext cx="1039615" cy="1523632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7" t="1907" r="4590"/>
            <a:stretch>
              <a:fillRect/>
            </a:stretch>
          </p:blipFill>
          <p:spPr>
            <a:xfrm rot="16200000">
              <a:off x="7874232" y="1339128"/>
              <a:ext cx="1008554" cy="1481084"/>
            </a:xfrm>
            <a:prstGeom prst="rect">
              <a:avLst/>
            </a:prstGeom>
          </p:spPr>
        </p:pic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65" y="3704172"/>
              <a:ext cx="1372707" cy="1029530"/>
            </a:xfrm>
            <a:prstGeom prst="rect">
              <a:avLst/>
            </a:prstGeom>
          </p:spPr>
        </p:pic>
      </p:grpSp>
      <p:grpSp>
        <p:nvGrpSpPr>
          <p:cNvPr id="92" name="组合 91"/>
          <p:cNvGrpSpPr/>
          <p:nvPr/>
        </p:nvGrpSpPr>
        <p:grpSpPr>
          <a:xfrm>
            <a:off x="615881" y="2365354"/>
            <a:ext cx="2823216" cy="3956013"/>
            <a:chOff x="371979" y="1747206"/>
            <a:chExt cx="3166745" cy="44373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3" name="组合 92"/>
            <p:cNvGrpSpPr/>
            <p:nvPr/>
          </p:nvGrpSpPr>
          <p:grpSpPr>
            <a:xfrm>
              <a:off x="371979" y="1747206"/>
              <a:ext cx="3166745" cy="4437380"/>
              <a:chOff x="371979" y="1747206"/>
              <a:chExt cx="3166745" cy="4437380"/>
            </a:xfrm>
          </p:grpSpPr>
          <p:pic>
            <p:nvPicPr>
              <p:cNvPr id="95" name="图片 9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979" y="1747206"/>
                <a:ext cx="3166745" cy="443738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96" name="矩形 95"/>
              <p:cNvSpPr/>
              <p:nvPr/>
            </p:nvSpPr>
            <p:spPr>
              <a:xfrm>
                <a:off x="1234017" y="2688059"/>
                <a:ext cx="833966" cy="1185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94" name="矩形 93"/>
            <p:cNvSpPr/>
            <p:nvPr/>
          </p:nvSpPr>
          <p:spPr>
            <a:xfrm>
              <a:off x="819842" y="2064035"/>
              <a:ext cx="1043940" cy="173143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97" name="图文框 11"/>
          <p:cNvSpPr/>
          <p:nvPr/>
        </p:nvSpPr>
        <p:spPr>
          <a:xfrm>
            <a:off x="646648" y="2503680"/>
            <a:ext cx="420174" cy="249091"/>
          </a:xfrm>
          <a:prstGeom prst="fram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8" name="对话气泡: 椭圆形 12"/>
          <p:cNvSpPr/>
          <p:nvPr/>
        </p:nvSpPr>
        <p:spPr>
          <a:xfrm>
            <a:off x="970745" y="1737808"/>
            <a:ext cx="1042528" cy="619520"/>
          </a:xfrm>
          <a:prstGeom prst="wedgeEllipseCallout">
            <a:avLst>
              <a:gd name="adj1" fmla="val -40975"/>
              <a:gd name="adj2" fmla="val 103500"/>
            </a:avLst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17" y="1838378"/>
            <a:ext cx="656366" cy="408405"/>
          </a:xfrm>
          <a:prstGeom prst="rect">
            <a:avLst/>
          </a:prstGeom>
        </p:spPr>
      </p:pic>
      <p:sp>
        <p:nvSpPr>
          <p:cNvPr id="100" name="半闭框 99"/>
          <p:cNvSpPr/>
          <p:nvPr/>
        </p:nvSpPr>
        <p:spPr>
          <a:xfrm>
            <a:off x="441618" y="1843364"/>
            <a:ext cx="377747" cy="737366"/>
          </a:xfrm>
          <a:prstGeom prst="halfFrame">
            <a:avLst>
              <a:gd name="adj1" fmla="val 11947"/>
              <a:gd name="adj2" fmla="val 12576"/>
            </a:avLst>
          </a:prstGeom>
          <a:gradFill>
            <a:gsLst>
              <a:gs pos="0">
                <a:srgbClr val="00B0F0">
                  <a:alpha val="0"/>
                </a:srgbClr>
              </a:gs>
              <a:gs pos="100000">
                <a:srgbClr val="00B0F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半闭框 100"/>
          <p:cNvSpPr/>
          <p:nvPr/>
        </p:nvSpPr>
        <p:spPr>
          <a:xfrm rot="10800000">
            <a:off x="3158971" y="5772584"/>
            <a:ext cx="377747" cy="737366"/>
          </a:xfrm>
          <a:prstGeom prst="halfFrame">
            <a:avLst>
              <a:gd name="adj1" fmla="val 11947"/>
              <a:gd name="adj2" fmla="val 12576"/>
            </a:avLst>
          </a:prstGeom>
          <a:gradFill>
            <a:gsLst>
              <a:gs pos="0">
                <a:srgbClr val="00B0F0">
                  <a:alpha val="0"/>
                </a:srgbClr>
              </a:gs>
              <a:gs pos="100000">
                <a:srgbClr val="00B0F0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3477004" y="3914854"/>
            <a:ext cx="2256361" cy="609749"/>
            <a:chOff x="3540757" y="3863675"/>
            <a:chExt cx="2530915" cy="602610"/>
          </a:xfrm>
        </p:grpSpPr>
        <p:sp>
          <p:nvSpPr>
            <p:cNvPr id="103" name="平行四边形 102"/>
            <p:cNvSpPr/>
            <p:nvPr/>
          </p:nvSpPr>
          <p:spPr>
            <a:xfrm>
              <a:off x="3589054" y="3875561"/>
              <a:ext cx="2457104" cy="384313"/>
            </a:xfrm>
            <a:prstGeom prst="parallelogram">
              <a:avLst/>
            </a:prstGeom>
            <a:gradFill flip="none" rotWithShape="1">
              <a:gsLst>
                <a:gs pos="47800">
                  <a:srgbClr val="002F5F"/>
                </a:gs>
                <a:gs pos="0">
                  <a:srgbClr val="0B3067"/>
                </a:gs>
                <a:gs pos="100000">
                  <a:srgbClr val="014271"/>
                </a:gs>
              </a:gsLst>
              <a:lin ang="2700000" scaled="1"/>
              <a:tileRect/>
            </a:gradFill>
            <a:ln w="19050">
              <a:solidFill>
                <a:srgbClr val="1D9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739532" y="3863675"/>
              <a:ext cx="2332140" cy="45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社会认可度高</a:t>
              </a:r>
              <a:endPara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3540757" y="4356264"/>
              <a:ext cx="2431109" cy="110021"/>
              <a:chOff x="3648223" y="4361765"/>
              <a:chExt cx="2431109" cy="184150"/>
            </a:xfrm>
          </p:grpSpPr>
          <p:cxnSp>
            <p:nvCxnSpPr>
              <p:cNvPr id="106" name="直接连接符 35"/>
              <p:cNvCxnSpPr/>
              <p:nvPr/>
            </p:nvCxnSpPr>
            <p:spPr>
              <a:xfrm>
                <a:off x="3648223" y="4545496"/>
                <a:ext cx="1092347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rgbClr val="4BBAF3">
                        <a:alpha val="0"/>
                      </a:srgbClr>
                    </a:gs>
                    <a:gs pos="100000">
                      <a:srgbClr val="4BBAF3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52"/>
              <p:cNvCxnSpPr/>
              <p:nvPr/>
            </p:nvCxnSpPr>
            <p:spPr>
              <a:xfrm flipV="1">
                <a:off x="4739335" y="4361765"/>
                <a:ext cx="123825" cy="18415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rgbClr val="4BBAF3"/>
                    </a:gs>
                    <a:gs pos="50000">
                      <a:srgbClr val="4BBAF3"/>
                    </a:gs>
                    <a:gs pos="100000">
                      <a:srgbClr val="4BBAF3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57"/>
              <p:cNvCxnSpPr/>
              <p:nvPr/>
            </p:nvCxnSpPr>
            <p:spPr>
              <a:xfrm flipH="1" flipV="1">
                <a:off x="4863160" y="4361765"/>
                <a:ext cx="123825" cy="18415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rgbClr val="4BBAF3"/>
                    </a:gs>
                    <a:gs pos="50000">
                      <a:srgbClr val="4BBAF3"/>
                    </a:gs>
                    <a:gs pos="100000">
                      <a:srgbClr val="4BBAF3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58"/>
              <p:cNvCxnSpPr/>
              <p:nvPr/>
            </p:nvCxnSpPr>
            <p:spPr>
              <a:xfrm>
                <a:off x="4986985" y="4545496"/>
                <a:ext cx="1092347" cy="0"/>
              </a:xfrm>
              <a:prstGeom prst="line">
                <a:avLst/>
              </a:prstGeom>
              <a:ln w="12700">
                <a:gradFill flip="none" rotWithShape="1">
                  <a:gsLst>
                    <a:gs pos="0">
                      <a:srgbClr val="4BBAF3"/>
                    </a:gs>
                    <a:gs pos="100000">
                      <a:srgbClr val="4BBAF3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0" name="框架 61"/>
          <p:cNvSpPr/>
          <p:nvPr/>
        </p:nvSpPr>
        <p:spPr>
          <a:xfrm>
            <a:off x="2027186" y="5314651"/>
            <a:ext cx="404772" cy="13535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1" name="图片 1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00215" y="1297702"/>
            <a:ext cx="3668993" cy="958433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 rotWithShape="1">
          <a:blip r:embed="rId18"/>
          <a:srcRect b="76579"/>
          <a:stretch>
            <a:fillRect/>
          </a:stretch>
        </p:blipFill>
        <p:spPr>
          <a:xfrm>
            <a:off x="3520264" y="3288948"/>
            <a:ext cx="2232526" cy="540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3" name="图片 112"/>
          <p:cNvPicPr>
            <a:picLocks noChangeAspect="1"/>
          </p:cNvPicPr>
          <p:nvPr/>
        </p:nvPicPr>
        <p:blipFill rotWithShape="1">
          <a:blip r:embed="rId19"/>
          <a:srcRect b="73481"/>
          <a:stretch>
            <a:fillRect/>
          </a:stretch>
        </p:blipFill>
        <p:spPr>
          <a:xfrm>
            <a:off x="3542167" y="2343885"/>
            <a:ext cx="2232526" cy="89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4" name="文本框 113"/>
          <p:cNvSpPr txBox="1"/>
          <p:nvPr/>
        </p:nvSpPr>
        <p:spPr>
          <a:xfrm>
            <a:off x="3532794" y="4577052"/>
            <a:ext cx="23459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相关事例被多家国家级，省市级媒体如</a:t>
            </a:r>
            <a:r>
              <a:rPr lang="zh-CN" altLang="en-US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新华网、凤凰网，齐鲁晚报、今日头条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作为大学生在国家关键领域创新创业的典型报道。</a:t>
            </a:r>
          </a:p>
        </p:txBody>
      </p:sp>
      <p:sp>
        <p:nvSpPr>
          <p:cNvPr id="58" name="矩形 57"/>
          <p:cNvSpPr/>
          <p:nvPr/>
        </p:nvSpPr>
        <p:spPr>
          <a:xfrm>
            <a:off x="5845308" y="5163100"/>
            <a:ext cx="5990731" cy="1435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团队成员获得</a:t>
            </a:r>
            <a:r>
              <a:rPr lang="en-US" altLang="zh-CN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余项国家级、省市级荣誉</a:t>
            </a:r>
            <a:endParaRPr lang="en-US" altLang="zh-CN" sz="24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多家媒体平台报道</a:t>
            </a:r>
            <a:endParaRPr lang="en-US" altLang="zh-CN" sz="24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作为学校优秀项目宣讲</a:t>
            </a:r>
            <a:r>
              <a:rPr lang="en-US" altLang="zh-CN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余次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专家评价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权威专家一致高度认可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186219" y="3501191"/>
            <a:ext cx="4052269" cy="3506138"/>
            <a:chOff x="304586" y="1833780"/>
            <a:chExt cx="4486545" cy="3787967"/>
          </a:xfrm>
        </p:grpSpPr>
        <p:sp>
          <p:nvSpPr>
            <p:cNvPr id="7" name="平行四边形 6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304586" y="1833780"/>
              <a:ext cx="4486545" cy="3787967"/>
            </a:xfrm>
            <a:custGeom>
              <a:avLst/>
              <a:gdLst>
                <a:gd name="connsiteX0" fmla="*/ 0 w 4486545"/>
                <a:gd name="connsiteY0" fmla="*/ 0 h 3787967"/>
                <a:gd name="connsiteX1" fmla="*/ 991634 w 4486545"/>
                <a:gd name="connsiteY1" fmla="*/ 0 h 3787967"/>
                <a:gd name="connsiteX2" fmla="*/ 2867890 w 4486545"/>
                <a:gd name="connsiteY2" fmla="*/ 0 h 3787967"/>
                <a:gd name="connsiteX3" fmla="*/ 3859524 w 4486545"/>
                <a:gd name="connsiteY3" fmla="*/ 0 h 3787967"/>
                <a:gd name="connsiteX4" fmla="*/ 3925108 w 4486545"/>
                <a:gd name="connsiteY4" fmla="*/ 117554 h 3787967"/>
                <a:gd name="connsiteX5" fmla="*/ 4486545 w 4486545"/>
                <a:gd name="connsiteY5" fmla="*/ 117554 h 3787967"/>
                <a:gd name="connsiteX6" fmla="*/ 4486545 w 4486545"/>
                <a:gd name="connsiteY6" fmla="*/ 1692539 h 3787967"/>
                <a:gd name="connsiteX7" fmla="*/ 4486545 w 4486545"/>
                <a:gd name="connsiteY7" fmla="*/ 2212982 h 3787967"/>
                <a:gd name="connsiteX8" fmla="*/ 4486545 w 4486545"/>
                <a:gd name="connsiteY8" fmla="*/ 3787967 h 3787967"/>
                <a:gd name="connsiteX9" fmla="*/ 3494911 w 4486545"/>
                <a:gd name="connsiteY9" fmla="*/ 3787967 h 3787967"/>
                <a:gd name="connsiteX10" fmla="*/ 991634 w 4486545"/>
                <a:gd name="connsiteY10" fmla="*/ 3787967 h 3787967"/>
                <a:gd name="connsiteX11" fmla="*/ 0 w 4486545"/>
                <a:gd name="connsiteY11" fmla="*/ 3787967 h 3787967"/>
                <a:gd name="connsiteX12" fmla="*/ 0 w 4486545"/>
                <a:gd name="connsiteY12" fmla="*/ 2212982 h 3787967"/>
                <a:gd name="connsiteX13" fmla="*/ 0 w 4486545"/>
                <a:gd name="connsiteY13" fmla="*/ 1574985 h 37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6545" h="3787967">
                  <a:moveTo>
                    <a:pt x="0" y="0"/>
                  </a:moveTo>
                  <a:lnTo>
                    <a:pt x="991634" y="0"/>
                  </a:lnTo>
                  <a:lnTo>
                    <a:pt x="2867890" y="0"/>
                  </a:lnTo>
                  <a:lnTo>
                    <a:pt x="3859524" y="0"/>
                  </a:lnTo>
                  <a:lnTo>
                    <a:pt x="3925108" y="117554"/>
                  </a:lnTo>
                  <a:lnTo>
                    <a:pt x="4486545" y="117554"/>
                  </a:lnTo>
                  <a:lnTo>
                    <a:pt x="4486545" y="1692539"/>
                  </a:lnTo>
                  <a:lnTo>
                    <a:pt x="4486545" y="2212982"/>
                  </a:lnTo>
                  <a:lnTo>
                    <a:pt x="4486545" y="3787967"/>
                  </a:lnTo>
                  <a:lnTo>
                    <a:pt x="3494911" y="3787967"/>
                  </a:lnTo>
                  <a:lnTo>
                    <a:pt x="991634" y="3787967"/>
                  </a:lnTo>
                  <a:lnTo>
                    <a:pt x="0" y="3787967"/>
                  </a:lnTo>
                  <a:lnTo>
                    <a:pt x="0" y="2212982"/>
                  </a:lnTo>
                  <a:lnTo>
                    <a:pt x="0" y="1574985"/>
                  </a:lnTo>
                  <a:close/>
                </a:path>
              </a:pathLst>
            </a:custGeom>
            <a:gradFill>
              <a:gsLst>
                <a:gs pos="0">
                  <a:srgbClr val="001334"/>
                </a:gs>
                <a:gs pos="76000">
                  <a:srgbClr val="000040">
                    <a:alpha val="0"/>
                  </a:srgbClr>
                </a:gs>
              </a:gsLst>
              <a:lin ang="5400000" scaled="0"/>
            </a:gradFill>
            <a:ln w="9525">
              <a:gradFill>
                <a:gsLst>
                  <a:gs pos="0">
                    <a:srgbClr val="41C7FF"/>
                  </a:gs>
                  <a:gs pos="65000">
                    <a:srgbClr val="009FDE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04586" y="1834328"/>
              <a:ext cx="115121" cy="273581"/>
              <a:chOff x="321188" y="1487834"/>
              <a:chExt cx="181488" cy="497755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321188" y="1487834"/>
                <a:ext cx="181488" cy="250835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21188" y="1780306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21188" y="1860088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321188" y="1939870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306760" y="3501191"/>
            <a:ext cx="3715849" cy="3506138"/>
            <a:chOff x="304586" y="1833780"/>
            <a:chExt cx="4486545" cy="3787967"/>
          </a:xfrm>
        </p:grpSpPr>
        <p:sp>
          <p:nvSpPr>
            <p:cNvPr id="50" name="平行四边形 49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1" name="平行四边形 50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304586" y="1833780"/>
              <a:ext cx="4486545" cy="3787967"/>
            </a:xfrm>
            <a:custGeom>
              <a:avLst/>
              <a:gdLst>
                <a:gd name="connsiteX0" fmla="*/ 0 w 4486545"/>
                <a:gd name="connsiteY0" fmla="*/ 0 h 3787967"/>
                <a:gd name="connsiteX1" fmla="*/ 991634 w 4486545"/>
                <a:gd name="connsiteY1" fmla="*/ 0 h 3787967"/>
                <a:gd name="connsiteX2" fmla="*/ 2867890 w 4486545"/>
                <a:gd name="connsiteY2" fmla="*/ 0 h 3787967"/>
                <a:gd name="connsiteX3" fmla="*/ 3859524 w 4486545"/>
                <a:gd name="connsiteY3" fmla="*/ 0 h 3787967"/>
                <a:gd name="connsiteX4" fmla="*/ 3925108 w 4486545"/>
                <a:gd name="connsiteY4" fmla="*/ 117554 h 3787967"/>
                <a:gd name="connsiteX5" fmla="*/ 4486545 w 4486545"/>
                <a:gd name="connsiteY5" fmla="*/ 117554 h 3787967"/>
                <a:gd name="connsiteX6" fmla="*/ 4486545 w 4486545"/>
                <a:gd name="connsiteY6" fmla="*/ 1692539 h 3787967"/>
                <a:gd name="connsiteX7" fmla="*/ 4486545 w 4486545"/>
                <a:gd name="connsiteY7" fmla="*/ 2212982 h 3787967"/>
                <a:gd name="connsiteX8" fmla="*/ 4486545 w 4486545"/>
                <a:gd name="connsiteY8" fmla="*/ 3787967 h 3787967"/>
                <a:gd name="connsiteX9" fmla="*/ 3494911 w 4486545"/>
                <a:gd name="connsiteY9" fmla="*/ 3787967 h 3787967"/>
                <a:gd name="connsiteX10" fmla="*/ 991634 w 4486545"/>
                <a:gd name="connsiteY10" fmla="*/ 3787967 h 3787967"/>
                <a:gd name="connsiteX11" fmla="*/ 0 w 4486545"/>
                <a:gd name="connsiteY11" fmla="*/ 3787967 h 3787967"/>
                <a:gd name="connsiteX12" fmla="*/ 0 w 4486545"/>
                <a:gd name="connsiteY12" fmla="*/ 2212982 h 3787967"/>
                <a:gd name="connsiteX13" fmla="*/ 0 w 4486545"/>
                <a:gd name="connsiteY13" fmla="*/ 1574985 h 37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6545" h="3787967">
                  <a:moveTo>
                    <a:pt x="0" y="0"/>
                  </a:moveTo>
                  <a:lnTo>
                    <a:pt x="991634" y="0"/>
                  </a:lnTo>
                  <a:lnTo>
                    <a:pt x="2867890" y="0"/>
                  </a:lnTo>
                  <a:lnTo>
                    <a:pt x="3859524" y="0"/>
                  </a:lnTo>
                  <a:lnTo>
                    <a:pt x="3925108" y="117554"/>
                  </a:lnTo>
                  <a:lnTo>
                    <a:pt x="4486545" y="117554"/>
                  </a:lnTo>
                  <a:lnTo>
                    <a:pt x="4486545" y="1692539"/>
                  </a:lnTo>
                  <a:lnTo>
                    <a:pt x="4486545" y="2212982"/>
                  </a:lnTo>
                  <a:lnTo>
                    <a:pt x="4486545" y="3787967"/>
                  </a:lnTo>
                  <a:lnTo>
                    <a:pt x="3494911" y="3787967"/>
                  </a:lnTo>
                  <a:lnTo>
                    <a:pt x="991634" y="3787967"/>
                  </a:lnTo>
                  <a:lnTo>
                    <a:pt x="0" y="3787967"/>
                  </a:lnTo>
                  <a:lnTo>
                    <a:pt x="0" y="2212982"/>
                  </a:lnTo>
                  <a:lnTo>
                    <a:pt x="0" y="1574985"/>
                  </a:lnTo>
                  <a:close/>
                </a:path>
              </a:pathLst>
            </a:custGeom>
            <a:gradFill>
              <a:gsLst>
                <a:gs pos="0">
                  <a:srgbClr val="001334"/>
                </a:gs>
                <a:gs pos="76000">
                  <a:srgbClr val="000040">
                    <a:alpha val="0"/>
                  </a:srgbClr>
                </a:gs>
              </a:gsLst>
              <a:lin ang="5400000" scaled="0"/>
            </a:gradFill>
            <a:ln w="9525">
              <a:gradFill>
                <a:gsLst>
                  <a:gs pos="0">
                    <a:srgbClr val="41C7FF"/>
                  </a:gs>
                  <a:gs pos="65000">
                    <a:srgbClr val="009FDE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304586" y="1834328"/>
              <a:ext cx="115121" cy="273581"/>
              <a:chOff x="321188" y="1487834"/>
              <a:chExt cx="181488" cy="497755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321188" y="1487834"/>
                <a:ext cx="181488" cy="250835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321188" y="1780306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321188" y="1860088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321188" y="1939870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306761" y="1268708"/>
            <a:ext cx="3843335" cy="2112322"/>
            <a:chOff x="222537" y="1196517"/>
            <a:chExt cx="3843335" cy="2112322"/>
          </a:xfrm>
        </p:grpSpPr>
        <p:grpSp>
          <p:nvGrpSpPr>
            <p:cNvPr id="82" name="组合 81"/>
            <p:cNvGrpSpPr/>
            <p:nvPr/>
          </p:nvGrpSpPr>
          <p:grpSpPr>
            <a:xfrm>
              <a:off x="222537" y="1196517"/>
              <a:ext cx="3715848" cy="2112322"/>
              <a:chOff x="342900" y="1066800"/>
              <a:chExt cx="5753100" cy="2362200"/>
            </a:xfrm>
          </p:grpSpPr>
          <p:sp>
            <p:nvSpPr>
              <p:cNvPr id="91" name="平行四边形 90"/>
              <p:cNvSpPr/>
              <p:nvPr/>
            </p:nvSpPr>
            <p:spPr>
              <a:xfrm>
                <a:off x="342900" y="1066800"/>
                <a:ext cx="5753100" cy="2362200"/>
              </a:xfrm>
              <a:prstGeom prst="parallelogram">
                <a:avLst>
                  <a:gd name="adj" fmla="val 0"/>
                </a:avLst>
              </a:prstGeom>
              <a:solidFill>
                <a:srgbClr val="083E6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342900" y="1066800"/>
                <a:ext cx="5753100" cy="2362200"/>
                <a:chOff x="3886200" y="3767138"/>
                <a:chExt cx="5753100" cy="2362200"/>
              </a:xfrm>
            </p:grpSpPr>
            <p:sp>
              <p:nvSpPr>
                <p:cNvPr id="93" name="平行四边形 92"/>
                <p:cNvSpPr/>
                <p:nvPr/>
              </p:nvSpPr>
              <p:spPr>
                <a:xfrm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平行四边形 93"/>
                <p:cNvSpPr/>
                <p:nvPr/>
              </p:nvSpPr>
              <p:spPr>
                <a:xfrm rot="10800000"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84" name="文本框 83"/>
            <p:cNvSpPr txBox="1"/>
            <p:nvPr/>
          </p:nvSpPr>
          <p:spPr>
            <a:xfrm>
              <a:off x="1618765" y="2036630"/>
              <a:ext cx="2447107" cy="876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71145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国家电网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  <a:p>
              <a:pPr marL="271145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青海省电力公司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sp>
          <p:nvSpPr>
            <p:cNvPr id="88" name="椭圆 146"/>
            <p:cNvSpPr/>
            <p:nvPr/>
          </p:nvSpPr>
          <p:spPr>
            <a:xfrm>
              <a:off x="274166" y="1474399"/>
              <a:ext cx="1571147" cy="1574973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268" r="24908" b="1695"/>
            <a:stretch>
              <a:fillRect/>
            </a:stretch>
          </p:blipFill>
          <p:spPr>
            <a:xfrm>
              <a:off x="274166" y="1506804"/>
              <a:ext cx="1571147" cy="1574973"/>
            </a:xfrm>
            <a:custGeom>
              <a:avLst/>
              <a:gdLst>
                <a:gd name="connsiteX0" fmla="*/ 902643 w 1805286"/>
                <a:gd name="connsiteY0" fmla="*/ 0 h 1809682"/>
                <a:gd name="connsiteX1" fmla="*/ 1805286 w 1805286"/>
                <a:gd name="connsiteY1" fmla="*/ 904841 h 1809682"/>
                <a:gd name="connsiteX2" fmla="*/ 902643 w 1805286"/>
                <a:gd name="connsiteY2" fmla="*/ 1809682 h 1809682"/>
                <a:gd name="connsiteX3" fmla="*/ 0 w 1805286"/>
                <a:gd name="connsiteY3" fmla="*/ 904841 h 1809682"/>
                <a:gd name="connsiteX4" fmla="*/ 902643 w 1805286"/>
                <a:gd name="connsiteY4" fmla="*/ 0 h 1809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5286" h="1809682">
                  <a:moveTo>
                    <a:pt x="902643" y="0"/>
                  </a:moveTo>
                  <a:cubicBezTo>
                    <a:pt x="1401159" y="0"/>
                    <a:pt x="1805286" y="405111"/>
                    <a:pt x="1805286" y="904841"/>
                  </a:cubicBezTo>
                  <a:cubicBezTo>
                    <a:pt x="1805286" y="1404571"/>
                    <a:pt x="1401159" y="1809682"/>
                    <a:pt x="902643" y="1809682"/>
                  </a:cubicBezTo>
                  <a:cubicBezTo>
                    <a:pt x="404127" y="1809682"/>
                    <a:pt x="0" y="1404571"/>
                    <a:pt x="0" y="904841"/>
                  </a:cubicBezTo>
                  <a:cubicBezTo>
                    <a:pt x="0" y="405111"/>
                    <a:pt x="404127" y="0"/>
                    <a:pt x="902643" y="0"/>
                  </a:cubicBezTo>
                  <a:close/>
                </a:path>
              </a:pathLst>
            </a:custGeom>
          </p:spPr>
        </p:pic>
        <p:sp>
          <p:nvSpPr>
            <p:cNvPr id="90" name="文本框 89"/>
            <p:cNvSpPr txBox="1"/>
            <p:nvPr/>
          </p:nvSpPr>
          <p:spPr>
            <a:xfrm>
              <a:off x="1515303" y="1501066"/>
              <a:ext cx="2444162" cy="497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71145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钱庆林 总经理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pic>
        <p:nvPicPr>
          <p:cNvPr id="95" name="图片 94"/>
          <p:cNvPicPr>
            <a:picLocks noChangeAspect="1"/>
          </p:cNvPicPr>
          <p:nvPr/>
        </p:nvPicPr>
        <p:blipFill rotWithShape="1">
          <a:blip r:embed="rId6"/>
          <a:srcRect b="16621"/>
          <a:stretch>
            <a:fillRect/>
          </a:stretch>
        </p:blipFill>
        <p:spPr>
          <a:xfrm>
            <a:off x="740281" y="3716720"/>
            <a:ext cx="2905314" cy="2136394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277593" y="5877835"/>
            <a:ext cx="3524901" cy="799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145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“为电网企业电缆巡检提供了新的解决方案”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3FCE3"/>
                  </a:gs>
                  <a:gs pos="43000">
                    <a:srgbClr val="00FFFF"/>
                  </a:gs>
                  <a:gs pos="59000">
                    <a:srgbClr val="46FEF5"/>
                  </a:gs>
                  <a:gs pos="100000">
                    <a:srgbClr val="C3FCE3"/>
                  </a:gs>
                </a:gsLst>
                <a:lin ang="18900000" scaled="1"/>
              </a:gra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746121" y="4302360"/>
            <a:ext cx="679136" cy="1799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2312912" y="4501189"/>
            <a:ext cx="1028861" cy="15570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325899" y="4483699"/>
            <a:ext cx="49213" cy="179915"/>
          </a:xfrm>
          <a:prstGeom prst="rect">
            <a:avLst/>
          </a:prstGeom>
          <a:solidFill>
            <a:srgbClr val="B1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86702" y="4688998"/>
            <a:ext cx="383397" cy="15570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62095" y="4676891"/>
            <a:ext cx="49213" cy="179915"/>
          </a:xfrm>
          <a:prstGeom prst="rect">
            <a:avLst/>
          </a:prstGeom>
          <a:solidFill>
            <a:srgbClr val="B1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321012" y="5022592"/>
            <a:ext cx="1028861" cy="1799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541" y="5006141"/>
            <a:ext cx="69817" cy="221087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988837" y="5202620"/>
            <a:ext cx="644788" cy="1799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62095" y="5177734"/>
            <a:ext cx="49213" cy="221086"/>
          </a:xfrm>
          <a:prstGeom prst="rect">
            <a:avLst/>
          </a:prstGeom>
          <a:solidFill>
            <a:srgbClr val="B1B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2415395" y="5482276"/>
            <a:ext cx="560584" cy="31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4074238" y="1268708"/>
            <a:ext cx="4080836" cy="2112322"/>
            <a:chOff x="342900" y="1066800"/>
            <a:chExt cx="5753100" cy="2362200"/>
          </a:xfrm>
        </p:grpSpPr>
        <p:sp>
          <p:nvSpPr>
            <p:cNvPr id="108" name="平行四边形 107"/>
            <p:cNvSpPr/>
            <p:nvPr/>
          </p:nvSpPr>
          <p:spPr>
            <a:xfrm>
              <a:off x="342900" y="1066800"/>
              <a:ext cx="5753100" cy="2362200"/>
            </a:xfrm>
            <a:prstGeom prst="parallelogram">
              <a:avLst>
                <a:gd name="adj" fmla="val 0"/>
              </a:avLst>
            </a:prstGeom>
            <a:solidFill>
              <a:srgbClr val="083E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342900" y="1066800"/>
              <a:ext cx="5753100" cy="2362200"/>
              <a:chOff x="3886200" y="3767138"/>
              <a:chExt cx="5753100" cy="2362200"/>
            </a:xfrm>
          </p:grpSpPr>
          <p:sp>
            <p:nvSpPr>
              <p:cNvPr id="110" name="平行四边形 109"/>
              <p:cNvSpPr/>
              <p:nvPr/>
            </p:nvSpPr>
            <p:spPr>
              <a:xfrm>
                <a:off x="3886200" y="3767138"/>
                <a:ext cx="5753100" cy="2362200"/>
              </a:xfrm>
              <a:prstGeom prst="parallelogram">
                <a:avLst>
                  <a:gd name="adj" fmla="val 0"/>
                </a:avLst>
              </a:prstGeom>
              <a:noFill/>
              <a:ln w="19050">
                <a:gradFill flip="none" rotWithShape="1">
                  <a:gsLst>
                    <a:gs pos="0">
                      <a:srgbClr val="4481EB"/>
                    </a:gs>
                    <a:gs pos="97753">
                      <a:srgbClr val="04BEFE">
                        <a:alpha val="0"/>
                      </a:srgbClr>
                    </a:gs>
                    <a:gs pos="50000">
                      <a:srgbClr val="04BEFE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1" name="平行四边形 110"/>
              <p:cNvSpPr/>
              <p:nvPr/>
            </p:nvSpPr>
            <p:spPr>
              <a:xfrm rot="10800000">
                <a:off x="3886200" y="3767138"/>
                <a:ext cx="5753100" cy="2362200"/>
              </a:xfrm>
              <a:prstGeom prst="parallelogram">
                <a:avLst>
                  <a:gd name="adj" fmla="val 0"/>
                </a:avLst>
              </a:prstGeom>
              <a:noFill/>
              <a:ln w="19050">
                <a:gradFill flip="none" rotWithShape="1">
                  <a:gsLst>
                    <a:gs pos="0">
                      <a:srgbClr val="4481EB"/>
                    </a:gs>
                    <a:gs pos="97753">
                      <a:srgbClr val="04BEFE">
                        <a:alpha val="0"/>
                      </a:srgbClr>
                    </a:gs>
                    <a:gs pos="50000">
                      <a:srgbClr val="04BEFE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112" name="文本框 111"/>
          <p:cNvSpPr txBox="1"/>
          <p:nvPr/>
        </p:nvSpPr>
        <p:spPr>
          <a:xfrm>
            <a:off x="5115879" y="1820976"/>
            <a:ext cx="3635957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4045" marR="0" lvl="0" indent="-717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西安交通大学</a:t>
            </a:r>
          </a:p>
          <a:p>
            <a:pPr marL="614045" marR="0" lvl="0" indent="-717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电气工程学院院长</a:t>
            </a:r>
          </a:p>
          <a:p>
            <a:pPr marL="614045" marR="0" lvl="0" indent="-7175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IEEE PES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中国专业</a:t>
            </a:r>
          </a:p>
          <a:p>
            <a:pPr marL="5422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分会主席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5442376" y="1346014"/>
            <a:ext cx="2640491" cy="49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145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别朝红 副校长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8210354" y="1268708"/>
            <a:ext cx="3715848" cy="2112322"/>
            <a:chOff x="222537" y="1196517"/>
            <a:chExt cx="3715848" cy="2112322"/>
          </a:xfrm>
        </p:grpSpPr>
        <p:grpSp>
          <p:nvGrpSpPr>
            <p:cNvPr id="115" name="组合 114"/>
            <p:cNvGrpSpPr/>
            <p:nvPr/>
          </p:nvGrpSpPr>
          <p:grpSpPr>
            <a:xfrm>
              <a:off x="222537" y="1196517"/>
              <a:ext cx="3715848" cy="2112322"/>
              <a:chOff x="342900" y="1066800"/>
              <a:chExt cx="5753100" cy="2362200"/>
            </a:xfrm>
          </p:grpSpPr>
          <p:sp>
            <p:nvSpPr>
              <p:cNvPr id="118" name="平行四边形 117"/>
              <p:cNvSpPr/>
              <p:nvPr/>
            </p:nvSpPr>
            <p:spPr>
              <a:xfrm>
                <a:off x="342900" y="1066800"/>
                <a:ext cx="5753100" cy="2362200"/>
              </a:xfrm>
              <a:prstGeom prst="parallelogram">
                <a:avLst>
                  <a:gd name="adj" fmla="val 0"/>
                </a:avLst>
              </a:prstGeom>
              <a:solidFill>
                <a:srgbClr val="083E6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19" name="组合 118"/>
              <p:cNvGrpSpPr/>
              <p:nvPr/>
            </p:nvGrpSpPr>
            <p:grpSpPr>
              <a:xfrm>
                <a:off x="342900" y="1066800"/>
                <a:ext cx="5753100" cy="2362200"/>
                <a:chOff x="3886200" y="3767138"/>
                <a:chExt cx="5753100" cy="2362200"/>
              </a:xfrm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 rot="10800000"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116" name="椭圆 146"/>
            <p:cNvSpPr/>
            <p:nvPr/>
          </p:nvSpPr>
          <p:spPr>
            <a:xfrm>
              <a:off x="274166" y="1474399"/>
              <a:ext cx="1571147" cy="1574973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1627930" y="1273822"/>
              <a:ext cx="2067710" cy="497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71145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崔斌 教授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4117344" y="1600655"/>
            <a:ext cx="1571148" cy="1574974"/>
            <a:chOff x="4225961" y="4146463"/>
            <a:chExt cx="1571148" cy="1574974"/>
          </a:xfrm>
        </p:grpSpPr>
        <p:sp>
          <p:nvSpPr>
            <p:cNvPr id="123" name="椭圆 146"/>
            <p:cNvSpPr/>
            <p:nvPr/>
          </p:nvSpPr>
          <p:spPr>
            <a:xfrm>
              <a:off x="4225962" y="4146464"/>
              <a:ext cx="1571147" cy="1574973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124" name="图片 1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1" t="8569" r="3956" b="457"/>
            <a:stretch>
              <a:fillRect/>
            </a:stretch>
          </p:blipFill>
          <p:spPr>
            <a:xfrm>
              <a:off x="4225961" y="4146463"/>
              <a:ext cx="1571148" cy="1574974"/>
            </a:xfrm>
            <a:custGeom>
              <a:avLst/>
              <a:gdLst>
                <a:gd name="connsiteX0" fmla="*/ 785574 w 1571148"/>
                <a:gd name="connsiteY0" fmla="*/ 0 h 1574974"/>
                <a:gd name="connsiteX1" fmla="*/ 1571148 w 1571148"/>
                <a:gd name="connsiteY1" fmla="*/ 787487 h 1574974"/>
                <a:gd name="connsiteX2" fmla="*/ 785574 w 1571148"/>
                <a:gd name="connsiteY2" fmla="*/ 1574974 h 1574974"/>
                <a:gd name="connsiteX3" fmla="*/ 0 w 1571148"/>
                <a:gd name="connsiteY3" fmla="*/ 787487 h 1574974"/>
                <a:gd name="connsiteX4" fmla="*/ 785574 w 1571148"/>
                <a:gd name="connsiteY4" fmla="*/ 0 h 157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148" h="1574974">
                  <a:moveTo>
                    <a:pt x="785574" y="0"/>
                  </a:moveTo>
                  <a:cubicBezTo>
                    <a:pt x="1219435" y="0"/>
                    <a:pt x="1571148" y="352570"/>
                    <a:pt x="1571148" y="787487"/>
                  </a:cubicBezTo>
                  <a:cubicBezTo>
                    <a:pt x="1571148" y="1222404"/>
                    <a:pt x="1219435" y="1574974"/>
                    <a:pt x="785574" y="1574974"/>
                  </a:cubicBezTo>
                  <a:cubicBezTo>
                    <a:pt x="351713" y="1574974"/>
                    <a:pt x="0" y="1222404"/>
                    <a:pt x="0" y="787487"/>
                  </a:cubicBezTo>
                  <a:cubicBezTo>
                    <a:pt x="0" y="352570"/>
                    <a:pt x="351713" y="0"/>
                    <a:pt x="785574" y="0"/>
                  </a:cubicBezTo>
                  <a:close/>
                </a:path>
              </a:pathLst>
            </a:custGeom>
          </p:spPr>
        </p:pic>
      </p:grpSp>
      <p:grpSp>
        <p:nvGrpSpPr>
          <p:cNvPr id="125" name="组合 124"/>
          <p:cNvGrpSpPr/>
          <p:nvPr/>
        </p:nvGrpSpPr>
        <p:grpSpPr>
          <a:xfrm>
            <a:off x="4102805" y="3501191"/>
            <a:ext cx="4052269" cy="3506138"/>
            <a:chOff x="304586" y="1833780"/>
            <a:chExt cx="4486545" cy="3787967"/>
          </a:xfrm>
        </p:grpSpPr>
        <p:sp>
          <p:nvSpPr>
            <p:cNvPr id="126" name="平行四边形 125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27" name="平行四边形 126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28" name="平行四边形 127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29" name="平行四边形 128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0" name="平行四边形 129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1" name="平行四边形 130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304586" y="1833780"/>
              <a:ext cx="4486545" cy="3787967"/>
            </a:xfrm>
            <a:custGeom>
              <a:avLst/>
              <a:gdLst>
                <a:gd name="connsiteX0" fmla="*/ 0 w 4486545"/>
                <a:gd name="connsiteY0" fmla="*/ 0 h 3787967"/>
                <a:gd name="connsiteX1" fmla="*/ 991634 w 4486545"/>
                <a:gd name="connsiteY1" fmla="*/ 0 h 3787967"/>
                <a:gd name="connsiteX2" fmla="*/ 2867890 w 4486545"/>
                <a:gd name="connsiteY2" fmla="*/ 0 h 3787967"/>
                <a:gd name="connsiteX3" fmla="*/ 3859524 w 4486545"/>
                <a:gd name="connsiteY3" fmla="*/ 0 h 3787967"/>
                <a:gd name="connsiteX4" fmla="*/ 3925108 w 4486545"/>
                <a:gd name="connsiteY4" fmla="*/ 117554 h 3787967"/>
                <a:gd name="connsiteX5" fmla="*/ 4486545 w 4486545"/>
                <a:gd name="connsiteY5" fmla="*/ 117554 h 3787967"/>
                <a:gd name="connsiteX6" fmla="*/ 4486545 w 4486545"/>
                <a:gd name="connsiteY6" fmla="*/ 1692539 h 3787967"/>
                <a:gd name="connsiteX7" fmla="*/ 4486545 w 4486545"/>
                <a:gd name="connsiteY7" fmla="*/ 2212982 h 3787967"/>
                <a:gd name="connsiteX8" fmla="*/ 4486545 w 4486545"/>
                <a:gd name="connsiteY8" fmla="*/ 3787967 h 3787967"/>
                <a:gd name="connsiteX9" fmla="*/ 3494911 w 4486545"/>
                <a:gd name="connsiteY9" fmla="*/ 3787967 h 3787967"/>
                <a:gd name="connsiteX10" fmla="*/ 991634 w 4486545"/>
                <a:gd name="connsiteY10" fmla="*/ 3787967 h 3787967"/>
                <a:gd name="connsiteX11" fmla="*/ 0 w 4486545"/>
                <a:gd name="connsiteY11" fmla="*/ 3787967 h 3787967"/>
                <a:gd name="connsiteX12" fmla="*/ 0 w 4486545"/>
                <a:gd name="connsiteY12" fmla="*/ 2212982 h 3787967"/>
                <a:gd name="connsiteX13" fmla="*/ 0 w 4486545"/>
                <a:gd name="connsiteY13" fmla="*/ 1574985 h 37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6545" h="3787967">
                  <a:moveTo>
                    <a:pt x="0" y="0"/>
                  </a:moveTo>
                  <a:lnTo>
                    <a:pt x="991634" y="0"/>
                  </a:lnTo>
                  <a:lnTo>
                    <a:pt x="2867890" y="0"/>
                  </a:lnTo>
                  <a:lnTo>
                    <a:pt x="3859524" y="0"/>
                  </a:lnTo>
                  <a:lnTo>
                    <a:pt x="3925108" y="117554"/>
                  </a:lnTo>
                  <a:lnTo>
                    <a:pt x="4486545" y="117554"/>
                  </a:lnTo>
                  <a:lnTo>
                    <a:pt x="4486545" y="1692539"/>
                  </a:lnTo>
                  <a:lnTo>
                    <a:pt x="4486545" y="2212982"/>
                  </a:lnTo>
                  <a:lnTo>
                    <a:pt x="4486545" y="3787967"/>
                  </a:lnTo>
                  <a:lnTo>
                    <a:pt x="3494911" y="3787967"/>
                  </a:lnTo>
                  <a:lnTo>
                    <a:pt x="991634" y="3787967"/>
                  </a:lnTo>
                  <a:lnTo>
                    <a:pt x="0" y="3787967"/>
                  </a:lnTo>
                  <a:lnTo>
                    <a:pt x="0" y="2212982"/>
                  </a:lnTo>
                  <a:lnTo>
                    <a:pt x="0" y="1574985"/>
                  </a:lnTo>
                  <a:close/>
                </a:path>
              </a:pathLst>
            </a:custGeom>
            <a:gradFill>
              <a:gsLst>
                <a:gs pos="0">
                  <a:srgbClr val="001334"/>
                </a:gs>
                <a:gs pos="76000">
                  <a:srgbClr val="000040">
                    <a:alpha val="0"/>
                  </a:srgbClr>
                </a:gs>
              </a:gsLst>
              <a:lin ang="5400000" scaled="0"/>
            </a:gradFill>
            <a:ln w="9525">
              <a:gradFill>
                <a:gsLst>
                  <a:gs pos="0">
                    <a:srgbClr val="41C7FF"/>
                  </a:gs>
                  <a:gs pos="65000">
                    <a:srgbClr val="009FDE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304586" y="1834328"/>
              <a:ext cx="115121" cy="273581"/>
              <a:chOff x="321188" y="1487834"/>
              <a:chExt cx="181488" cy="497755"/>
            </a:xfrm>
          </p:grpSpPr>
          <p:sp>
            <p:nvSpPr>
              <p:cNvPr id="134" name="矩形 133"/>
              <p:cNvSpPr/>
              <p:nvPr/>
            </p:nvSpPr>
            <p:spPr>
              <a:xfrm>
                <a:off x="321188" y="1487834"/>
                <a:ext cx="181488" cy="250835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321188" y="1780306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321188" y="1860088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37" name="矩形 136"/>
              <p:cNvSpPr/>
              <p:nvPr/>
            </p:nvSpPr>
            <p:spPr>
              <a:xfrm>
                <a:off x="321188" y="1939870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</p:grpSp>
      </p:grpSp>
      <p:sp>
        <p:nvSpPr>
          <p:cNvPr id="138" name="文本框 137"/>
          <p:cNvSpPr txBox="1"/>
          <p:nvPr/>
        </p:nvSpPr>
        <p:spPr>
          <a:xfrm>
            <a:off x="3999952" y="6200454"/>
            <a:ext cx="4082915" cy="430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145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“具有多个国内首创的创新点”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3FCE3"/>
                  </a:gs>
                  <a:gs pos="43000">
                    <a:srgbClr val="00FFFF"/>
                  </a:gs>
                  <a:gs pos="59000">
                    <a:srgbClr val="46FEF5"/>
                  </a:gs>
                  <a:gs pos="100000">
                    <a:srgbClr val="C3FCE3"/>
                  </a:gs>
                </a:gsLst>
                <a:lin ang="18900000" scaled="1"/>
              </a:gra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pic>
        <p:nvPicPr>
          <p:cNvPr id="139" name="图片 1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2" t="14000" r="22017" b="6566"/>
          <a:stretch>
            <a:fillRect/>
          </a:stretch>
        </p:blipFill>
        <p:spPr>
          <a:xfrm>
            <a:off x="8250433" y="1554636"/>
            <a:ext cx="1571148" cy="1574974"/>
          </a:xfrm>
          <a:custGeom>
            <a:avLst/>
            <a:gdLst>
              <a:gd name="connsiteX0" fmla="*/ 785574 w 1571148"/>
              <a:gd name="connsiteY0" fmla="*/ 0 h 1574974"/>
              <a:gd name="connsiteX1" fmla="*/ 1571148 w 1571148"/>
              <a:gd name="connsiteY1" fmla="*/ 787487 h 1574974"/>
              <a:gd name="connsiteX2" fmla="*/ 785574 w 1571148"/>
              <a:gd name="connsiteY2" fmla="*/ 1574974 h 1574974"/>
              <a:gd name="connsiteX3" fmla="*/ 0 w 1571148"/>
              <a:gd name="connsiteY3" fmla="*/ 787487 h 1574974"/>
              <a:gd name="connsiteX4" fmla="*/ 785574 w 1571148"/>
              <a:gd name="connsiteY4" fmla="*/ 0 h 157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148" h="1574974">
                <a:moveTo>
                  <a:pt x="785574" y="0"/>
                </a:moveTo>
                <a:cubicBezTo>
                  <a:pt x="1219435" y="0"/>
                  <a:pt x="1571148" y="352570"/>
                  <a:pt x="1571148" y="787487"/>
                </a:cubicBezTo>
                <a:cubicBezTo>
                  <a:pt x="1571148" y="1222404"/>
                  <a:pt x="1219435" y="1574974"/>
                  <a:pt x="785574" y="1574974"/>
                </a:cubicBezTo>
                <a:cubicBezTo>
                  <a:pt x="351713" y="1574974"/>
                  <a:pt x="0" y="1222404"/>
                  <a:pt x="0" y="787487"/>
                </a:cubicBezTo>
                <a:cubicBezTo>
                  <a:pt x="0" y="352570"/>
                  <a:pt x="351713" y="0"/>
                  <a:pt x="785574" y="0"/>
                </a:cubicBezTo>
                <a:close/>
              </a:path>
            </a:pathLst>
          </a:custGeom>
        </p:spPr>
      </p:pic>
      <p:sp>
        <p:nvSpPr>
          <p:cNvPr id="140" name="文本框 139"/>
          <p:cNvSpPr txBox="1"/>
          <p:nvPr/>
        </p:nvSpPr>
        <p:spPr>
          <a:xfrm>
            <a:off x="9644746" y="1795924"/>
            <a:ext cx="2232349" cy="1615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145" marR="0" lvl="0" indent="-215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北京大学信息科学技术学院</a:t>
            </a:r>
          </a:p>
          <a:p>
            <a:pPr marL="271145" marR="0" lvl="0" indent="-215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“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长江学者”特聘教授</a:t>
            </a:r>
          </a:p>
        </p:txBody>
      </p:sp>
      <p:pic>
        <p:nvPicPr>
          <p:cNvPr id="141" name="图片 14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4" t="26203" r="-111" b="17087"/>
          <a:stretch>
            <a:fillRect/>
          </a:stretch>
        </p:blipFill>
        <p:spPr>
          <a:xfrm>
            <a:off x="8519735" y="3691077"/>
            <a:ext cx="3317099" cy="2367035"/>
          </a:xfrm>
          <a:prstGeom prst="rect">
            <a:avLst/>
          </a:prstGeom>
        </p:spPr>
      </p:pic>
      <p:sp>
        <p:nvSpPr>
          <p:cNvPr id="142" name="文本框 141"/>
          <p:cNvSpPr txBox="1"/>
          <p:nvPr/>
        </p:nvSpPr>
        <p:spPr>
          <a:xfrm>
            <a:off x="8023876" y="6030489"/>
            <a:ext cx="4082915" cy="799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145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未来将持续发力，有广阔的应用市场</a:t>
            </a:r>
          </a:p>
        </p:txBody>
      </p:sp>
      <p:sp>
        <p:nvSpPr>
          <p:cNvPr id="143" name="矩形 142"/>
          <p:cNvSpPr/>
          <p:nvPr/>
        </p:nvSpPr>
        <p:spPr>
          <a:xfrm>
            <a:off x="9821581" y="5022591"/>
            <a:ext cx="1135960" cy="1799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65150" y="5232709"/>
            <a:ext cx="915574" cy="17991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45" name="组合 144"/>
          <p:cNvGrpSpPr/>
          <p:nvPr/>
        </p:nvGrpSpPr>
        <p:grpSpPr>
          <a:xfrm>
            <a:off x="10676024" y="5412624"/>
            <a:ext cx="1124047" cy="180892"/>
            <a:chOff x="10591800" y="5340433"/>
            <a:chExt cx="1124047" cy="180892"/>
          </a:xfrm>
        </p:grpSpPr>
        <p:cxnSp>
          <p:nvCxnSpPr>
            <p:cNvPr id="146" name="直接连接符 145"/>
            <p:cNvCxnSpPr/>
            <p:nvPr/>
          </p:nvCxnSpPr>
          <p:spPr>
            <a:xfrm>
              <a:off x="10591800" y="5340433"/>
              <a:ext cx="0" cy="18089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10591800" y="5346783"/>
              <a:ext cx="1124047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10591800" y="5520423"/>
              <a:ext cx="1124047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/>
          <p:cNvGrpSpPr/>
          <p:nvPr/>
        </p:nvGrpSpPr>
        <p:grpSpPr>
          <a:xfrm rot="10800000">
            <a:off x="8522491" y="5617773"/>
            <a:ext cx="2435047" cy="180892"/>
            <a:chOff x="10591800" y="5340433"/>
            <a:chExt cx="1124047" cy="180892"/>
          </a:xfrm>
        </p:grpSpPr>
        <p:cxnSp>
          <p:nvCxnSpPr>
            <p:cNvPr id="150" name="直接连接符 149"/>
            <p:cNvCxnSpPr/>
            <p:nvPr/>
          </p:nvCxnSpPr>
          <p:spPr>
            <a:xfrm>
              <a:off x="10591800" y="5340433"/>
              <a:ext cx="0" cy="180892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10591800" y="5346783"/>
              <a:ext cx="1124047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10591800" y="5520423"/>
              <a:ext cx="1124047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矩形 152"/>
          <p:cNvSpPr/>
          <p:nvPr/>
        </p:nvSpPr>
        <p:spPr>
          <a:xfrm>
            <a:off x="9720463" y="3691077"/>
            <a:ext cx="710629" cy="4112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4" name="图片 1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5277" y="3662118"/>
            <a:ext cx="2812048" cy="2434822"/>
          </a:xfrm>
          <a:prstGeom prst="rect">
            <a:avLst/>
          </a:prstGeom>
        </p:spPr>
      </p:pic>
      <p:sp>
        <p:nvSpPr>
          <p:cNvPr id="155" name="矩形 154"/>
          <p:cNvSpPr/>
          <p:nvPr/>
        </p:nvSpPr>
        <p:spPr>
          <a:xfrm>
            <a:off x="6593278" y="5543074"/>
            <a:ext cx="493514" cy="2777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56" name="直线连接符 9"/>
          <p:cNvCxnSpPr/>
          <p:nvPr/>
        </p:nvCxnSpPr>
        <p:spPr>
          <a:xfrm>
            <a:off x="6372272" y="5191597"/>
            <a:ext cx="78159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40"/>
          <p:cNvCxnSpPr/>
          <p:nvPr/>
        </p:nvCxnSpPr>
        <p:spPr>
          <a:xfrm>
            <a:off x="5139516" y="5347487"/>
            <a:ext cx="201434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42"/>
          <p:cNvCxnSpPr/>
          <p:nvPr/>
        </p:nvCxnSpPr>
        <p:spPr>
          <a:xfrm>
            <a:off x="5139516" y="5482276"/>
            <a:ext cx="24053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指导老师和技术顾问：全方位助力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321585" y="1263666"/>
            <a:ext cx="13767394" cy="5290556"/>
            <a:chOff x="321585" y="924432"/>
            <a:chExt cx="13848588" cy="5809778"/>
          </a:xfrm>
        </p:grpSpPr>
        <p:grpSp>
          <p:nvGrpSpPr>
            <p:cNvPr id="99" name="组合 98"/>
            <p:cNvGrpSpPr/>
            <p:nvPr/>
          </p:nvGrpSpPr>
          <p:grpSpPr>
            <a:xfrm>
              <a:off x="6185280" y="924432"/>
              <a:ext cx="5753100" cy="2773218"/>
              <a:chOff x="342900" y="1066800"/>
              <a:chExt cx="5753100" cy="2362200"/>
            </a:xfrm>
          </p:grpSpPr>
          <p:sp>
            <p:nvSpPr>
              <p:cNvPr id="100" name="平行四边形 99"/>
              <p:cNvSpPr/>
              <p:nvPr/>
            </p:nvSpPr>
            <p:spPr>
              <a:xfrm>
                <a:off x="342900" y="1066800"/>
                <a:ext cx="5753100" cy="2362200"/>
              </a:xfrm>
              <a:prstGeom prst="parallelogram">
                <a:avLst>
                  <a:gd name="adj" fmla="val 0"/>
                </a:avLst>
              </a:prstGeom>
              <a:solidFill>
                <a:srgbClr val="083E6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1" name="组合 100"/>
              <p:cNvGrpSpPr/>
              <p:nvPr/>
            </p:nvGrpSpPr>
            <p:grpSpPr>
              <a:xfrm>
                <a:off x="342900" y="1066800"/>
                <a:ext cx="5753100" cy="2362200"/>
                <a:chOff x="3886200" y="3767138"/>
                <a:chExt cx="5753100" cy="2362200"/>
              </a:xfrm>
            </p:grpSpPr>
            <p:sp>
              <p:nvSpPr>
                <p:cNvPr id="102" name="平行四边形 101"/>
                <p:cNvSpPr/>
                <p:nvPr/>
              </p:nvSpPr>
              <p:spPr>
                <a:xfrm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 rot="10800000"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04" name="组合 103"/>
            <p:cNvGrpSpPr/>
            <p:nvPr/>
          </p:nvGrpSpPr>
          <p:grpSpPr>
            <a:xfrm>
              <a:off x="321585" y="941122"/>
              <a:ext cx="5753100" cy="2679699"/>
              <a:chOff x="342900" y="1066800"/>
              <a:chExt cx="5753100" cy="2362200"/>
            </a:xfrm>
          </p:grpSpPr>
          <p:sp>
            <p:nvSpPr>
              <p:cNvPr id="105" name="平行四边形 104"/>
              <p:cNvSpPr/>
              <p:nvPr/>
            </p:nvSpPr>
            <p:spPr>
              <a:xfrm>
                <a:off x="342900" y="1066800"/>
                <a:ext cx="5753100" cy="2362200"/>
              </a:xfrm>
              <a:prstGeom prst="parallelogram">
                <a:avLst>
                  <a:gd name="adj" fmla="val 0"/>
                </a:avLst>
              </a:prstGeom>
              <a:solidFill>
                <a:srgbClr val="083E6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342900" y="1066800"/>
                <a:ext cx="5753100" cy="2362200"/>
                <a:chOff x="3886200" y="3767138"/>
                <a:chExt cx="5753100" cy="2362200"/>
              </a:xfrm>
            </p:grpSpPr>
            <p:sp>
              <p:nvSpPr>
                <p:cNvPr id="107" name="平行四边形 106"/>
                <p:cNvSpPr/>
                <p:nvPr/>
              </p:nvSpPr>
              <p:spPr>
                <a:xfrm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8" name="平行四边形 107"/>
                <p:cNvSpPr/>
                <p:nvPr/>
              </p:nvSpPr>
              <p:spPr>
                <a:xfrm rot="10800000"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109" name="矩形 108"/>
            <p:cNvSpPr/>
            <p:nvPr/>
          </p:nvSpPr>
          <p:spPr>
            <a:xfrm>
              <a:off x="1817507" y="1064328"/>
              <a:ext cx="4176833" cy="19729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西安交通大学电气工程学院教授</a:t>
              </a:r>
            </a:p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电气工程学院工业自动化系副主任</a:t>
              </a:r>
            </a:p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研究方向为大数据与人工智能</a:t>
              </a:r>
            </a:p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申请并获得国家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发明专利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30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余项</a:t>
              </a:r>
            </a:p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在高水平国际会议上发表论文近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100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余篇 </a:t>
              </a: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342900" y="3740660"/>
              <a:ext cx="3707871" cy="2987710"/>
              <a:chOff x="342900" y="1066800"/>
              <a:chExt cx="5753100" cy="2362200"/>
            </a:xfrm>
          </p:grpSpPr>
          <p:sp>
            <p:nvSpPr>
              <p:cNvPr id="111" name="平行四边形 110"/>
              <p:cNvSpPr/>
              <p:nvPr/>
            </p:nvSpPr>
            <p:spPr>
              <a:xfrm>
                <a:off x="342900" y="1066800"/>
                <a:ext cx="5753100" cy="2362200"/>
              </a:xfrm>
              <a:prstGeom prst="parallelogram">
                <a:avLst>
                  <a:gd name="adj" fmla="val 0"/>
                </a:avLst>
              </a:prstGeom>
              <a:solidFill>
                <a:srgbClr val="083E6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12" name="组合 111"/>
              <p:cNvGrpSpPr/>
              <p:nvPr/>
            </p:nvGrpSpPr>
            <p:grpSpPr>
              <a:xfrm>
                <a:off x="342900" y="1066800"/>
                <a:ext cx="5753100" cy="2362200"/>
                <a:chOff x="3886200" y="3767138"/>
                <a:chExt cx="5753100" cy="2362200"/>
              </a:xfrm>
            </p:grpSpPr>
            <p:sp>
              <p:nvSpPr>
                <p:cNvPr id="113" name="平行四边形 112"/>
                <p:cNvSpPr/>
                <p:nvPr/>
              </p:nvSpPr>
              <p:spPr>
                <a:xfrm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14" name="平行四边形 113"/>
                <p:cNvSpPr/>
                <p:nvPr/>
              </p:nvSpPr>
              <p:spPr>
                <a:xfrm rot="10800000"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15" name="组合 114"/>
            <p:cNvGrpSpPr/>
            <p:nvPr/>
          </p:nvGrpSpPr>
          <p:grpSpPr>
            <a:xfrm>
              <a:off x="4251279" y="3746500"/>
              <a:ext cx="3798914" cy="2987710"/>
              <a:chOff x="342900" y="1066800"/>
              <a:chExt cx="5753100" cy="2362200"/>
            </a:xfrm>
          </p:grpSpPr>
          <p:sp>
            <p:nvSpPr>
              <p:cNvPr id="116" name="平行四边形 115"/>
              <p:cNvSpPr/>
              <p:nvPr/>
            </p:nvSpPr>
            <p:spPr>
              <a:xfrm>
                <a:off x="342900" y="1066800"/>
                <a:ext cx="5753100" cy="2362200"/>
              </a:xfrm>
              <a:prstGeom prst="parallelogram">
                <a:avLst>
                  <a:gd name="adj" fmla="val 0"/>
                </a:avLst>
              </a:prstGeom>
              <a:solidFill>
                <a:srgbClr val="083E6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17" name="组合 116"/>
              <p:cNvGrpSpPr/>
              <p:nvPr/>
            </p:nvGrpSpPr>
            <p:grpSpPr>
              <a:xfrm>
                <a:off x="342900" y="1066800"/>
                <a:ext cx="5753100" cy="2362200"/>
                <a:chOff x="3886200" y="3767138"/>
                <a:chExt cx="5753100" cy="2362200"/>
              </a:xfrm>
            </p:grpSpPr>
            <p:sp>
              <p:nvSpPr>
                <p:cNvPr id="118" name="平行四边形 117"/>
                <p:cNvSpPr/>
                <p:nvPr/>
              </p:nvSpPr>
              <p:spPr>
                <a:xfrm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19" name="平行四边形 118"/>
                <p:cNvSpPr/>
                <p:nvPr/>
              </p:nvSpPr>
              <p:spPr>
                <a:xfrm rot="10800000"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20" name="组合 119"/>
            <p:cNvGrpSpPr/>
            <p:nvPr/>
          </p:nvGrpSpPr>
          <p:grpSpPr>
            <a:xfrm>
              <a:off x="8141230" y="3746500"/>
              <a:ext cx="3908530" cy="2987710"/>
              <a:chOff x="342900" y="1066800"/>
              <a:chExt cx="5753100" cy="2362200"/>
            </a:xfrm>
          </p:grpSpPr>
          <p:sp>
            <p:nvSpPr>
              <p:cNvPr id="121" name="平行四边形 120"/>
              <p:cNvSpPr/>
              <p:nvPr/>
            </p:nvSpPr>
            <p:spPr>
              <a:xfrm>
                <a:off x="342900" y="1066800"/>
                <a:ext cx="5753100" cy="2362200"/>
              </a:xfrm>
              <a:prstGeom prst="parallelogram">
                <a:avLst>
                  <a:gd name="adj" fmla="val 0"/>
                </a:avLst>
              </a:prstGeom>
              <a:solidFill>
                <a:srgbClr val="083E6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22" name="组合 121"/>
              <p:cNvGrpSpPr/>
              <p:nvPr/>
            </p:nvGrpSpPr>
            <p:grpSpPr>
              <a:xfrm>
                <a:off x="342900" y="1066800"/>
                <a:ext cx="5753100" cy="2362200"/>
                <a:chOff x="3886200" y="3767138"/>
                <a:chExt cx="5753100" cy="2362200"/>
              </a:xfrm>
            </p:grpSpPr>
            <p:sp>
              <p:nvSpPr>
                <p:cNvPr id="123" name="平行四边形 122"/>
                <p:cNvSpPr/>
                <p:nvPr/>
              </p:nvSpPr>
              <p:spPr>
                <a:xfrm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 rot="10800000">
                  <a:off x="3886200" y="3767138"/>
                  <a:ext cx="5753100" cy="2362200"/>
                </a:xfrm>
                <a:prstGeom prst="parallelogram">
                  <a:avLst>
                    <a:gd name="adj" fmla="val 0"/>
                  </a:avLst>
                </a:prstGeom>
                <a:noFill/>
                <a:ln w="19050">
                  <a:gradFill flip="none" rotWithShape="1">
                    <a:gsLst>
                      <a:gs pos="0">
                        <a:srgbClr val="4481EB"/>
                      </a:gs>
                      <a:gs pos="97753">
                        <a:srgbClr val="04BEFE">
                          <a:alpha val="0"/>
                        </a:srgbClr>
                      </a:gs>
                      <a:gs pos="50000">
                        <a:srgbClr val="04BEFE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pic>
          <p:nvPicPr>
            <p:cNvPr id="125" name="图片 1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40" y="1066337"/>
              <a:ext cx="1346168" cy="1950975"/>
            </a:xfrm>
            <a:prstGeom prst="rect">
              <a:avLst/>
            </a:prstGeom>
          </p:spPr>
        </p:pic>
        <p:sp>
          <p:nvSpPr>
            <p:cNvPr id="126" name="矩形 125"/>
            <p:cNvSpPr/>
            <p:nvPr/>
          </p:nvSpPr>
          <p:spPr>
            <a:xfrm>
              <a:off x="943515" y="3122659"/>
              <a:ext cx="718145" cy="405579"/>
            </a:xfrm>
            <a:prstGeom prst="rect">
              <a:avLst/>
            </a:prstGeom>
            <a:effectLst>
              <a:outerShdw blurRad="723900" dist="1016000" dir="10260000" sx="131000" sy="131000" algn="ctr" rotWithShape="0">
                <a:srgbClr val="0D94FD">
                  <a:alpha val="40000"/>
                </a:srgbClr>
              </a:outerShdw>
            </a:effec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曹晖</a:t>
              </a:r>
            </a:p>
          </p:txBody>
        </p:sp>
        <p:pic>
          <p:nvPicPr>
            <p:cNvPr id="127" name="图片 1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0" r="7895"/>
            <a:stretch>
              <a:fillRect/>
            </a:stretch>
          </p:blipFill>
          <p:spPr>
            <a:xfrm>
              <a:off x="6330054" y="1064327"/>
              <a:ext cx="1245661" cy="1930624"/>
            </a:xfrm>
            <a:prstGeom prst="rect">
              <a:avLst/>
            </a:prstGeom>
          </p:spPr>
        </p:pic>
        <p:sp>
          <p:nvSpPr>
            <p:cNvPr id="128" name="矩形 127"/>
            <p:cNvSpPr/>
            <p:nvPr/>
          </p:nvSpPr>
          <p:spPr>
            <a:xfrm>
              <a:off x="6482183" y="3083056"/>
              <a:ext cx="1245660" cy="405579"/>
            </a:xfrm>
            <a:prstGeom prst="rect">
              <a:avLst/>
            </a:prstGeom>
            <a:effectLst>
              <a:outerShdw blurRad="723900" dist="1016000" dir="10260000" sx="131000" sy="131000" algn="ctr" rotWithShape="0">
                <a:srgbClr val="0D94FD">
                  <a:alpha val="40000"/>
                </a:srgbClr>
              </a:outerShdw>
            </a:effec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田高良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7339067" y="1036409"/>
              <a:ext cx="6831106" cy="2520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西安交通大学管理学院副院长</a:t>
              </a:r>
            </a:p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财政部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全国会计名家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全国会计学术类领军人才；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美国哈佛大学商学院项目成员</a:t>
              </a:r>
            </a:p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英国利兹大学商学院访问研究员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342900" marR="0" lvl="0" indent="-71755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发表论文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80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余篇，出版著作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11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部</a:t>
              </a:r>
            </a:p>
          </p:txBody>
        </p:sp>
        <p:sp>
          <p:nvSpPr>
            <p:cNvPr id="130" name="矩形 129"/>
            <p:cNvSpPr/>
            <p:nvPr/>
          </p:nvSpPr>
          <p:spPr>
            <a:xfrm>
              <a:off x="1721424" y="3965163"/>
              <a:ext cx="2267491" cy="229743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15900" marR="0" lvl="0" indent="-215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59000">
                        <a:srgbClr val="00FFFF"/>
                      </a:gs>
                      <a:gs pos="43000">
                        <a:srgbClr val="00FFFF"/>
                      </a:gs>
                      <a:gs pos="99000">
                        <a:srgbClr val="C3FCE3"/>
                      </a:gs>
                    </a:gsLst>
                    <a:lin ang="27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西安交通大学电气工程学院教授</a:t>
              </a:r>
            </a:p>
            <a:p>
              <a:pPr marL="215900" marR="0" lvl="0" indent="-215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国家杰出青年科学基金获得者获得者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215900" marR="0" lvl="0" indent="-215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西安交通大学“领军学者”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endParaRPr>
            </a:p>
            <a:p>
              <a:pPr marL="215900" marR="0" lvl="0" indent="-215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 教育部高校科研优秀成果奖二等奖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574440" y="5901465"/>
              <a:ext cx="1070927" cy="2749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张冠军</a:t>
              </a:r>
            </a:p>
          </p:txBody>
        </p:sp>
        <p:pic>
          <p:nvPicPr>
            <p:cNvPr id="132" name="图片 131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4330081" y="4072438"/>
              <a:ext cx="1287863" cy="158692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" name="矩形 132"/>
            <p:cNvSpPr/>
            <p:nvPr/>
          </p:nvSpPr>
          <p:spPr>
            <a:xfrm>
              <a:off x="5647227" y="3965164"/>
              <a:ext cx="2333453" cy="24968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15900" marR="0" lvl="0" indent="-215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59000">
                        <a:srgbClr val="00FFFF"/>
                      </a:gs>
                      <a:gs pos="43000">
                        <a:srgbClr val="00FFFF"/>
                      </a:gs>
                      <a:gs pos="99000">
                        <a:srgbClr val="C3FCE3"/>
                      </a:gs>
                    </a:gsLst>
                    <a:lin ang="27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西安交通大学计算机学院副教授</a:t>
              </a:r>
            </a:p>
            <a:p>
              <a:pPr marL="215900" marR="0" lvl="0" indent="-215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主持多项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国家自然科学基金项目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，青年科学基金项目。</a:t>
              </a:r>
            </a:p>
            <a:p>
              <a:pPr marL="215900" marR="0" lvl="0" indent="-215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从事计算机视觉、图像处理、机器学习等方面的研究。</a:t>
              </a:r>
              <a:endPara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472522" y="5896480"/>
              <a:ext cx="1083669" cy="2749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苏远岐</a:t>
              </a:r>
            </a:p>
          </p:txBody>
        </p:sp>
        <p:sp>
          <p:nvSpPr>
            <p:cNvPr id="135" name="矩形 134"/>
            <p:cNvSpPr/>
            <p:nvPr/>
          </p:nvSpPr>
          <p:spPr>
            <a:xfrm>
              <a:off x="9376628" y="3764089"/>
              <a:ext cx="2390620" cy="266583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15900" marR="0" lvl="0" indent="-21590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59000">
                        <a:srgbClr val="00FFFF"/>
                      </a:gs>
                      <a:gs pos="43000">
                        <a:srgbClr val="00FFFF"/>
                      </a:gs>
                      <a:gs pos="99000">
                        <a:srgbClr val="C3FCE3"/>
                      </a:gs>
                    </a:gsLst>
                    <a:lin ang="27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西安交通大学管理学院教授</a:t>
              </a:r>
            </a:p>
            <a:p>
              <a:pPr marL="215900" marR="0" lvl="0" indent="-215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西安MBA学会副理事长</a:t>
              </a:r>
            </a:p>
            <a:p>
              <a:pPr marL="215900" marR="0" lvl="0" indent="-215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中国MBA/EMBA同学会战略顾问</a:t>
              </a:r>
            </a:p>
            <a:p>
              <a:pPr marL="215900" marR="0" lvl="0" indent="-215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陕西省改革发展研究会理事</a:t>
              </a:r>
            </a:p>
            <a:p>
              <a:pPr marL="215900" marR="0" lvl="0" indent="-21590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国家自然科学基金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      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评审人</a:t>
              </a:r>
            </a:p>
          </p:txBody>
        </p:sp>
        <p:pic>
          <p:nvPicPr>
            <p:cNvPr id="136" name="图片 135" descr="杨"/>
            <p:cNvPicPr>
              <a:picLocks noChangeAspect="1"/>
            </p:cNvPicPr>
            <p:nvPr/>
          </p:nvPicPr>
          <p:blipFill rotWithShape="1">
            <a:blip r:embed="rId8"/>
            <a:srcRect r="5378"/>
            <a:stretch>
              <a:fillRect/>
            </a:stretch>
          </p:blipFill>
          <p:spPr>
            <a:xfrm>
              <a:off x="8185496" y="4114539"/>
              <a:ext cx="1171039" cy="1485114"/>
            </a:xfrm>
            <a:prstGeom prst="rect">
              <a:avLst/>
            </a:prstGeom>
          </p:spPr>
        </p:pic>
        <p:sp>
          <p:nvSpPr>
            <p:cNvPr id="137" name="矩形 136"/>
            <p:cNvSpPr/>
            <p:nvPr/>
          </p:nvSpPr>
          <p:spPr>
            <a:xfrm>
              <a:off x="8327494" y="5884718"/>
              <a:ext cx="1290112" cy="234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杨建君</a:t>
              </a:r>
            </a:p>
          </p:txBody>
        </p:sp>
        <p:pic>
          <p:nvPicPr>
            <p:cNvPr id="138" name="图片 13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3" t="2568" r="4757" b="5654"/>
            <a:stretch>
              <a:fillRect/>
            </a:stretch>
          </p:blipFill>
          <p:spPr>
            <a:xfrm>
              <a:off x="424752" y="3991710"/>
              <a:ext cx="1213706" cy="1748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83496" y="-48038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 rot="19800000">
            <a:off x="348828" y="185740"/>
            <a:ext cx="522759" cy="1088304"/>
          </a:xfrm>
          <a:prstGeom prst="ellipse">
            <a:avLst/>
          </a:prstGeom>
          <a:noFill/>
          <a:ln w="25400" cap="flat" cmpd="sng" algn="ctr">
            <a:gradFill flip="none" rotWithShape="1">
              <a:gsLst>
                <a:gs pos="16000">
                  <a:srgbClr val="1CADE4">
                    <a:alpha val="0"/>
                  </a:srgbClr>
                </a:gs>
                <a:gs pos="100000">
                  <a:srgbClr val="1CADE4">
                    <a:lumMod val="60000"/>
                    <a:lumOff val="40000"/>
                  </a:srgbClr>
                </a:gs>
                <a:gs pos="74000">
                  <a:srgbClr val="1CADE4"/>
                </a:gs>
              </a:gsLst>
              <a:lin ang="11400000" scaled="0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pic>
        <p:nvPicPr>
          <p:cNvPr id="45" name="1"/>
          <p:cNvPicPr>
            <a:picLocks noChangeAspect="1"/>
          </p:cNvPicPr>
          <p:nvPr/>
        </p:nvPicPr>
        <p:blipFill>
          <a:blip r:embed="rId3" cstate="print">
            <a:duotone>
              <a:srgbClr val="1CADE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0541" flipV="1">
            <a:off x="-206084" y="432515"/>
            <a:ext cx="1236066" cy="668848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94654" y="259764"/>
            <a:ext cx="110331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巡电科技团队：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9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名本科生通力合作，学科交叉优势互补</a:t>
            </a:r>
          </a:p>
        </p:txBody>
      </p:sp>
      <p:sp>
        <p:nvSpPr>
          <p:cNvPr id="60" name="任意多边形: 形状 59"/>
          <p:cNvSpPr/>
          <p:nvPr/>
        </p:nvSpPr>
        <p:spPr>
          <a:xfrm>
            <a:off x="5130365" y="570962"/>
            <a:ext cx="7467600" cy="347133"/>
          </a:xfrm>
          <a:custGeom>
            <a:avLst/>
            <a:gdLst>
              <a:gd name="connsiteX0" fmla="*/ 0 w 7467600"/>
              <a:gd name="connsiteY0" fmla="*/ 347133 h 347133"/>
              <a:gd name="connsiteX1" fmla="*/ 5782733 w 7467600"/>
              <a:gd name="connsiteY1" fmla="*/ 347133 h 347133"/>
              <a:gd name="connsiteX2" fmla="*/ 6129866 w 7467600"/>
              <a:gd name="connsiteY2" fmla="*/ 0 h 347133"/>
              <a:gd name="connsiteX3" fmla="*/ 7467600 w 7467600"/>
              <a:gd name="connsiteY3" fmla="*/ 0 h 34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7600" h="347133">
                <a:moveTo>
                  <a:pt x="0" y="347133"/>
                </a:moveTo>
                <a:lnTo>
                  <a:pt x="5782733" y="347133"/>
                </a:lnTo>
                <a:lnTo>
                  <a:pt x="6129866" y="0"/>
                </a:lnTo>
                <a:lnTo>
                  <a:pt x="7467600" y="0"/>
                </a:lnTo>
              </a:path>
            </a:pathLst>
          </a:custGeom>
          <a:noFill/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44400">
                  <a:schemeClr val="accent1"/>
                </a:gs>
                <a:gs pos="97191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任意多边形: 形状 60"/>
          <p:cNvSpPr/>
          <p:nvPr/>
        </p:nvSpPr>
        <p:spPr>
          <a:xfrm>
            <a:off x="11034310" y="844539"/>
            <a:ext cx="958850" cy="84939"/>
          </a:xfrm>
          <a:custGeom>
            <a:avLst/>
            <a:gdLst>
              <a:gd name="connsiteX0" fmla="*/ 81128 w 921709"/>
              <a:gd name="connsiteY0" fmla="*/ 0 h 84939"/>
              <a:gd name="connsiteX1" fmla="*/ 921709 w 921709"/>
              <a:gd name="connsiteY1" fmla="*/ 0 h 84939"/>
              <a:gd name="connsiteX2" fmla="*/ 840581 w 921709"/>
              <a:gd name="connsiteY2" fmla="*/ 84939 h 84939"/>
              <a:gd name="connsiteX3" fmla="*/ 0 w 921709"/>
              <a:gd name="connsiteY3" fmla="*/ 84939 h 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1709" h="84939">
                <a:moveTo>
                  <a:pt x="81128" y="0"/>
                </a:moveTo>
                <a:lnTo>
                  <a:pt x="921709" y="0"/>
                </a:lnTo>
                <a:lnTo>
                  <a:pt x="840581" y="84939"/>
                </a:lnTo>
                <a:lnTo>
                  <a:pt x="0" y="84939"/>
                </a:lnTo>
                <a:close/>
              </a:path>
            </a:pathLst>
          </a:custGeom>
          <a:gradFill>
            <a:gsLst>
              <a:gs pos="600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3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2" name="平行四边形 61"/>
          <p:cNvSpPr/>
          <p:nvPr/>
        </p:nvSpPr>
        <p:spPr>
          <a:xfrm>
            <a:off x="11158261" y="745983"/>
            <a:ext cx="940279" cy="62779"/>
          </a:xfrm>
          <a:prstGeom prst="parallelogram">
            <a:avLst>
              <a:gd name="adj" fmla="val 95513"/>
            </a:avLst>
          </a:prstGeom>
          <a:gradFill>
            <a:gsLst>
              <a:gs pos="6000">
                <a:schemeClr val="accent1"/>
              </a:gs>
              <a:gs pos="76000">
                <a:schemeClr val="accent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11256707" y="641037"/>
            <a:ext cx="921709" cy="62779"/>
          </a:xfrm>
          <a:custGeom>
            <a:avLst/>
            <a:gdLst>
              <a:gd name="connsiteX0" fmla="*/ 923177 w 958850"/>
              <a:gd name="connsiteY0" fmla="*/ 0 h 62779"/>
              <a:gd name="connsiteX1" fmla="*/ 958850 w 958850"/>
              <a:gd name="connsiteY1" fmla="*/ 0 h 62779"/>
              <a:gd name="connsiteX2" fmla="*/ 898888 w 958850"/>
              <a:gd name="connsiteY2" fmla="*/ 62779 h 62779"/>
              <a:gd name="connsiteX3" fmla="*/ 0 w 958850"/>
              <a:gd name="connsiteY3" fmla="*/ 62779 h 62779"/>
              <a:gd name="connsiteX4" fmla="*/ 35673 w 958850"/>
              <a:gd name="connsiteY4" fmla="*/ 25430 h 62779"/>
              <a:gd name="connsiteX5" fmla="*/ 898888 w 958850"/>
              <a:gd name="connsiteY5" fmla="*/ 25430 h 62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8850" h="62779">
                <a:moveTo>
                  <a:pt x="923177" y="0"/>
                </a:moveTo>
                <a:lnTo>
                  <a:pt x="958850" y="0"/>
                </a:lnTo>
                <a:lnTo>
                  <a:pt x="898888" y="62779"/>
                </a:lnTo>
                <a:lnTo>
                  <a:pt x="0" y="62779"/>
                </a:lnTo>
                <a:lnTo>
                  <a:pt x="35673" y="25430"/>
                </a:lnTo>
                <a:lnTo>
                  <a:pt x="898888" y="25430"/>
                </a:lnTo>
                <a:close/>
              </a:path>
            </a:pathLst>
          </a:custGeom>
          <a:gradFill>
            <a:gsLst>
              <a:gs pos="6000">
                <a:schemeClr val="accent1"/>
              </a:gs>
              <a:gs pos="70000">
                <a:schemeClr val="accent1">
                  <a:alpha val="0"/>
                </a:schemeClr>
              </a:gs>
            </a:gsLst>
            <a:lin ang="0" scaled="0"/>
          </a:gradFill>
          <a:ln w="6350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1407690" y="413868"/>
            <a:ext cx="631045" cy="91150"/>
            <a:chOff x="6049356" y="632943"/>
            <a:chExt cx="631045" cy="91150"/>
          </a:xfr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grpSpPr>
        <p:sp>
          <p:nvSpPr>
            <p:cNvPr id="65" name="椭圆 64"/>
            <p:cNvSpPr/>
            <p:nvPr/>
          </p:nvSpPr>
          <p:spPr>
            <a:xfrm>
              <a:off x="6049356" y="632943"/>
              <a:ext cx="91150" cy="91150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56000" sy="156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6229321" y="632943"/>
              <a:ext cx="91150" cy="91150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56000" sy="156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6409286" y="632943"/>
              <a:ext cx="91150" cy="91150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56000" sy="156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6589251" y="632943"/>
              <a:ext cx="91150" cy="91150"/>
            </a:xfrm>
            <a:prstGeom prst="ellipse">
              <a:avLst/>
            </a:prstGeom>
            <a:grpFill/>
            <a:ln>
              <a:noFill/>
            </a:ln>
            <a:effectLst>
              <a:outerShdw blurRad="63500" sx="156000" sy="156000" algn="ctr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9" name="任意多边形: 形状 68"/>
          <p:cNvSpPr/>
          <p:nvPr/>
        </p:nvSpPr>
        <p:spPr>
          <a:xfrm flipV="1">
            <a:off x="5303076" y="920235"/>
            <a:ext cx="3063260" cy="281227"/>
          </a:xfrm>
          <a:custGeom>
            <a:avLst/>
            <a:gdLst>
              <a:gd name="connsiteX0" fmla="*/ 0 w 3636335"/>
              <a:gd name="connsiteY0" fmla="*/ 0 h 474921"/>
              <a:gd name="connsiteX1" fmla="*/ 354419 w 3636335"/>
              <a:gd name="connsiteY1" fmla="*/ 354419 h 474921"/>
              <a:gd name="connsiteX2" fmla="*/ 3515833 w 3636335"/>
              <a:gd name="connsiteY2" fmla="*/ 354419 h 474921"/>
              <a:gd name="connsiteX3" fmla="*/ 3636335 w 3636335"/>
              <a:gd name="connsiteY3" fmla="*/ 474921 h 474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6335" h="474921">
                <a:moveTo>
                  <a:pt x="0" y="0"/>
                </a:moveTo>
                <a:lnTo>
                  <a:pt x="354419" y="354419"/>
                </a:lnTo>
                <a:lnTo>
                  <a:pt x="3515833" y="354419"/>
                </a:lnTo>
                <a:lnTo>
                  <a:pt x="3636335" y="474921"/>
                </a:lnTo>
              </a:path>
            </a:pathLst>
          </a:custGeom>
          <a:noFill/>
          <a:ln w="9525">
            <a:gradFill>
              <a:gsLst>
                <a:gs pos="0">
                  <a:schemeClr val="accent1"/>
                </a:gs>
                <a:gs pos="2800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85000">
                  <a:schemeClr val="accent1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0" name="任意多边形: 形状 69"/>
          <p:cNvSpPr/>
          <p:nvPr/>
        </p:nvSpPr>
        <p:spPr>
          <a:xfrm>
            <a:off x="9790702" y="843980"/>
            <a:ext cx="1198033" cy="76200"/>
          </a:xfrm>
          <a:custGeom>
            <a:avLst/>
            <a:gdLst>
              <a:gd name="connsiteX0" fmla="*/ 0 w 1198033"/>
              <a:gd name="connsiteY0" fmla="*/ 76200 h 76200"/>
              <a:gd name="connsiteX1" fmla="*/ 71966 w 1198033"/>
              <a:gd name="connsiteY1" fmla="*/ 4234 h 76200"/>
              <a:gd name="connsiteX2" fmla="*/ 139700 w 1198033"/>
              <a:gd name="connsiteY2" fmla="*/ 0 h 76200"/>
              <a:gd name="connsiteX3" fmla="*/ 1198033 w 1198033"/>
              <a:gd name="connsiteY3" fmla="*/ 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033" h="76200">
                <a:moveTo>
                  <a:pt x="0" y="76200"/>
                </a:moveTo>
                <a:lnTo>
                  <a:pt x="71966" y="4234"/>
                </a:lnTo>
                <a:lnTo>
                  <a:pt x="139700" y="0"/>
                </a:lnTo>
                <a:lnTo>
                  <a:pt x="1198033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71" name="图片 70" descr="图片包含 电脑, 灯光, 键盘, 黑暗&#10;&#10;描述已自动生成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28" y="796376"/>
            <a:ext cx="5354212" cy="228931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6" name="Freeform 12"/>
          <p:cNvSpPr/>
          <p:nvPr/>
        </p:nvSpPr>
        <p:spPr bwMode="auto">
          <a:xfrm>
            <a:off x="898888" y="1149459"/>
            <a:ext cx="4567679" cy="101233"/>
          </a:xfrm>
          <a:custGeom>
            <a:avLst/>
            <a:gdLst>
              <a:gd name="T0" fmla="*/ 0 w 8610"/>
              <a:gd name="T1" fmla="*/ 256 h 268"/>
              <a:gd name="T2" fmla="*/ 1900 w 8610"/>
              <a:gd name="T3" fmla="*/ 256 h 268"/>
              <a:gd name="T4" fmla="*/ 2152 w 8610"/>
              <a:gd name="T5" fmla="*/ 0 h 268"/>
              <a:gd name="T6" fmla="*/ 7635 w 8610"/>
              <a:gd name="T7" fmla="*/ 0 h 268"/>
              <a:gd name="T8" fmla="*/ 7898 w 8610"/>
              <a:gd name="T9" fmla="*/ 268 h 268"/>
              <a:gd name="T10" fmla="*/ 8610 w 8610"/>
              <a:gd name="T11" fmla="*/ 2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10" h="268">
                <a:moveTo>
                  <a:pt x="0" y="256"/>
                </a:moveTo>
                <a:lnTo>
                  <a:pt x="1900" y="256"/>
                </a:lnTo>
                <a:lnTo>
                  <a:pt x="2152" y="0"/>
                </a:lnTo>
                <a:lnTo>
                  <a:pt x="7635" y="0"/>
                </a:lnTo>
                <a:lnTo>
                  <a:pt x="7898" y="268"/>
                </a:lnTo>
                <a:lnTo>
                  <a:pt x="8610" y="268"/>
                </a:lnTo>
              </a:path>
            </a:pathLst>
          </a:custGeom>
          <a:noFill/>
          <a:ln w="15875" cap="flat">
            <a:gradFill flip="none" rotWithShape="1">
              <a:gsLst>
                <a:gs pos="0">
                  <a:srgbClr val="0950F9">
                    <a:alpha val="0"/>
                  </a:srgbClr>
                </a:gs>
                <a:gs pos="33000">
                  <a:srgbClr val="0950F9"/>
                </a:gs>
              </a:gsLst>
              <a:lin ang="0" scaled="1"/>
              <a:tileRect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7" name="Freeform 13"/>
          <p:cNvSpPr/>
          <p:nvPr/>
        </p:nvSpPr>
        <p:spPr bwMode="auto">
          <a:xfrm>
            <a:off x="3725005" y="1149459"/>
            <a:ext cx="1363407" cy="101233"/>
          </a:xfrm>
          <a:custGeom>
            <a:avLst/>
            <a:gdLst>
              <a:gd name="T0" fmla="*/ 0 w 2570"/>
              <a:gd name="T1" fmla="*/ 0 h 268"/>
              <a:gd name="T2" fmla="*/ 131 w 2570"/>
              <a:gd name="T3" fmla="*/ 135 h 268"/>
              <a:gd name="T4" fmla="*/ 1218 w 2570"/>
              <a:gd name="T5" fmla="*/ 135 h 268"/>
              <a:gd name="T6" fmla="*/ 1282 w 2570"/>
              <a:gd name="T7" fmla="*/ 198 h 268"/>
              <a:gd name="T8" fmla="*/ 2501 w 2570"/>
              <a:gd name="T9" fmla="*/ 198 h 268"/>
              <a:gd name="T10" fmla="*/ 2570 w 2570"/>
              <a:gd name="T11" fmla="*/ 2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70" h="268">
                <a:moveTo>
                  <a:pt x="0" y="0"/>
                </a:moveTo>
                <a:lnTo>
                  <a:pt x="131" y="135"/>
                </a:lnTo>
                <a:lnTo>
                  <a:pt x="1218" y="135"/>
                </a:lnTo>
                <a:lnTo>
                  <a:pt x="1282" y="198"/>
                </a:lnTo>
                <a:lnTo>
                  <a:pt x="2501" y="198"/>
                </a:lnTo>
                <a:lnTo>
                  <a:pt x="2570" y="268"/>
                </a:lnTo>
              </a:path>
            </a:pathLst>
          </a:custGeom>
          <a:noFill/>
          <a:ln w="15875" cap="flat">
            <a:gradFill flip="none" rotWithShape="1">
              <a:gsLst>
                <a:gs pos="0">
                  <a:srgbClr val="0950F9">
                    <a:alpha val="0"/>
                  </a:srgbClr>
                </a:gs>
                <a:gs pos="100000">
                  <a:srgbClr val="0950F9"/>
                </a:gs>
              </a:gsLst>
              <a:lin ang="0" scaled="1"/>
              <a:tileRect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8" name="Freeform 15"/>
          <p:cNvSpPr/>
          <p:nvPr/>
        </p:nvSpPr>
        <p:spPr bwMode="auto">
          <a:xfrm>
            <a:off x="1965210" y="1149459"/>
            <a:ext cx="429182" cy="101233"/>
          </a:xfrm>
          <a:custGeom>
            <a:avLst/>
            <a:gdLst>
              <a:gd name="T0" fmla="*/ 0 w 809"/>
              <a:gd name="T1" fmla="*/ 268 h 268"/>
              <a:gd name="T2" fmla="*/ 545 w 809"/>
              <a:gd name="T3" fmla="*/ 268 h 268"/>
              <a:gd name="T4" fmla="*/ 809 w 809"/>
              <a:gd name="T5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9" h="268">
                <a:moveTo>
                  <a:pt x="0" y="268"/>
                </a:moveTo>
                <a:lnTo>
                  <a:pt x="545" y="268"/>
                </a:lnTo>
                <a:lnTo>
                  <a:pt x="809" y="0"/>
                </a:lnTo>
              </a:path>
            </a:pathLst>
          </a:custGeom>
          <a:noFill/>
          <a:ln w="15875" cap="flat">
            <a:gradFill flip="none" rotWithShape="1">
              <a:gsLst>
                <a:gs pos="0">
                  <a:srgbClr val="0950F9">
                    <a:alpha val="0"/>
                  </a:srgbClr>
                </a:gs>
                <a:gs pos="100000">
                  <a:srgbClr val="0950F9"/>
                </a:gs>
              </a:gsLst>
              <a:lin ang="0" scaled="1"/>
              <a:tileRect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9" name="Freeform 12"/>
          <p:cNvSpPr/>
          <p:nvPr/>
        </p:nvSpPr>
        <p:spPr bwMode="auto">
          <a:xfrm flipH="1">
            <a:off x="6909557" y="1149459"/>
            <a:ext cx="4567679" cy="101233"/>
          </a:xfrm>
          <a:custGeom>
            <a:avLst/>
            <a:gdLst>
              <a:gd name="T0" fmla="*/ 0 w 8610"/>
              <a:gd name="T1" fmla="*/ 256 h 268"/>
              <a:gd name="T2" fmla="*/ 1900 w 8610"/>
              <a:gd name="T3" fmla="*/ 256 h 268"/>
              <a:gd name="T4" fmla="*/ 2152 w 8610"/>
              <a:gd name="T5" fmla="*/ 0 h 268"/>
              <a:gd name="T6" fmla="*/ 7635 w 8610"/>
              <a:gd name="T7" fmla="*/ 0 h 268"/>
              <a:gd name="T8" fmla="*/ 7898 w 8610"/>
              <a:gd name="T9" fmla="*/ 268 h 268"/>
              <a:gd name="T10" fmla="*/ 8610 w 8610"/>
              <a:gd name="T11" fmla="*/ 2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10" h="268">
                <a:moveTo>
                  <a:pt x="0" y="256"/>
                </a:moveTo>
                <a:lnTo>
                  <a:pt x="1900" y="256"/>
                </a:lnTo>
                <a:lnTo>
                  <a:pt x="2152" y="0"/>
                </a:lnTo>
                <a:lnTo>
                  <a:pt x="7635" y="0"/>
                </a:lnTo>
                <a:lnTo>
                  <a:pt x="7898" y="268"/>
                </a:lnTo>
                <a:lnTo>
                  <a:pt x="8610" y="268"/>
                </a:lnTo>
              </a:path>
            </a:pathLst>
          </a:custGeom>
          <a:noFill/>
          <a:ln w="15875" cap="flat">
            <a:gradFill flip="none" rotWithShape="1">
              <a:gsLst>
                <a:gs pos="0">
                  <a:srgbClr val="00CDDD">
                    <a:alpha val="0"/>
                  </a:srgbClr>
                </a:gs>
                <a:gs pos="33000">
                  <a:srgbClr val="00CDDD"/>
                </a:gs>
              </a:gsLst>
              <a:lin ang="0" scaled="1"/>
              <a:tileRect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0" name="Freeform 13"/>
          <p:cNvSpPr/>
          <p:nvPr/>
        </p:nvSpPr>
        <p:spPr bwMode="auto">
          <a:xfrm flipH="1">
            <a:off x="7287203" y="1149459"/>
            <a:ext cx="1363407" cy="101233"/>
          </a:xfrm>
          <a:custGeom>
            <a:avLst/>
            <a:gdLst>
              <a:gd name="T0" fmla="*/ 0 w 2570"/>
              <a:gd name="T1" fmla="*/ 0 h 268"/>
              <a:gd name="T2" fmla="*/ 131 w 2570"/>
              <a:gd name="T3" fmla="*/ 135 h 268"/>
              <a:gd name="T4" fmla="*/ 1218 w 2570"/>
              <a:gd name="T5" fmla="*/ 135 h 268"/>
              <a:gd name="T6" fmla="*/ 1282 w 2570"/>
              <a:gd name="T7" fmla="*/ 198 h 268"/>
              <a:gd name="T8" fmla="*/ 2501 w 2570"/>
              <a:gd name="T9" fmla="*/ 198 h 268"/>
              <a:gd name="T10" fmla="*/ 2570 w 2570"/>
              <a:gd name="T11" fmla="*/ 2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70" h="268">
                <a:moveTo>
                  <a:pt x="0" y="0"/>
                </a:moveTo>
                <a:lnTo>
                  <a:pt x="131" y="135"/>
                </a:lnTo>
                <a:lnTo>
                  <a:pt x="1218" y="135"/>
                </a:lnTo>
                <a:lnTo>
                  <a:pt x="1282" y="198"/>
                </a:lnTo>
                <a:lnTo>
                  <a:pt x="2501" y="198"/>
                </a:lnTo>
                <a:lnTo>
                  <a:pt x="2570" y="268"/>
                </a:lnTo>
              </a:path>
            </a:pathLst>
          </a:custGeom>
          <a:noFill/>
          <a:ln w="15875" cap="flat">
            <a:gradFill flip="none" rotWithShape="1">
              <a:gsLst>
                <a:gs pos="0">
                  <a:srgbClr val="00CDDD"/>
                </a:gs>
                <a:gs pos="100000">
                  <a:srgbClr val="00CDDD">
                    <a:alpha val="0"/>
                  </a:srgbClr>
                </a:gs>
              </a:gsLst>
              <a:lin ang="10800000" scaled="1"/>
              <a:tileRect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1" name="Freeform 15"/>
          <p:cNvSpPr/>
          <p:nvPr/>
        </p:nvSpPr>
        <p:spPr bwMode="auto">
          <a:xfrm flipH="1">
            <a:off x="9981732" y="1149459"/>
            <a:ext cx="429182" cy="101233"/>
          </a:xfrm>
          <a:custGeom>
            <a:avLst/>
            <a:gdLst>
              <a:gd name="T0" fmla="*/ 0 w 809"/>
              <a:gd name="T1" fmla="*/ 268 h 268"/>
              <a:gd name="T2" fmla="*/ 545 w 809"/>
              <a:gd name="T3" fmla="*/ 268 h 268"/>
              <a:gd name="T4" fmla="*/ 809 w 809"/>
              <a:gd name="T5" fmla="*/ 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9" h="268">
                <a:moveTo>
                  <a:pt x="0" y="268"/>
                </a:moveTo>
                <a:lnTo>
                  <a:pt x="545" y="268"/>
                </a:lnTo>
                <a:lnTo>
                  <a:pt x="809" y="0"/>
                </a:lnTo>
              </a:path>
            </a:pathLst>
          </a:custGeom>
          <a:noFill/>
          <a:ln w="15875" cap="flat">
            <a:gradFill flip="none" rotWithShape="1">
              <a:gsLst>
                <a:gs pos="0">
                  <a:srgbClr val="00CDDD">
                    <a:alpha val="0"/>
                  </a:srgbClr>
                </a:gs>
                <a:gs pos="100000">
                  <a:srgbClr val="00CDDD"/>
                </a:gs>
              </a:gsLst>
              <a:lin ang="0" scaled="1"/>
              <a:tileRect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82" name="组合 181"/>
          <p:cNvGrpSpPr/>
          <p:nvPr/>
        </p:nvGrpSpPr>
        <p:grpSpPr>
          <a:xfrm>
            <a:off x="5044248" y="1171208"/>
            <a:ext cx="2287627" cy="55453"/>
            <a:chOff x="13834519" y="1640840"/>
            <a:chExt cx="6845520" cy="233050"/>
          </a:xfrm>
        </p:grpSpPr>
        <p:grpSp>
          <p:nvGrpSpPr>
            <p:cNvPr id="184" name="组合 183"/>
            <p:cNvGrpSpPr/>
            <p:nvPr/>
          </p:nvGrpSpPr>
          <p:grpSpPr>
            <a:xfrm>
              <a:off x="13834519" y="1640840"/>
              <a:ext cx="1091550" cy="233050"/>
              <a:chOff x="12590118" y="1475180"/>
              <a:chExt cx="923589" cy="197190"/>
            </a:xfrm>
          </p:grpSpPr>
          <p:sp>
            <p:nvSpPr>
              <p:cNvPr id="191" name="平行四边形 190"/>
              <p:cNvSpPr/>
              <p:nvPr/>
            </p:nvSpPr>
            <p:spPr>
              <a:xfrm flipH="1">
                <a:off x="13251447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950F9"/>
              </a:solidFill>
              <a:ln>
                <a:noFill/>
              </a:ln>
              <a:effectLst>
                <a:outerShdw blurRad="63500" algn="ctr" rotWithShape="0">
                  <a:srgbClr val="0950F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2" name="平行四边形 191"/>
              <p:cNvSpPr/>
              <p:nvPr/>
            </p:nvSpPr>
            <p:spPr>
              <a:xfrm flipH="1">
                <a:off x="13086114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950F9">
                  <a:alpha val="80000"/>
                </a:srgbClr>
              </a:solidFill>
              <a:ln>
                <a:noFill/>
              </a:ln>
              <a:effectLst>
                <a:outerShdw blurRad="63500" algn="ctr" rotWithShape="0">
                  <a:srgbClr val="0950F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3" name="平行四边形 192"/>
              <p:cNvSpPr/>
              <p:nvPr/>
            </p:nvSpPr>
            <p:spPr>
              <a:xfrm flipH="1">
                <a:off x="12920782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950F9">
                  <a:alpha val="60000"/>
                </a:srgbClr>
              </a:solidFill>
              <a:ln>
                <a:noFill/>
              </a:ln>
              <a:effectLst>
                <a:outerShdw blurRad="63500" algn="ctr" rotWithShape="0">
                  <a:srgbClr val="0950F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4" name="平行四边形 193"/>
              <p:cNvSpPr/>
              <p:nvPr/>
            </p:nvSpPr>
            <p:spPr>
              <a:xfrm flipH="1">
                <a:off x="12755450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950F9">
                  <a:alpha val="40000"/>
                </a:srgbClr>
              </a:solidFill>
              <a:ln>
                <a:noFill/>
              </a:ln>
              <a:effectLst>
                <a:outerShdw blurRad="63500" algn="ctr" rotWithShape="0">
                  <a:srgbClr val="0950F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5" name="平行四边形 194"/>
              <p:cNvSpPr/>
              <p:nvPr/>
            </p:nvSpPr>
            <p:spPr>
              <a:xfrm flipH="1">
                <a:off x="12590118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950F9">
                  <a:alpha val="20000"/>
                </a:srgbClr>
              </a:solidFill>
              <a:ln>
                <a:noFill/>
              </a:ln>
              <a:effectLst>
                <a:outerShdw blurRad="63500" algn="ctr" rotWithShape="0">
                  <a:srgbClr val="0950F9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85" name="组合 184"/>
            <p:cNvGrpSpPr/>
            <p:nvPr/>
          </p:nvGrpSpPr>
          <p:grpSpPr>
            <a:xfrm>
              <a:off x="19588489" y="1640840"/>
              <a:ext cx="1091550" cy="233050"/>
              <a:chOff x="21046168" y="1475180"/>
              <a:chExt cx="923589" cy="197190"/>
            </a:xfrm>
          </p:grpSpPr>
          <p:sp>
            <p:nvSpPr>
              <p:cNvPr id="186" name="平行四边形 185"/>
              <p:cNvSpPr/>
              <p:nvPr/>
            </p:nvSpPr>
            <p:spPr>
              <a:xfrm>
                <a:off x="21046168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0CDDD"/>
              </a:solidFill>
              <a:ln>
                <a:noFill/>
              </a:ln>
              <a:effectLst>
                <a:outerShdw blurRad="63500" algn="ctr" rotWithShape="0">
                  <a:srgbClr val="00CDD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7" name="平行四边形 186"/>
              <p:cNvSpPr/>
              <p:nvPr/>
            </p:nvSpPr>
            <p:spPr>
              <a:xfrm>
                <a:off x="21211501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0CDDD">
                  <a:alpha val="80000"/>
                </a:srgbClr>
              </a:solidFill>
              <a:ln>
                <a:noFill/>
              </a:ln>
              <a:effectLst>
                <a:outerShdw blurRad="63500" algn="ctr" rotWithShape="0">
                  <a:srgbClr val="00CDD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8" name="平行四边形 187"/>
              <p:cNvSpPr/>
              <p:nvPr/>
            </p:nvSpPr>
            <p:spPr>
              <a:xfrm>
                <a:off x="21376833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0CDDD">
                  <a:alpha val="60000"/>
                </a:srgbClr>
              </a:solidFill>
              <a:ln>
                <a:noFill/>
              </a:ln>
              <a:effectLst>
                <a:outerShdw blurRad="63500" algn="ctr" rotWithShape="0">
                  <a:srgbClr val="00CDD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9" name="平行四边形 188"/>
              <p:cNvSpPr/>
              <p:nvPr/>
            </p:nvSpPr>
            <p:spPr>
              <a:xfrm>
                <a:off x="21542165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0CDDD">
                  <a:alpha val="40000"/>
                </a:srgbClr>
              </a:solidFill>
              <a:ln>
                <a:noFill/>
              </a:ln>
              <a:effectLst>
                <a:outerShdw blurRad="63500" algn="ctr" rotWithShape="0">
                  <a:srgbClr val="00CDD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0" name="平行四边形 189"/>
              <p:cNvSpPr/>
              <p:nvPr/>
            </p:nvSpPr>
            <p:spPr>
              <a:xfrm>
                <a:off x="21707497" y="1475180"/>
                <a:ext cx="262260" cy="197190"/>
              </a:xfrm>
              <a:prstGeom prst="parallelogram">
                <a:avLst>
                  <a:gd name="adj" fmla="val 98362"/>
                </a:avLst>
              </a:prstGeom>
              <a:solidFill>
                <a:srgbClr val="00CDDD">
                  <a:alpha val="20000"/>
                </a:srgbClr>
              </a:solidFill>
              <a:ln>
                <a:noFill/>
              </a:ln>
              <a:effectLst>
                <a:outerShdw blurRad="63500" algn="ctr" rotWithShape="0">
                  <a:srgbClr val="00CDD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cxnSp>
        <p:nvCxnSpPr>
          <p:cNvPr id="183" name="直接连接符 15"/>
          <p:cNvCxnSpPr/>
          <p:nvPr/>
        </p:nvCxnSpPr>
        <p:spPr>
          <a:xfrm>
            <a:off x="5349714" y="1250692"/>
            <a:ext cx="1676696" cy="0"/>
          </a:xfrm>
          <a:prstGeom prst="line">
            <a:avLst/>
          </a:prstGeom>
          <a:noFill/>
          <a:ln w="15875" cap="flat">
            <a:gradFill flip="none" rotWithShape="1">
              <a:gsLst>
                <a:gs pos="0">
                  <a:srgbClr val="0950F9"/>
                </a:gs>
                <a:gs pos="100000">
                  <a:srgbClr val="00CDDD"/>
                </a:gs>
              </a:gsLst>
              <a:lin ang="0" scaled="1"/>
              <a:tileRect/>
            </a:gra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196" name="矩形: 圆角 141"/>
          <p:cNvSpPr/>
          <p:nvPr/>
        </p:nvSpPr>
        <p:spPr>
          <a:xfrm>
            <a:off x="371141" y="4703357"/>
            <a:ext cx="3145945" cy="1897054"/>
          </a:xfrm>
          <a:prstGeom prst="roundRect">
            <a:avLst>
              <a:gd name="adj" fmla="val 2700"/>
            </a:avLst>
          </a:prstGeom>
          <a:noFill/>
          <a:ln w="15875">
            <a:gradFill>
              <a:gsLst>
                <a:gs pos="93000">
                  <a:schemeClr val="accent1">
                    <a:lumMod val="5000"/>
                    <a:lumOff val="95000"/>
                    <a:alpha val="0"/>
                  </a:schemeClr>
                </a:gs>
                <a:gs pos="95000">
                  <a:srgbClr val="35A6FD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177800" algn="ctr" rotWithShape="0">
              <a:srgbClr val="0D94F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grpSp>
        <p:nvGrpSpPr>
          <p:cNvPr id="198" name="组合 197"/>
          <p:cNvGrpSpPr/>
          <p:nvPr/>
        </p:nvGrpSpPr>
        <p:grpSpPr>
          <a:xfrm>
            <a:off x="361101" y="5038254"/>
            <a:ext cx="3155988" cy="1191606"/>
            <a:chOff x="304586" y="1833780"/>
            <a:chExt cx="4486546" cy="3787967"/>
          </a:xfrm>
        </p:grpSpPr>
        <p:sp>
          <p:nvSpPr>
            <p:cNvPr id="203" name="平行四边形 202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204" name="平行四边形 203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205" name="平行四边形 204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206" name="平行四边形 205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207" name="平行四边形 206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208" name="平行四边形 207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209" name="任意多边形: 形状 45"/>
            <p:cNvSpPr/>
            <p:nvPr/>
          </p:nvSpPr>
          <p:spPr>
            <a:xfrm>
              <a:off x="304587" y="1833780"/>
              <a:ext cx="4486545" cy="3787967"/>
            </a:xfrm>
            <a:custGeom>
              <a:avLst/>
              <a:gdLst>
                <a:gd name="connsiteX0" fmla="*/ 0 w 4486545"/>
                <a:gd name="connsiteY0" fmla="*/ 0 h 3787967"/>
                <a:gd name="connsiteX1" fmla="*/ 991634 w 4486545"/>
                <a:gd name="connsiteY1" fmla="*/ 0 h 3787967"/>
                <a:gd name="connsiteX2" fmla="*/ 2867890 w 4486545"/>
                <a:gd name="connsiteY2" fmla="*/ 0 h 3787967"/>
                <a:gd name="connsiteX3" fmla="*/ 3859524 w 4486545"/>
                <a:gd name="connsiteY3" fmla="*/ 0 h 3787967"/>
                <a:gd name="connsiteX4" fmla="*/ 3925108 w 4486545"/>
                <a:gd name="connsiteY4" fmla="*/ 117554 h 3787967"/>
                <a:gd name="connsiteX5" fmla="*/ 4486545 w 4486545"/>
                <a:gd name="connsiteY5" fmla="*/ 117554 h 3787967"/>
                <a:gd name="connsiteX6" fmla="*/ 4486545 w 4486545"/>
                <a:gd name="connsiteY6" fmla="*/ 1692539 h 3787967"/>
                <a:gd name="connsiteX7" fmla="*/ 4486545 w 4486545"/>
                <a:gd name="connsiteY7" fmla="*/ 2212982 h 3787967"/>
                <a:gd name="connsiteX8" fmla="*/ 4486545 w 4486545"/>
                <a:gd name="connsiteY8" fmla="*/ 3787967 h 3787967"/>
                <a:gd name="connsiteX9" fmla="*/ 3494911 w 4486545"/>
                <a:gd name="connsiteY9" fmla="*/ 3787967 h 3787967"/>
                <a:gd name="connsiteX10" fmla="*/ 991634 w 4486545"/>
                <a:gd name="connsiteY10" fmla="*/ 3787967 h 3787967"/>
                <a:gd name="connsiteX11" fmla="*/ 0 w 4486545"/>
                <a:gd name="connsiteY11" fmla="*/ 3787967 h 3787967"/>
                <a:gd name="connsiteX12" fmla="*/ 0 w 4486545"/>
                <a:gd name="connsiteY12" fmla="*/ 2212982 h 3787967"/>
                <a:gd name="connsiteX13" fmla="*/ 0 w 4486545"/>
                <a:gd name="connsiteY13" fmla="*/ 1574985 h 37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6545" h="3787967">
                  <a:moveTo>
                    <a:pt x="0" y="0"/>
                  </a:moveTo>
                  <a:lnTo>
                    <a:pt x="991634" y="0"/>
                  </a:lnTo>
                  <a:lnTo>
                    <a:pt x="2867890" y="0"/>
                  </a:lnTo>
                  <a:lnTo>
                    <a:pt x="3859524" y="0"/>
                  </a:lnTo>
                  <a:lnTo>
                    <a:pt x="3925108" y="117554"/>
                  </a:lnTo>
                  <a:lnTo>
                    <a:pt x="4486545" y="117554"/>
                  </a:lnTo>
                  <a:lnTo>
                    <a:pt x="4486545" y="1692539"/>
                  </a:lnTo>
                  <a:lnTo>
                    <a:pt x="4486545" y="2212982"/>
                  </a:lnTo>
                  <a:lnTo>
                    <a:pt x="4486545" y="3787967"/>
                  </a:lnTo>
                  <a:lnTo>
                    <a:pt x="3494911" y="3787967"/>
                  </a:lnTo>
                  <a:lnTo>
                    <a:pt x="991634" y="3787967"/>
                  </a:lnTo>
                  <a:lnTo>
                    <a:pt x="0" y="3787967"/>
                  </a:lnTo>
                  <a:lnTo>
                    <a:pt x="0" y="2212982"/>
                  </a:lnTo>
                  <a:lnTo>
                    <a:pt x="0" y="1574985"/>
                  </a:lnTo>
                  <a:close/>
                </a:path>
              </a:pathLst>
            </a:custGeom>
            <a:gradFill>
              <a:gsLst>
                <a:gs pos="0">
                  <a:srgbClr val="001334"/>
                </a:gs>
                <a:gs pos="76000">
                  <a:srgbClr val="000040">
                    <a:alpha val="0"/>
                  </a:srgbClr>
                </a:gs>
              </a:gsLst>
              <a:lin ang="5400000" scaled="0"/>
            </a:gradFill>
            <a:ln w="9525">
              <a:gradFill>
                <a:gsLst>
                  <a:gs pos="0">
                    <a:srgbClr val="41C7FF"/>
                  </a:gs>
                  <a:gs pos="88000">
                    <a:srgbClr val="009FDE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304586" y="1834328"/>
              <a:ext cx="115121" cy="273581"/>
              <a:chOff x="321188" y="1487834"/>
              <a:chExt cx="181488" cy="497755"/>
            </a:xfrm>
          </p:grpSpPr>
          <p:sp>
            <p:nvSpPr>
              <p:cNvPr id="211" name="矩形 210"/>
              <p:cNvSpPr/>
              <p:nvPr/>
            </p:nvSpPr>
            <p:spPr>
              <a:xfrm>
                <a:off x="321188" y="1487834"/>
                <a:ext cx="181488" cy="250835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212" name="矩形 211"/>
              <p:cNvSpPr/>
              <p:nvPr/>
            </p:nvSpPr>
            <p:spPr>
              <a:xfrm>
                <a:off x="321188" y="1780306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213" name="矩形 212"/>
              <p:cNvSpPr/>
              <p:nvPr/>
            </p:nvSpPr>
            <p:spPr>
              <a:xfrm>
                <a:off x="321188" y="1860088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321188" y="1939870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</p:grpSp>
      </p:grpSp>
      <p:sp>
        <p:nvSpPr>
          <p:cNvPr id="199" name="矩形 131"/>
          <p:cNvSpPr/>
          <p:nvPr/>
        </p:nvSpPr>
        <p:spPr>
          <a:xfrm>
            <a:off x="535567" y="5106741"/>
            <a:ext cx="2466466" cy="1450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公司财务管理规定，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3FCE3"/>
                  </a:gs>
                  <a:gs pos="43000">
                    <a:srgbClr val="00FFFF"/>
                  </a:gs>
                  <a:gs pos="59000">
                    <a:srgbClr val="46FEF5"/>
                  </a:gs>
                  <a:gs pos="100000">
                    <a:srgbClr val="C3FCE3"/>
                  </a:gs>
                </a:gsLst>
                <a:lin ang="18900000" scaled="1"/>
              </a:gra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审核公司重要财务报表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3FCE3"/>
                  </a:gs>
                  <a:gs pos="43000">
                    <a:srgbClr val="00FFFF"/>
                  </a:gs>
                  <a:gs pos="59000">
                    <a:srgbClr val="46FEF5"/>
                  </a:gs>
                  <a:gs pos="100000">
                    <a:srgbClr val="C3FCE3"/>
                  </a:gs>
                </a:gsLst>
                <a:lin ang="18900000" scaled="1"/>
              </a:gra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西安交大 </a:t>
            </a:r>
            <a:r>
              <a:rPr kumimoji="0" lang="en-US" altLang="zh-CN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ACCA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获国家奖学金 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会计协会会长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2472024" y="5262281"/>
            <a:ext cx="883200" cy="1215748"/>
            <a:chOff x="8445847" y="4217164"/>
            <a:chExt cx="877005" cy="1284352"/>
          </a:xfrm>
        </p:grpSpPr>
        <p:sp>
          <p:nvSpPr>
            <p:cNvPr id="201" name="椭圆 146"/>
            <p:cNvSpPr/>
            <p:nvPr/>
          </p:nvSpPr>
          <p:spPr>
            <a:xfrm>
              <a:off x="8453668" y="4217164"/>
              <a:ext cx="785720" cy="809555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02" name="矩形 132"/>
            <p:cNvSpPr/>
            <p:nvPr/>
          </p:nvSpPr>
          <p:spPr>
            <a:xfrm>
              <a:off x="8445847" y="5208886"/>
              <a:ext cx="877005" cy="292630"/>
            </a:xfrm>
            <a:prstGeom prst="rect">
              <a:avLst/>
            </a:prstGeom>
            <a:effectLst>
              <a:outerShdw blurRad="723900" dist="1016000" dir="10260000" sx="131000" sy="131000" algn="ctr" rotWithShape="0">
                <a:srgbClr val="0D94FD">
                  <a:alpha val="40000"/>
                </a:srgbClr>
              </a:outerShdw>
            </a:effec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BACD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范邦婕</a:t>
              </a:r>
            </a:p>
          </p:txBody>
        </p:sp>
      </p:grpSp>
      <p:cxnSp>
        <p:nvCxnSpPr>
          <p:cNvPr id="215" name="直接箭头连接符 51"/>
          <p:cNvCxnSpPr>
            <a:stCxn id="222" idx="1"/>
          </p:cNvCxnSpPr>
          <p:nvPr/>
        </p:nvCxnSpPr>
        <p:spPr>
          <a:xfrm flipH="1">
            <a:off x="3563391" y="2302913"/>
            <a:ext cx="1313257" cy="23248"/>
          </a:xfrm>
          <a:prstGeom prst="straightConnector1">
            <a:avLst/>
          </a:prstGeom>
          <a:ln w="76200">
            <a:gradFill>
              <a:gsLst>
                <a:gs pos="0">
                  <a:srgbClr val="04AAEF">
                    <a:alpha val="38000"/>
                  </a:srgbClr>
                </a:gs>
                <a:gs pos="100000">
                  <a:srgbClr val="00CDDD"/>
                </a:gs>
              </a:gsLst>
              <a:lin ang="0" scaled="0"/>
            </a:gradFill>
            <a:tailEnd type="stealth" w="lg" len="med"/>
          </a:ln>
          <a:effectLst>
            <a:outerShdw blurRad="50800" dist="38100" dir="2700000" sx="106000" sy="106000" algn="tl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椭圆 217"/>
          <p:cNvSpPr/>
          <p:nvPr/>
        </p:nvSpPr>
        <p:spPr>
          <a:xfrm>
            <a:off x="3787728" y="3661591"/>
            <a:ext cx="814839" cy="693871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技术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总监</a:t>
            </a:r>
          </a:p>
        </p:txBody>
      </p:sp>
      <p:sp>
        <p:nvSpPr>
          <p:cNvPr id="219" name="椭圆 218"/>
          <p:cNvSpPr/>
          <p:nvPr/>
        </p:nvSpPr>
        <p:spPr>
          <a:xfrm>
            <a:off x="7172334" y="3693498"/>
            <a:ext cx="1056930" cy="693871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总经理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助理</a:t>
            </a:r>
          </a:p>
        </p:txBody>
      </p:sp>
      <p:sp>
        <p:nvSpPr>
          <p:cNvPr id="221" name="椭圆 220"/>
          <p:cNvSpPr/>
          <p:nvPr/>
        </p:nvSpPr>
        <p:spPr>
          <a:xfrm>
            <a:off x="4822406" y="1966511"/>
            <a:ext cx="814839" cy="693871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4848745" y="2041303"/>
            <a:ext cx="779080" cy="55354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>
              <a:defRPr sz="1400" b="1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负责人</a:t>
            </a:r>
          </a:p>
        </p:txBody>
      </p:sp>
      <p:grpSp>
        <p:nvGrpSpPr>
          <p:cNvPr id="224" name="组合 223"/>
          <p:cNvGrpSpPr/>
          <p:nvPr/>
        </p:nvGrpSpPr>
        <p:grpSpPr>
          <a:xfrm>
            <a:off x="8455933" y="2889196"/>
            <a:ext cx="3385394" cy="2526739"/>
            <a:chOff x="3657108" y="4546980"/>
            <a:chExt cx="3477249" cy="2669320"/>
          </a:xfrm>
        </p:grpSpPr>
        <p:grpSp>
          <p:nvGrpSpPr>
            <p:cNvPr id="229" name="组合 228"/>
            <p:cNvGrpSpPr/>
            <p:nvPr/>
          </p:nvGrpSpPr>
          <p:grpSpPr>
            <a:xfrm>
              <a:off x="3657108" y="4978138"/>
              <a:ext cx="3477249" cy="2238162"/>
              <a:chOff x="304586" y="1833780"/>
              <a:chExt cx="4486545" cy="3787967"/>
            </a:xfrm>
          </p:grpSpPr>
          <p:sp>
            <p:nvSpPr>
              <p:cNvPr id="231" name="平行四边形 230"/>
              <p:cNvSpPr/>
              <p:nvPr/>
            </p:nvSpPr>
            <p:spPr>
              <a:xfrm flipH="1">
                <a:off x="4206863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32" name="平行四边形 231"/>
              <p:cNvSpPr/>
              <p:nvPr/>
            </p:nvSpPr>
            <p:spPr>
              <a:xfrm flipH="1">
                <a:off x="4286488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33" name="平行四边形 232"/>
              <p:cNvSpPr/>
              <p:nvPr/>
            </p:nvSpPr>
            <p:spPr>
              <a:xfrm flipH="1">
                <a:off x="436611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34" name="平行四边形 233"/>
              <p:cNvSpPr/>
              <p:nvPr/>
            </p:nvSpPr>
            <p:spPr>
              <a:xfrm flipH="1">
                <a:off x="444573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35" name="平行四边形 234"/>
              <p:cNvSpPr/>
              <p:nvPr/>
            </p:nvSpPr>
            <p:spPr>
              <a:xfrm flipH="1">
                <a:off x="452536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36" name="平行四边形 235"/>
              <p:cNvSpPr/>
              <p:nvPr/>
            </p:nvSpPr>
            <p:spPr>
              <a:xfrm flipH="1">
                <a:off x="460498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37" name="任意多边形: 形状 74"/>
              <p:cNvSpPr/>
              <p:nvPr/>
            </p:nvSpPr>
            <p:spPr>
              <a:xfrm>
                <a:off x="304586" y="1833780"/>
                <a:ext cx="4486545" cy="3787967"/>
              </a:xfrm>
              <a:custGeom>
                <a:avLst/>
                <a:gdLst>
                  <a:gd name="connsiteX0" fmla="*/ 0 w 4486545"/>
                  <a:gd name="connsiteY0" fmla="*/ 0 h 3787967"/>
                  <a:gd name="connsiteX1" fmla="*/ 991634 w 4486545"/>
                  <a:gd name="connsiteY1" fmla="*/ 0 h 3787967"/>
                  <a:gd name="connsiteX2" fmla="*/ 2867890 w 4486545"/>
                  <a:gd name="connsiteY2" fmla="*/ 0 h 3787967"/>
                  <a:gd name="connsiteX3" fmla="*/ 3859524 w 4486545"/>
                  <a:gd name="connsiteY3" fmla="*/ 0 h 3787967"/>
                  <a:gd name="connsiteX4" fmla="*/ 3925108 w 4486545"/>
                  <a:gd name="connsiteY4" fmla="*/ 117554 h 3787967"/>
                  <a:gd name="connsiteX5" fmla="*/ 4486545 w 4486545"/>
                  <a:gd name="connsiteY5" fmla="*/ 117554 h 3787967"/>
                  <a:gd name="connsiteX6" fmla="*/ 4486545 w 4486545"/>
                  <a:gd name="connsiteY6" fmla="*/ 1692539 h 3787967"/>
                  <a:gd name="connsiteX7" fmla="*/ 4486545 w 4486545"/>
                  <a:gd name="connsiteY7" fmla="*/ 2212982 h 3787967"/>
                  <a:gd name="connsiteX8" fmla="*/ 4486545 w 4486545"/>
                  <a:gd name="connsiteY8" fmla="*/ 3787967 h 3787967"/>
                  <a:gd name="connsiteX9" fmla="*/ 3494911 w 4486545"/>
                  <a:gd name="connsiteY9" fmla="*/ 3787967 h 3787967"/>
                  <a:gd name="connsiteX10" fmla="*/ 991634 w 4486545"/>
                  <a:gd name="connsiteY10" fmla="*/ 3787967 h 3787967"/>
                  <a:gd name="connsiteX11" fmla="*/ 0 w 4486545"/>
                  <a:gd name="connsiteY11" fmla="*/ 3787967 h 3787967"/>
                  <a:gd name="connsiteX12" fmla="*/ 0 w 4486545"/>
                  <a:gd name="connsiteY12" fmla="*/ 2212982 h 3787967"/>
                  <a:gd name="connsiteX13" fmla="*/ 0 w 4486545"/>
                  <a:gd name="connsiteY13" fmla="*/ 1574985 h 378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545" h="3787967">
                    <a:moveTo>
                      <a:pt x="0" y="0"/>
                    </a:moveTo>
                    <a:lnTo>
                      <a:pt x="991634" y="0"/>
                    </a:lnTo>
                    <a:lnTo>
                      <a:pt x="2867890" y="0"/>
                    </a:lnTo>
                    <a:lnTo>
                      <a:pt x="3859524" y="0"/>
                    </a:lnTo>
                    <a:lnTo>
                      <a:pt x="3925108" y="117554"/>
                    </a:lnTo>
                    <a:lnTo>
                      <a:pt x="4486545" y="117554"/>
                    </a:lnTo>
                    <a:lnTo>
                      <a:pt x="4486545" y="1692539"/>
                    </a:lnTo>
                    <a:lnTo>
                      <a:pt x="4486545" y="2212982"/>
                    </a:lnTo>
                    <a:lnTo>
                      <a:pt x="4486545" y="3787967"/>
                    </a:lnTo>
                    <a:lnTo>
                      <a:pt x="3494911" y="3787967"/>
                    </a:lnTo>
                    <a:lnTo>
                      <a:pt x="991634" y="3787967"/>
                    </a:lnTo>
                    <a:lnTo>
                      <a:pt x="0" y="3787967"/>
                    </a:lnTo>
                    <a:lnTo>
                      <a:pt x="0" y="2212982"/>
                    </a:lnTo>
                    <a:lnTo>
                      <a:pt x="0" y="1574985"/>
                    </a:lnTo>
                    <a:close/>
                  </a:path>
                </a:pathLst>
              </a:custGeom>
              <a:gradFill>
                <a:gsLst>
                  <a:gs pos="0">
                    <a:srgbClr val="001334"/>
                  </a:gs>
                  <a:gs pos="76000">
                    <a:srgbClr val="000040">
                      <a:alpha val="0"/>
                    </a:srgb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rgbClr val="41C7FF"/>
                    </a:gs>
                    <a:gs pos="88000">
                      <a:srgbClr val="009FDE">
                        <a:alpha val="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grpSp>
            <p:nvGrpSpPr>
              <p:cNvPr id="238" name="组合 237"/>
              <p:cNvGrpSpPr/>
              <p:nvPr/>
            </p:nvGrpSpPr>
            <p:grpSpPr>
              <a:xfrm>
                <a:off x="304586" y="1834328"/>
                <a:ext cx="115121" cy="273581"/>
                <a:chOff x="321188" y="1487834"/>
                <a:chExt cx="181488" cy="497755"/>
              </a:xfrm>
            </p:grpSpPr>
            <p:sp>
              <p:nvSpPr>
                <p:cNvPr id="239" name="矩形 238"/>
                <p:cNvSpPr/>
                <p:nvPr/>
              </p:nvSpPr>
              <p:spPr>
                <a:xfrm>
                  <a:off x="321188" y="1487834"/>
                  <a:ext cx="181488" cy="250835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240" name="矩形 239"/>
                <p:cNvSpPr/>
                <p:nvPr/>
              </p:nvSpPr>
              <p:spPr>
                <a:xfrm>
                  <a:off x="321188" y="1780306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241" name="矩形 240"/>
                <p:cNvSpPr/>
                <p:nvPr/>
              </p:nvSpPr>
              <p:spPr>
                <a:xfrm>
                  <a:off x="321188" y="1860088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242" name="矩形 241"/>
                <p:cNvSpPr/>
                <p:nvPr/>
              </p:nvSpPr>
              <p:spPr>
                <a:xfrm>
                  <a:off x="321188" y="1939870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30" name="矩形: 圆角 141"/>
            <p:cNvSpPr/>
            <p:nvPr/>
          </p:nvSpPr>
          <p:spPr>
            <a:xfrm>
              <a:off x="3658658" y="4546980"/>
              <a:ext cx="3465728" cy="2056854"/>
            </a:xfrm>
            <a:prstGeom prst="roundRect">
              <a:avLst>
                <a:gd name="adj" fmla="val 2700"/>
              </a:avLst>
            </a:prstGeom>
            <a:noFill/>
            <a:ln w="15875">
              <a:gradFill>
                <a:gsLst>
                  <a:gs pos="93000">
                    <a:schemeClr val="accent1">
                      <a:lumMod val="5000"/>
                      <a:lumOff val="95000"/>
                      <a:alpha val="0"/>
                    </a:schemeClr>
                  </a:gs>
                  <a:gs pos="95000">
                    <a:srgbClr val="35A6FD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177800" algn="ctr" rotWithShape="0">
                <a:srgbClr val="0D94F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思源黑体 CN Regular"/>
                <a:cs typeface="+mn-cs"/>
              </a:endParaRPr>
            </a:p>
          </p:txBody>
        </p:sp>
      </p:grpSp>
      <p:sp>
        <p:nvSpPr>
          <p:cNvPr id="225" name="矩形 124"/>
          <p:cNvSpPr/>
          <p:nvPr/>
        </p:nvSpPr>
        <p:spPr>
          <a:xfrm>
            <a:off x="9443349" y="3465422"/>
            <a:ext cx="2877667" cy="1804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公司数据互联工作的保障与推进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3FCE3"/>
                  </a:gs>
                  <a:gs pos="43000">
                    <a:srgbClr val="00FFFF"/>
                  </a:gs>
                  <a:gs pos="59000">
                    <a:srgbClr val="46FEF5"/>
                  </a:gs>
                  <a:gs pos="100000">
                    <a:srgbClr val="C3FCE3"/>
                  </a:gs>
                </a:gsLst>
                <a:lin ang="18900000" scaled="1"/>
              </a:gra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西安交大 微电子大二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机器人大赛国二等奖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主要负责公司的数据处理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tabLst/>
              <a:defRPr/>
            </a:pPr>
            <a:endParaRPr kumimoji="0" lang="zh-CN" altLang="en-US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tabLst/>
              <a:defRPr/>
            </a:pP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26" name="组合 225"/>
          <p:cNvGrpSpPr/>
          <p:nvPr/>
        </p:nvGrpSpPr>
        <p:grpSpPr>
          <a:xfrm>
            <a:off x="8533133" y="3504048"/>
            <a:ext cx="853838" cy="1132976"/>
            <a:chOff x="4430941" y="4217164"/>
            <a:chExt cx="877005" cy="1196909"/>
          </a:xfrm>
        </p:grpSpPr>
        <p:sp>
          <p:nvSpPr>
            <p:cNvPr id="227" name="椭圆 146"/>
            <p:cNvSpPr/>
            <p:nvPr/>
          </p:nvSpPr>
          <p:spPr>
            <a:xfrm>
              <a:off x="4474608" y="4217164"/>
              <a:ext cx="785720" cy="809555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28" name="矩形 125"/>
            <p:cNvSpPr/>
            <p:nvPr/>
          </p:nvSpPr>
          <p:spPr>
            <a:xfrm>
              <a:off x="4430941" y="5121443"/>
              <a:ext cx="877005" cy="292630"/>
            </a:xfrm>
            <a:prstGeom prst="rect">
              <a:avLst/>
            </a:prstGeom>
            <a:effectLst>
              <a:outerShdw blurRad="723900" dist="1016000" dir="10260000" sx="131000" sy="131000" algn="ctr" rotWithShape="0">
                <a:srgbClr val="0D94FD">
                  <a:alpha val="40000"/>
                </a:srgbClr>
              </a:outerShdw>
            </a:effec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BACD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高诚诚</a:t>
              </a:r>
            </a:p>
          </p:txBody>
        </p:sp>
      </p:grpSp>
      <p:cxnSp>
        <p:nvCxnSpPr>
          <p:cNvPr id="243" name="连接符: 肘形 80"/>
          <p:cNvCxnSpPr/>
          <p:nvPr/>
        </p:nvCxnSpPr>
        <p:spPr>
          <a:xfrm rot="16200000" flipH="1">
            <a:off x="5079830" y="2827144"/>
            <a:ext cx="773495" cy="473504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连接符: 肘形 81"/>
          <p:cNvCxnSpPr>
            <a:stCxn id="249" idx="4"/>
          </p:cNvCxnSpPr>
          <p:nvPr/>
        </p:nvCxnSpPr>
        <p:spPr>
          <a:xfrm rot="5400000">
            <a:off x="6418918" y="2721822"/>
            <a:ext cx="798628" cy="675746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连接符: 肘形 82"/>
          <p:cNvCxnSpPr>
            <a:stCxn id="218" idx="6"/>
            <a:endCxn id="346" idx="2"/>
          </p:cNvCxnSpPr>
          <p:nvPr/>
        </p:nvCxnSpPr>
        <p:spPr>
          <a:xfrm flipV="1">
            <a:off x="4602567" y="3880878"/>
            <a:ext cx="930458" cy="127649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连接符: 肘形 83"/>
          <p:cNvCxnSpPr>
            <a:cxnSpLocks/>
            <a:stCxn id="346" idx="6"/>
            <a:endCxn id="219" idx="2"/>
          </p:cNvCxnSpPr>
          <p:nvPr/>
        </p:nvCxnSpPr>
        <p:spPr>
          <a:xfrm>
            <a:off x="6725733" y="3880877"/>
            <a:ext cx="446600" cy="159557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连接符: 肘形 84"/>
          <p:cNvCxnSpPr>
            <a:stCxn id="254" idx="0"/>
          </p:cNvCxnSpPr>
          <p:nvPr/>
        </p:nvCxnSpPr>
        <p:spPr>
          <a:xfrm rot="5400000" flipH="1" flipV="1">
            <a:off x="4821450" y="4530032"/>
            <a:ext cx="1099404" cy="50998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箭头连接符 86"/>
          <p:cNvCxnSpPr/>
          <p:nvPr/>
        </p:nvCxnSpPr>
        <p:spPr>
          <a:xfrm>
            <a:off x="7292760" y="2267991"/>
            <a:ext cx="1163173" cy="0"/>
          </a:xfrm>
          <a:prstGeom prst="straightConnector1">
            <a:avLst/>
          </a:prstGeom>
          <a:ln w="76200">
            <a:gradFill>
              <a:gsLst>
                <a:gs pos="0">
                  <a:srgbClr val="04AAEF">
                    <a:alpha val="38000"/>
                  </a:srgbClr>
                </a:gs>
                <a:gs pos="100000">
                  <a:srgbClr val="00CDDD"/>
                </a:gs>
              </a:gsLst>
              <a:lin ang="0" scaled="0"/>
            </a:gradFill>
            <a:tailEnd type="stealth" w="lg" len="med"/>
          </a:ln>
          <a:effectLst>
            <a:outerShdw blurRad="50800" dist="38100" dir="2700000" sx="106000" sy="106000" algn="tl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椭圆 248"/>
          <p:cNvSpPr/>
          <p:nvPr/>
        </p:nvSpPr>
        <p:spPr>
          <a:xfrm>
            <a:off x="6748685" y="1966510"/>
            <a:ext cx="814839" cy="693871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副总经理</a:t>
            </a:r>
          </a:p>
        </p:txBody>
      </p:sp>
      <p:sp>
        <p:nvSpPr>
          <p:cNvPr id="250" name="矩形 249"/>
          <p:cNvSpPr/>
          <p:nvPr/>
        </p:nvSpPr>
        <p:spPr>
          <a:xfrm>
            <a:off x="7073427" y="1700280"/>
            <a:ext cx="1261884" cy="295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校级特等奖学金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251" name="直接箭头连接符 89"/>
          <p:cNvCxnSpPr/>
          <p:nvPr/>
        </p:nvCxnSpPr>
        <p:spPr>
          <a:xfrm>
            <a:off x="7292760" y="5689602"/>
            <a:ext cx="1163173" cy="0"/>
          </a:xfrm>
          <a:prstGeom prst="straightConnector1">
            <a:avLst/>
          </a:prstGeom>
          <a:ln w="76200">
            <a:gradFill>
              <a:gsLst>
                <a:gs pos="0">
                  <a:srgbClr val="04AAEF">
                    <a:alpha val="38000"/>
                  </a:srgbClr>
                </a:gs>
                <a:gs pos="100000">
                  <a:srgbClr val="00CDDD"/>
                </a:gs>
              </a:gsLst>
              <a:lin ang="0" scaled="0"/>
            </a:gradFill>
            <a:tailEnd type="stealth" w="lg" len="med"/>
          </a:ln>
          <a:effectLst>
            <a:outerShdw blurRad="50800" dist="38100" dir="2700000" sx="106000" sy="106000" algn="tl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箭头连接符 90"/>
          <p:cNvCxnSpPr/>
          <p:nvPr/>
        </p:nvCxnSpPr>
        <p:spPr>
          <a:xfrm flipH="1">
            <a:off x="3527126" y="5680959"/>
            <a:ext cx="1285356" cy="8089"/>
          </a:xfrm>
          <a:prstGeom prst="straightConnector1">
            <a:avLst/>
          </a:prstGeom>
          <a:ln w="76200">
            <a:gradFill>
              <a:gsLst>
                <a:gs pos="0">
                  <a:srgbClr val="04AAEF">
                    <a:alpha val="38000"/>
                  </a:srgbClr>
                </a:gs>
                <a:gs pos="100000">
                  <a:srgbClr val="00CDDD"/>
                </a:gs>
              </a:gsLst>
              <a:lin ang="0" scaled="0"/>
            </a:gradFill>
            <a:tailEnd type="stealth" w="lg" len="med"/>
          </a:ln>
          <a:effectLst>
            <a:outerShdw blurRad="50800" dist="38100" dir="2700000" sx="106000" sy="106000" algn="tl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椭圆 252"/>
          <p:cNvSpPr/>
          <p:nvPr/>
        </p:nvSpPr>
        <p:spPr>
          <a:xfrm>
            <a:off x="6650082" y="5342667"/>
            <a:ext cx="814839" cy="693871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销售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总监</a:t>
            </a:r>
          </a:p>
        </p:txBody>
      </p:sp>
      <p:sp>
        <p:nvSpPr>
          <p:cNvPr id="254" name="椭圆 253"/>
          <p:cNvSpPr/>
          <p:nvPr/>
        </p:nvSpPr>
        <p:spPr>
          <a:xfrm>
            <a:off x="4708743" y="5334724"/>
            <a:ext cx="814839" cy="693871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财务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总监</a:t>
            </a:r>
          </a:p>
        </p:txBody>
      </p:sp>
      <p:sp>
        <p:nvSpPr>
          <p:cNvPr id="255" name="矩形 254"/>
          <p:cNvSpPr/>
          <p:nvPr/>
        </p:nvSpPr>
        <p:spPr>
          <a:xfrm>
            <a:off x="7324257" y="2539526"/>
            <a:ext cx="1333884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多项专利、论文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及竞赛奖项</a:t>
            </a:r>
          </a:p>
        </p:txBody>
      </p:sp>
      <p:sp>
        <p:nvSpPr>
          <p:cNvPr id="256" name="矩形 255"/>
          <p:cNvSpPr/>
          <p:nvPr/>
        </p:nvSpPr>
        <p:spPr>
          <a:xfrm>
            <a:off x="6634930" y="4410817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中国机器人大赛国二等奖</a:t>
            </a:r>
          </a:p>
        </p:txBody>
      </p:sp>
      <p:sp>
        <p:nvSpPr>
          <p:cNvPr id="258" name="矩形: 圆角 141"/>
          <p:cNvSpPr/>
          <p:nvPr/>
        </p:nvSpPr>
        <p:spPr>
          <a:xfrm>
            <a:off x="424023" y="2918112"/>
            <a:ext cx="3145945" cy="1897054"/>
          </a:xfrm>
          <a:prstGeom prst="roundRect">
            <a:avLst>
              <a:gd name="adj" fmla="val 2700"/>
            </a:avLst>
          </a:prstGeom>
          <a:noFill/>
          <a:ln w="15875">
            <a:gradFill>
              <a:gsLst>
                <a:gs pos="93000">
                  <a:schemeClr val="accent1">
                    <a:lumMod val="5000"/>
                    <a:lumOff val="95000"/>
                    <a:alpha val="0"/>
                  </a:schemeClr>
                </a:gs>
                <a:gs pos="95000">
                  <a:srgbClr val="35A6FD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177800" algn="ctr" rotWithShape="0">
              <a:srgbClr val="0D94F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grpSp>
        <p:nvGrpSpPr>
          <p:cNvPr id="259" name="组合 258"/>
          <p:cNvGrpSpPr/>
          <p:nvPr/>
        </p:nvGrpSpPr>
        <p:grpSpPr>
          <a:xfrm>
            <a:off x="413983" y="3253009"/>
            <a:ext cx="3155987" cy="1439776"/>
            <a:chOff x="8195805" y="4931578"/>
            <a:chExt cx="3133850" cy="1521021"/>
          </a:xfrm>
        </p:grpSpPr>
        <p:grpSp>
          <p:nvGrpSpPr>
            <p:cNvPr id="260" name="组合 259"/>
            <p:cNvGrpSpPr/>
            <p:nvPr/>
          </p:nvGrpSpPr>
          <p:grpSpPr>
            <a:xfrm>
              <a:off x="8195805" y="4931578"/>
              <a:ext cx="3133850" cy="1258847"/>
              <a:chOff x="304586" y="1833780"/>
              <a:chExt cx="4486545" cy="3787967"/>
            </a:xfrm>
          </p:grpSpPr>
          <p:sp>
            <p:nvSpPr>
              <p:cNvPr id="265" name="平行四边形 264"/>
              <p:cNvSpPr/>
              <p:nvPr/>
            </p:nvSpPr>
            <p:spPr>
              <a:xfrm flipH="1">
                <a:off x="4206863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66" name="平行四边形 265"/>
              <p:cNvSpPr/>
              <p:nvPr/>
            </p:nvSpPr>
            <p:spPr>
              <a:xfrm flipH="1">
                <a:off x="4286488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67" name="平行四边形 266"/>
              <p:cNvSpPr/>
              <p:nvPr/>
            </p:nvSpPr>
            <p:spPr>
              <a:xfrm flipH="1">
                <a:off x="436611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68" name="平行四边形 267"/>
              <p:cNvSpPr/>
              <p:nvPr/>
            </p:nvSpPr>
            <p:spPr>
              <a:xfrm flipH="1">
                <a:off x="444573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69" name="平行四边形 268"/>
              <p:cNvSpPr/>
              <p:nvPr/>
            </p:nvSpPr>
            <p:spPr>
              <a:xfrm flipH="1">
                <a:off x="452536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70" name="平行四边形 269"/>
              <p:cNvSpPr/>
              <p:nvPr/>
            </p:nvSpPr>
            <p:spPr>
              <a:xfrm flipH="1">
                <a:off x="460498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71" name="任意多边形: 形状 109"/>
              <p:cNvSpPr/>
              <p:nvPr/>
            </p:nvSpPr>
            <p:spPr>
              <a:xfrm>
                <a:off x="304586" y="1833780"/>
                <a:ext cx="4486545" cy="3787967"/>
              </a:xfrm>
              <a:custGeom>
                <a:avLst/>
                <a:gdLst>
                  <a:gd name="connsiteX0" fmla="*/ 0 w 4486545"/>
                  <a:gd name="connsiteY0" fmla="*/ 0 h 3787967"/>
                  <a:gd name="connsiteX1" fmla="*/ 991634 w 4486545"/>
                  <a:gd name="connsiteY1" fmla="*/ 0 h 3787967"/>
                  <a:gd name="connsiteX2" fmla="*/ 2867890 w 4486545"/>
                  <a:gd name="connsiteY2" fmla="*/ 0 h 3787967"/>
                  <a:gd name="connsiteX3" fmla="*/ 3859524 w 4486545"/>
                  <a:gd name="connsiteY3" fmla="*/ 0 h 3787967"/>
                  <a:gd name="connsiteX4" fmla="*/ 3925108 w 4486545"/>
                  <a:gd name="connsiteY4" fmla="*/ 117554 h 3787967"/>
                  <a:gd name="connsiteX5" fmla="*/ 4486545 w 4486545"/>
                  <a:gd name="connsiteY5" fmla="*/ 117554 h 3787967"/>
                  <a:gd name="connsiteX6" fmla="*/ 4486545 w 4486545"/>
                  <a:gd name="connsiteY6" fmla="*/ 1692539 h 3787967"/>
                  <a:gd name="connsiteX7" fmla="*/ 4486545 w 4486545"/>
                  <a:gd name="connsiteY7" fmla="*/ 2212982 h 3787967"/>
                  <a:gd name="connsiteX8" fmla="*/ 4486545 w 4486545"/>
                  <a:gd name="connsiteY8" fmla="*/ 3787967 h 3787967"/>
                  <a:gd name="connsiteX9" fmla="*/ 3494911 w 4486545"/>
                  <a:gd name="connsiteY9" fmla="*/ 3787967 h 3787967"/>
                  <a:gd name="connsiteX10" fmla="*/ 991634 w 4486545"/>
                  <a:gd name="connsiteY10" fmla="*/ 3787967 h 3787967"/>
                  <a:gd name="connsiteX11" fmla="*/ 0 w 4486545"/>
                  <a:gd name="connsiteY11" fmla="*/ 3787967 h 3787967"/>
                  <a:gd name="connsiteX12" fmla="*/ 0 w 4486545"/>
                  <a:gd name="connsiteY12" fmla="*/ 2212982 h 3787967"/>
                  <a:gd name="connsiteX13" fmla="*/ 0 w 4486545"/>
                  <a:gd name="connsiteY13" fmla="*/ 1574985 h 378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545" h="3787967">
                    <a:moveTo>
                      <a:pt x="0" y="0"/>
                    </a:moveTo>
                    <a:lnTo>
                      <a:pt x="991634" y="0"/>
                    </a:lnTo>
                    <a:lnTo>
                      <a:pt x="2867890" y="0"/>
                    </a:lnTo>
                    <a:lnTo>
                      <a:pt x="3859524" y="0"/>
                    </a:lnTo>
                    <a:lnTo>
                      <a:pt x="3925108" y="117554"/>
                    </a:lnTo>
                    <a:lnTo>
                      <a:pt x="4486545" y="117554"/>
                    </a:lnTo>
                    <a:lnTo>
                      <a:pt x="4486545" y="1692539"/>
                    </a:lnTo>
                    <a:lnTo>
                      <a:pt x="4486545" y="2212982"/>
                    </a:lnTo>
                    <a:lnTo>
                      <a:pt x="4486545" y="3787967"/>
                    </a:lnTo>
                    <a:lnTo>
                      <a:pt x="3494911" y="3787967"/>
                    </a:lnTo>
                    <a:lnTo>
                      <a:pt x="991634" y="3787967"/>
                    </a:lnTo>
                    <a:lnTo>
                      <a:pt x="0" y="3787967"/>
                    </a:lnTo>
                    <a:lnTo>
                      <a:pt x="0" y="2212982"/>
                    </a:lnTo>
                    <a:lnTo>
                      <a:pt x="0" y="1574985"/>
                    </a:lnTo>
                    <a:close/>
                  </a:path>
                </a:pathLst>
              </a:custGeom>
              <a:gradFill>
                <a:gsLst>
                  <a:gs pos="0">
                    <a:srgbClr val="001334"/>
                  </a:gs>
                  <a:gs pos="76000">
                    <a:srgbClr val="000040">
                      <a:alpha val="0"/>
                    </a:srgb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rgbClr val="41C7FF"/>
                    </a:gs>
                    <a:gs pos="88000">
                      <a:srgbClr val="009FDE">
                        <a:alpha val="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grpSp>
            <p:nvGrpSpPr>
              <p:cNvPr id="272" name="组合 271"/>
              <p:cNvGrpSpPr/>
              <p:nvPr/>
            </p:nvGrpSpPr>
            <p:grpSpPr>
              <a:xfrm>
                <a:off x="304586" y="1834328"/>
                <a:ext cx="115121" cy="273581"/>
                <a:chOff x="321188" y="1487834"/>
                <a:chExt cx="181488" cy="497755"/>
              </a:xfrm>
            </p:grpSpPr>
            <p:sp>
              <p:nvSpPr>
                <p:cNvPr id="273" name="矩形 272"/>
                <p:cNvSpPr/>
                <p:nvPr/>
              </p:nvSpPr>
              <p:spPr>
                <a:xfrm>
                  <a:off x="321188" y="1487834"/>
                  <a:ext cx="181488" cy="250835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274" name="矩形 273"/>
                <p:cNvSpPr/>
                <p:nvPr/>
              </p:nvSpPr>
              <p:spPr>
                <a:xfrm>
                  <a:off x="321188" y="1780306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275" name="矩形 274"/>
                <p:cNvSpPr/>
                <p:nvPr/>
              </p:nvSpPr>
              <p:spPr>
                <a:xfrm>
                  <a:off x="321188" y="1860088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276" name="矩形 275"/>
                <p:cNvSpPr/>
                <p:nvPr/>
              </p:nvSpPr>
              <p:spPr>
                <a:xfrm>
                  <a:off x="321188" y="1939870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61" name="矩形 131"/>
            <p:cNvSpPr/>
            <p:nvPr/>
          </p:nvSpPr>
          <p:spPr>
            <a:xfrm>
              <a:off x="8329045" y="5226529"/>
              <a:ext cx="2449166" cy="20005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8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D94FD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全国首创顶部吸附巡检方案</a:t>
              </a:r>
              <a:endParaRPr kumimoji="0" lang="en-US" altLang="zh-CN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62" name="组合 261"/>
            <p:cNvGrpSpPr/>
            <p:nvPr/>
          </p:nvGrpSpPr>
          <p:grpSpPr>
            <a:xfrm>
              <a:off x="10291921" y="5168247"/>
              <a:ext cx="877005" cy="1284352"/>
              <a:chOff x="8445847" y="4217164"/>
              <a:chExt cx="877005" cy="1284352"/>
            </a:xfrm>
          </p:grpSpPr>
          <p:sp>
            <p:nvSpPr>
              <p:cNvPr id="263" name="椭圆 146"/>
              <p:cNvSpPr/>
              <p:nvPr/>
            </p:nvSpPr>
            <p:spPr>
              <a:xfrm>
                <a:off x="8453668" y="4217164"/>
                <a:ext cx="785720" cy="809555"/>
              </a:xfrm>
              <a:prstGeom prst="ellipse">
                <a:avLst/>
              </a:prstGeom>
              <a:gradFill flip="none" rotWithShape="1">
                <a:gsLst>
                  <a:gs pos="25000">
                    <a:srgbClr val="2B8693"/>
                  </a:gs>
                  <a:gs pos="100000">
                    <a:srgbClr val="06CAF4"/>
                  </a:gs>
                </a:gsLst>
                <a:lin ang="10800000" scaled="1"/>
              </a:gradFill>
              <a:ln>
                <a:noFill/>
              </a:ln>
              <a:effectLst>
                <a:outerShdw blurRad="190500" dist="50800" sx="102000" sy="102000" algn="ctr" rotWithShape="0">
                  <a:srgbClr val="0D94F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264" name="矩形 263"/>
              <p:cNvSpPr/>
              <p:nvPr/>
            </p:nvSpPr>
            <p:spPr>
              <a:xfrm>
                <a:off x="8445847" y="5208886"/>
                <a:ext cx="877005" cy="292630"/>
              </a:xfrm>
              <a:prstGeom prst="rect">
                <a:avLst/>
              </a:prstGeom>
              <a:effectLst>
                <a:outerShdw blurRad="723900" dist="1016000" dir="10260000" sx="131000" sy="131000" algn="ctr" rotWithShape="0">
                  <a:srgbClr val="0D94FD">
                    <a:alpha val="40000"/>
                  </a:srgbClr>
                </a:outerShdw>
              </a:effectLst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BACD"/>
                    </a:solidFill>
                    <a:effectLst>
                      <a:outerShdw blurRad="63500" algn="ctr" rotWithShape="0">
                        <a:srgbClr val="0D94FD">
                          <a:alpha val="40000"/>
                        </a:srgbClr>
                      </a:outerShdw>
                    </a:effectLst>
                    <a:uLnTx/>
                    <a:uFillTx/>
                    <a:latin typeface="思源宋体 CN Heavy" panose="02020900000000000000" pitchFamily="18" charset="-122"/>
                    <a:ea typeface="思源宋体 CN Heavy" panose="02020900000000000000" pitchFamily="18" charset="-122"/>
                    <a:cs typeface="+mn-cs"/>
                  </a:rPr>
                  <a:t>兰思达</a:t>
                </a:r>
              </a:p>
            </p:txBody>
          </p:sp>
        </p:grpSp>
      </p:grpSp>
      <p:sp>
        <p:nvSpPr>
          <p:cNvPr id="277" name="矩形 276"/>
          <p:cNvSpPr/>
          <p:nvPr/>
        </p:nvSpPr>
        <p:spPr>
          <a:xfrm>
            <a:off x="3581815" y="51125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八大、四大会计师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事务所实习经历</a:t>
            </a:r>
          </a:p>
        </p:txBody>
      </p:sp>
      <p:grpSp>
        <p:nvGrpSpPr>
          <p:cNvPr id="279" name="组合 278"/>
          <p:cNvGrpSpPr/>
          <p:nvPr/>
        </p:nvGrpSpPr>
        <p:grpSpPr>
          <a:xfrm>
            <a:off x="8469781" y="4560693"/>
            <a:ext cx="3385394" cy="2526739"/>
            <a:chOff x="3657108" y="4546980"/>
            <a:chExt cx="3477249" cy="2669320"/>
          </a:xfrm>
        </p:grpSpPr>
        <p:grpSp>
          <p:nvGrpSpPr>
            <p:cNvPr id="284" name="组合 283"/>
            <p:cNvGrpSpPr/>
            <p:nvPr/>
          </p:nvGrpSpPr>
          <p:grpSpPr>
            <a:xfrm>
              <a:off x="3657108" y="4978138"/>
              <a:ext cx="3477249" cy="2238162"/>
              <a:chOff x="304586" y="1833780"/>
              <a:chExt cx="4486545" cy="3787967"/>
            </a:xfrm>
          </p:grpSpPr>
          <p:sp>
            <p:nvSpPr>
              <p:cNvPr id="286" name="平行四边形 285"/>
              <p:cNvSpPr/>
              <p:nvPr/>
            </p:nvSpPr>
            <p:spPr>
              <a:xfrm flipH="1">
                <a:off x="4206863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87" name="平行四边形 286"/>
              <p:cNvSpPr/>
              <p:nvPr/>
            </p:nvSpPr>
            <p:spPr>
              <a:xfrm flipH="1">
                <a:off x="4286488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88" name="平行四边形 287"/>
              <p:cNvSpPr/>
              <p:nvPr/>
            </p:nvSpPr>
            <p:spPr>
              <a:xfrm flipH="1">
                <a:off x="436611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89" name="平行四边形 288"/>
              <p:cNvSpPr/>
              <p:nvPr/>
            </p:nvSpPr>
            <p:spPr>
              <a:xfrm flipH="1">
                <a:off x="444573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90" name="平行四边形 289"/>
              <p:cNvSpPr/>
              <p:nvPr/>
            </p:nvSpPr>
            <p:spPr>
              <a:xfrm flipH="1">
                <a:off x="452536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91" name="平行四边形 290"/>
              <p:cNvSpPr/>
              <p:nvPr/>
            </p:nvSpPr>
            <p:spPr>
              <a:xfrm flipH="1">
                <a:off x="460498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92" name="任意多边形: 形状 132"/>
              <p:cNvSpPr/>
              <p:nvPr/>
            </p:nvSpPr>
            <p:spPr>
              <a:xfrm>
                <a:off x="304586" y="1833780"/>
                <a:ext cx="4486545" cy="3787967"/>
              </a:xfrm>
              <a:custGeom>
                <a:avLst/>
                <a:gdLst>
                  <a:gd name="connsiteX0" fmla="*/ 0 w 4486545"/>
                  <a:gd name="connsiteY0" fmla="*/ 0 h 3787967"/>
                  <a:gd name="connsiteX1" fmla="*/ 991634 w 4486545"/>
                  <a:gd name="connsiteY1" fmla="*/ 0 h 3787967"/>
                  <a:gd name="connsiteX2" fmla="*/ 2867890 w 4486545"/>
                  <a:gd name="connsiteY2" fmla="*/ 0 h 3787967"/>
                  <a:gd name="connsiteX3" fmla="*/ 3859524 w 4486545"/>
                  <a:gd name="connsiteY3" fmla="*/ 0 h 3787967"/>
                  <a:gd name="connsiteX4" fmla="*/ 3925108 w 4486545"/>
                  <a:gd name="connsiteY4" fmla="*/ 117554 h 3787967"/>
                  <a:gd name="connsiteX5" fmla="*/ 4486545 w 4486545"/>
                  <a:gd name="connsiteY5" fmla="*/ 117554 h 3787967"/>
                  <a:gd name="connsiteX6" fmla="*/ 4486545 w 4486545"/>
                  <a:gd name="connsiteY6" fmla="*/ 1692539 h 3787967"/>
                  <a:gd name="connsiteX7" fmla="*/ 4486545 w 4486545"/>
                  <a:gd name="connsiteY7" fmla="*/ 2212982 h 3787967"/>
                  <a:gd name="connsiteX8" fmla="*/ 4486545 w 4486545"/>
                  <a:gd name="connsiteY8" fmla="*/ 3787967 h 3787967"/>
                  <a:gd name="connsiteX9" fmla="*/ 3494911 w 4486545"/>
                  <a:gd name="connsiteY9" fmla="*/ 3787967 h 3787967"/>
                  <a:gd name="connsiteX10" fmla="*/ 991634 w 4486545"/>
                  <a:gd name="connsiteY10" fmla="*/ 3787967 h 3787967"/>
                  <a:gd name="connsiteX11" fmla="*/ 0 w 4486545"/>
                  <a:gd name="connsiteY11" fmla="*/ 3787967 h 3787967"/>
                  <a:gd name="connsiteX12" fmla="*/ 0 w 4486545"/>
                  <a:gd name="connsiteY12" fmla="*/ 2212982 h 3787967"/>
                  <a:gd name="connsiteX13" fmla="*/ 0 w 4486545"/>
                  <a:gd name="connsiteY13" fmla="*/ 1574985 h 378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545" h="3787967">
                    <a:moveTo>
                      <a:pt x="0" y="0"/>
                    </a:moveTo>
                    <a:lnTo>
                      <a:pt x="991634" y="0"/>
                    </a:lnTo>
                    <a:lnTo>
                      <a:pt x="2867890" y="0"/>
                    </a:lnTo>
                    <a:lnTo>
                      <a:pt x="3859524" y="0"/>
                    </a:lnTo>
                    <a:lnTo>
                      <a:pt x="3925108" y="117554"/>
                    </a:lnTo>
                    <a:lnTo>
                      <a:pt x="4486545" y="117554"/>
                    </a:lnTo>
                    <a:lnTo>
                      <a:pt x="4486545" y="1692539"/>
                    </a:lnTo>
                    <a:lnTo>
                      <a:pt x="4486545" y="2212982"/>
                    </a:lnTo>
                    <a:lnTo>
                      <a:pt x="4486545" y="3787967"/>
                    </a:lnTo>
                    <a:lnTo>
                      <a:pt x="3494911" y="3787967"/>
                    </a:lnTo>
                    <a:lnTo>
                      <a:pt x="991634" y="3787967"/>
                    </a:lnTo>
                    <a:lnTo>
                      <a:pt x="0" y="3787967"/>
                    </a:lnTo>
                    <a:lnTo>
                      <a:pt x="0" y="2212982"/>
                    </a:lnTo>
                    <a:lnTo>
                      <a:pt x="0" y="1574985"/>
                    </a:lnTo>
                    <a:close/>
                  </a:path>
                </a:pathLst>
              </a:custGeom>
              <a:gradFill>
                <a:gsLst>
                  <a:gs pos="0">
                    <a:srgbClr val="001334"/>
                  </a:gs>
                  <a:gs pos="76000">
                    <a:srgbClr val="000040">
                      <a:alpha val="0"/>
                    </a:srgb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rgbClr val="41C7FF"/>
                    </a:gs>
                    <a:gs pos="88000">
                      <a:srgbClr val="009FDE">
                        <a:alpha val="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grpSp>
            <p:nvGrpSpPr>
              <p:cNvPr id="293" name="组合 292"/>
              <p:cNvGrpSpPr/>
              <p:nvPr/>
            </p:nvGrpSpPr>
            <p:grpSpPr>
              <a:xfrm>
                <a:off x="304586" y="1834328"/>
                <a:ext cx="115121" cy="273581"/>
                <a:chOff x="321188" y="1487834"/>
                <a:chExt cx="181488" cy="497755"/>
              </a:xfrm>
            </p:grpSpPr>
            <p:sp>
              <p:nvSpPr>
                <p:cNvPr id="294" name="矩形 293"/>
                <p:cNvSpPr/>
                <p:nvPr/>
              </p:nvSpPr>
              <p:spPr>
                <a:xfrm>
                  <a:off x="321188" y="1487834"/>
                  <a:ext cx="181488" cy="250835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>
                  <a:off x="321188" y="1780306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>
                  <a:off x="321188" y="1860088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>
                  <a:off x="321188" y="1939870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85" name="矩形: 圆角 141"/>
            <p:cNvSpPr/>
            <p:nvPr/>
          </p:nvSpPr>
          <p:spPr>
            <a:xfrm>
              <a:off x="3658658" y="4546980"/>
              <a:ext cx="3465728" cy="2056854"/>
            </a:xfrm>
            <a:prstGeom prst="roundRect">
              <a:avLst>
                <a:gd name="adj" fmla="val 2700"/>
              </a:avLst>
            </a:prstGeom>
            <a:noFill/>
            <a:ln w="15875">
              <a:gradFill>
                <a:gsLst>
                  <a:gs pos="93000">
                    <a:schemeClr val="accent1">
                      <a:lumMod val="5000"/>
                      <a:lumOff val="95000"/>
                      <a:alpha val="0"/>
                    </a:schemeClr>
                  </a:gs>
                  <a:gs pos="95000">
                    <a:srgbClr val="35A6FD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177800" algn="ctr" rotWithShape="0">
                <a:srgbClr val="0D94F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思源黑体 CN Regular"/>
                <a:cs typeface="+mn-cs"/>
              </a:endParaRPr>
            </a:p>
          </p:txBody>
        </p:sp>
      </p:grpSp>
      <p:sp>
        <p:nvSpPr>
          <p:cNvPr id="280" name="矩形 124"/>
          <p:cNvSpPr/>
          <p:nvPr/>
        </p:nvSpPr>
        <p:spPr>
          <a:xfrm>
            <a:off x="9414593" y="5203533"/>
            <a:ext cx="2547868" cy="1469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公司的市场销售规划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3FCE3"/>
                  </a:gs>
                  <a:gs pos="43000">
                    <a:srgbClr val="00FFFF"/>
                  </a:gs>
                  <a:gs pos="59000">
                    <a:srgbClr val="46FEF5"/>
                  </a:gs>
                  <a:gs pos="100000">
                    <a:srgbClr val="C3FCE3"/>
                  </a:gs>
                </a:gsLst>
                <a:lin ang="18900000" scaled="1"/>
              </a:gra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西安交大 英语大三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负责公司的具体销售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曾获互联网</a:t>
            </a:r>
            <a:r>
              <a:rPr kumimoji="0" lang="en-US" altLang="zh-CN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+</a:t>
            </a: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大赛 省级金奖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tabLst/>
              <a:defRPr/>
            </a:pP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81" name="组合 280"/>
          <p:cNvGrpSpPr/>
          <p:nvPr/>
        </p:nvGrpSpPr>
        <p:grpSpPr>
          <a:xfrm>
            <a:off x="8547574" y="5175545"/>
            <a:ext cx="853838" cy="1150105"/>
            <a:chOff x="4431550" y="4217164"/>
            <a:chExt cx="877005" cy="1215004"/>
          </a:xfrm>
        </p:grpSpPr>
        <p:sp>
          <p:nvSpPr>
            <p:cNvPr id="282" name="椭圆 146"/>
            <p:cNvSpPr/>
            <p:nvPr/>
          </p:nvSpPr>
          <p:spPr>
            <a:xfrm>
              <a:off x="4474608" y="4217164"/>
              <a:ext cx="785720" cy="809555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283" name="矩形 125"/>
            <p:cNvSpPr/>
            <p:nvPr/>
          </p:nvSpPr>
          <p:spPr>
            <a:xfrm>
              <a:off x="4431550" y="5139538"/>
              <a:ext cx="877005" cy="292630"/>
            </a:xfrm>
            <a:prstGeom prst="rect">
              <a:avLst/>
            </a:prstGeom>
            <a:effectLst>
              <a:outerShdw blurRad="723900" dist="1016000" dir="10260000" sx="131000" sy="131000" algn="ctr" rotWithShape="0">
                <a:srgbClr val="0D94FD">
                  <a:alpha val="40000"/>
                </a:srgbClr>
              </a:outerShdw>
            </a:effec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BACD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谢欣妤</a:t>
              </a:r>
            </a:p>
          </p:txBody>
        </p:sp>
      </p:grpSp>
      <p:sp>
        <p:nvSpPr>
          <p:cNvPr id="298" name="矩形 297"/>
          <p:cNvSpPr/>
          <p:nvPr/>
        </p:nvSpPr>
        <p:spPr>
          <a:xfrm>
            <a:off x="7363628" y="587786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宝洁校园大使</a:t>
            </a:r>
          </a:p>
        </p:txBody>
      </p:sp>
      <p:sp>
        <p:nvSpPr>
          <p:cNvPr id="307" name="平行四边形 306"/>
          <p:cNvSpPr/>
          <p:nvPr/>
        </p:nvSpPr>
        <p:spPr>
          <a:xfrm flipH="1">
            <a:off x="3703164" y="1381707"/>
            <a:ext cx="83556" cy="54065"/>
          </a:xfrm>
          <a:prstGeom prst="parallelogram">
            <a:avLst>
              <a:gd name="adj" fmla="val 52078"/>
            </a:avLst>
          </a:prstGeom>
          <a:gradFill>
            <a:gsLst>
              <a:gs pos="100000">
                <a:srgbClr val="41C7FF">
                  <a:alpha val="0"/>
                </a:srgbClr>
              </a:gs>
              <a:gs pos="0">
                <a:srgbClr val="41C7FF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08" name="平行四边形 307"/>
          <p:cNvSpPr/>
          <p:nvPr/>
        </p:nvSpPr>
        <p:spPr>
          <a:xfrm flipH="1">
            <a:off x="3770459" y="1381707"/>
            <a:ext cx="83556" cy="54065"/>
          </a:xfrm>
          <a:prstGeom prst="parallelogram">
            <a:avLst>
              <a:gd name="adj" fmla="val 52078"/>
            </a:avLst>
          </a:prstGeom>
          <a:gradFill>
            <a:gsLst>
              <a:gs pos="100000">
                <a:srgbClr val="41C7FF">
                  <a:alpha val="0"/>
                </a:srgbClr>
              </a:gs>
              <a:gs pos="0">
                <a:srgbClr val="41C7FF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09" name="平行四边形 308"/>
          <p:cNvSpPr/>
          <p:nvPr/>
        </p:nvSpPr>
        <p:spPr>
          <a:xfrm flipH="1">
            <a:off x="3837752" y="1381707"/>
            <a:ext cx="83556" cy="54065"/>
          </a:xfrm>
          <a:prstGeom prst="parallelogram">
            <a:avLst>
              <a:gd name="adj" fmla="val 52078"/>
            </a:avLst>
          </a:prstGeom>
          <a:gradFill>
            <a:gsLst>
              <a:gs pos="100000">
                <a:srgbClr val="41C7FF">
                  <a:alpha val="0"/>
                </a:srgbClr>
              </a:gs>
              <a:gs pos="0">
                <a:srgbClr val="41C7FF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10" name="平行四边形 309"/>
          <p:cNvSpPr/>
          <p:nvPr/>
        </p:nvSpPr>
        <p:spPr>
          <a:xfrm flipH="1">
            <a:off x="3905046" y="1381707"/>
            <a:ext cx="83556" cy="54065"/>
          </a:xfrm>
          <a:prstGeom prst="parallelogram">
            <a:avLst>
              <a:gd name="adj" fmla="val 52078"/>
            </a:avLst>
          </a:prstGeom>
          <a:gradFill>
            <a:gsLst>
              <a:gs pos="100000">
                <a:srgbClr val="41C7FF">
                  <a:alpha val="0"/>
                </a:srgbClr>
              </a:gs>
              <a:gs pos="0">
                <a:srgbClr val="41C7FF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11" name="平行四边形 310"/>
          <p:cNvSpPr/>
          <p:nvPr/>
        </p:nvSpPr>
        <p:spPr>
          <a:xfrm flipH="1">
            <a:off x="3972340" y="1381707"/>
            <a:ext cx="83556" cy="54065"/>
          </a:xfrm>
          <a:prstGeom prst="parallelogram">
            <a:avLst>
              <a:gd name="adj" fmla="val 52078"/>
            </a:avLst>
          </a:prstGeom>
          <a:gradFill>
            <a:gsLst>
              <a:gs pos="100000">
                <a:srgbClr val="41C7FF">
                  <a:alpha val="0"/>
                </a:srgbClr>
              </a:gs>
              <a:gs pos="0">
                <a:srgbClr val="41C7FF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12" name="平行四边形 311"/>
          <p:cNvSpPr/>
          <p:nvPr/>
        </p:nvSpPr>
        <p:spPr>
          <a:xfrm flipH="1">
            <a:off x="4039635" y="1381707"/>
            <a:ext cx="83556" cy="54065"/>
          </a:xfrm>
          <a:prstGeom prst="parallelogram">
            <a:avLst>
              <a:gd name="adj" fmla="val 52078"/>
            </a:avLst>
          </a:prstGeom>
          <a:gradFill>
            <a:gsLst>
              <a:gs pos="100000">
                <a:srgbClr val="41C7FF">
                  <a:alpha val="0"/>
                </a:srgbClr>
              </a:gs>
              <a:gs pos="0">
                <a:srgbClr val="41C7FF">
                  <a:alpha val="2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313" name="任意多边形: 形状 156"/>
          <p:cNvSpPr/>
          <p:nvPr/>
        </p:nvSpPr>
        <p:spPr>
          <a:xfrm>
            <a:off x="405197" y="1376704"/>
            <a:ext cx="3168035" cy="1603857"/>
          </a:xfrm>
          <a:custGeom>
            <a:avLst/>
            <a:gdLst>
              <a:gd name="connsiteX0" fmla="*/ 0 w 4486545"/>
              <a:gd name="connsiteY0" fmla="*/ 0 h 3787967"/>
              <a:gd name="connsiteX1" fmla="*/ 991634 w 4486545"/>
              <a:gd name="connsiteY1" fmla="*/ 0 h 3787967"/>
              <a:gd name="connsiteX2" fmla="*/ 2867890 w 4486545"/>
              <a:gd name="connsiteY2" fmla="*/ 0 h 3787967"/>
              <a:gd name="connsiteX3" fmla="*/ 3859524 w 4486545"/>
              <a:gd name="connsiteY3" fmla="*/ 0 h 3787967"/>
              <a:gd name="connsiteX4" fmla="*/ 3925108 w 4486545"/>
              <a:gd name="connsiteY4" fmla="*/ 117554 h 3787967"/>
              <a:gd name="connsiteX5" fmla="*/ 4486545 w 4486545"/>
              <a:gd name="connsiteY5" fmla="*/ 117554 h 3787967"/>
              <a:gd name="connsiteX6" fmla="*/ 4486545 w 4486545"/>
              <a:gd name="connsiteY6" fmla="*/ 1692539 h 3787967"/>
              <a:gd name="connsiteX7" fmla="*/ 4486545 w 4486545"/>
              <a:gd name="connsiteY7" fmla="*/ 2212982 h 3787967"/>
              <a:gd name="connsiteX8" fmla="*/ 4486545 w 4486545"/>
              <a:gd name="connsiteY8" fmla="*/ 3787967 h 3787967"/>
              <a:gd name="connsiteX9" fmla="*/ 3494911 w 4486545"/>
              <a:gd name="connsiteY9" fmla="*/ 3787967 h 3787967"/>
              <a:gd name="connsiteX10" fmla="*/ 991634 w 4486545"/>
              <a:gd name="connsiteY10" fmla="*/ 3787967 h 3787967"/>
              <a:gd name="connsiteX11" fmla="*/ 0 w 4486545"/>
              <a:gd name="connsiteY11" fmla="*/ 3787967 h 3787967"/>
              <a:gd name="connsiteX12" fmla="*/ 0 w 4486545"/>
              <a:gd name="connsiteY12" fmla="*/ 2212982 h 3787967"/>
              <a:gd name="connsiteX13" fmla="*/ 0 w 4486545"/>
              <a:gd name="connsiteY13" fmla="*/ 1574985 h 3787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86545" h="3787967">
                <a:moveTo>
                  <a:pt x="0" y="0"/>
                </a:moveTo>
                <a:lnTo>
                  <a:pt x="991634" y="0"/>
                </a:lnTo>
                <a:lnTo>
                  <a:pt x="2867890" y="0"/>
                </a:lnTo>
                <a:lnTo>
                  <a:pt x="3859524" y="0"/>
                </a:lnTo>
                <a:lnTo>
                  <a:pt x="3925108" y="117554"/>
                </a:lnTo>
                <a:lnTo>
                  <a:pt x="4486545" y="117554"/>
                </a:lnTo>
                <a:lnTo>
                  <a:pt x="4486545" y="1692539"/>
                </a:lnTo>
                <a:lnTo>
                  <a:pt x="4486545" y="2212982"/>
                </a:lnTo>
                <a:lnTo>
                  <a:pt x="4486545" y="3787967"/>
                </a:lnTo>
                <a:lnTo>
                  <a:pt x="3494911" y="3787967"/>
                </a:lnTo>
                <a:lnTo>
                  <a:pt x="991634" y="3787967"/>
                </a:lnTo>
                <a:lnTo>
                  <a:pt x="0" y="3787967"/>
                </a:lnTo>
                <a:lnTo>
                  <a:pt x="0" y="2212982"/>
                </a:lnTo>
                <a:lnTo>
                  <a:pt x="0" y="1574985"/>
                </a:lnTo>
                <a:close/>
              </a:path>
            </a:pathLst>
          </a:custGeom>
          <a:gradFill>
            <a:gsLst>
              <a:gs pos="0">
                <a:srgbClr val="001334"/>
              </a:gs>
              <a:gs pos="76000">
                <a:srgbClr val="000040">
                  <a:alpha val="0"/>
                </a:srgbClr>
              </a:gs>
            </a:gsLst>
            <a:lin ang="5400000" scaled="0"/>
          </a:gradFill>
          <a:ln w="9525">
            <a:gradFill>
              <a:gsLst>
                <a:gs pos="0">
                  <a:srgbClr val="41C7FF"/>
                </a:gs>
                <a:gs pos="88000">
                  <a:srgbClr val="009FDE">
                    <a:alpha val="0"/>
                  </a:srgb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 W7" panose="020C08030202040F0204" pitchFamily="34" charset="-122"/>
              <a:ea typeface="腾讯体 W7" panose="020C08030202040F0204" pitchFamily="34" charset="-122"/>
              <a:cs typeface="+mn-cs"/>
            </a:endParaRPr>
          </a:p>
        </p:txBody>
      </p:sp>
      <p:grpSp>
        <p:nvGrpSpPr>
          <p:cNvPr id="314" name="组合 313"/>
          <p:cNvGrpSpPr/>
          <p:nvPr/>
        </p:nvGrpSpPr>
        <p:grpSpPr>
          <a:xfrm>
            <a:off x="405196" y="1377028"/>
            <a:ext cx="97293" cy="161775"/>
            <a:chOff x="321188" y="1487834"/>
            <a:chExt cx="181488" cy="497755"/>
          </a:xfrm>
        </p:grpSpPr>
        <p:sp>
          <p:nvSpPr>
            <p:cNvPr id="315" name="矩形 314"/>
            <p:cNvSpPr/>
            <p:nvPr/>
          </p:nvSpPr>
          <p:spPr>
            <a:xfrm>
              <a:off x="321188" y="1487834"/>
              <a:ext cx="181488" cy="250835"/>
            </a:xfrm>
            <a:prstGeom prst="rect">
              <a:avLst/>
            </a:prstGeom>
            <a:solidFill>
              <a:srgbClr val="41C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321188" y="1780306"/>
              <a:ext cx="181488" cy="45719"/>
            </a:xfrm>
            <a:prstGeom prst="rect">
              <a:avLst/>
            </a:prstGeom>
            <a:solidFill>
              <a:srgbClr val="41C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321188" y="1860088"/>
              <a:ext cx="181488" cy="45719"/>
            </a:xfrm>
            <a:prstGeom prst="rect">
              <a:avLst/>
            </a:prstGeom>
            <a:solidFill>
              <a:srgbClr val="41C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>
              <a:off x="321188" y="1939870"/>
              <a:ext cx="181488" cy="45719"/>
            </a:xfrm>
            <a:prstGeom prst="rect">
              <a:avLst/>
            </a:prstGeom>
            <a:solidFill>
              <a:srgbClr val="41C6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</p:grpSp>
      <p:sp>
        <p:nvSpPr>
          <p:cNvPr id="302" name="矩形: 圆角 141"/>
          <p:cNvSpPr/>
          <p:nvPr/>
        </p:nvSpPr>
        <p:spPr>
          <a:xfrm>
            <a:off x="413780" y="1025307"/>
            <a:ext cx="3168035" cy="2034004"/>
          </a:xfrm>
          <a:prstGeom prst="roundRect">
            <a:avLst>
              <a:gd name="adj" fmla="val 2700"/>
            </a:avLst>
          </a:prstGeom>
          <a:noFill/>
          <a:ln w="15875">
            <a:gradFill>
              <a:gsLst>
                <a:gs pos="93000">
                  <a:schemeClr val="accent1">
                    <a:lumMod val="5000"/>
                    <a:lumOff val="95000"/>
                    <a:alpha val="0"/>
                  </a:schemeClr>
                </a:gs>
                <a:gs pos="95000">
                  <a:srgbClr val="35A6FD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177800" algn="ctr" rotWithShape="0">
              <a:srgbClr val="0D94F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303" name="矩形 142"/>
          <p:cNvSpPr/>
          <p:nvPr/>
        </p:nvSpPr>
        <p:spPr>
          <a:xfrm>
            <a:off x="1431619" y="1658782"/>
            <a:ext cx="2123922" cy="10937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西安交大 电气工程大二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多段开放实验、学科竞赛经历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获国家奖学金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5" name="矩形 144"/>
          <p:cNvSpPr/>
          <p:nvPr/>
        </p:nvSpPr>
        <p:spPr>
          <a:xfrm>
            <a:off x="324853" y="2349109"/>
            <a:ext cx="1129959" cy="276999"/>
          </a:xfrm>
          <a:prstGeom prst="rect">
            <a:avLst/>
          </a:prstGeom>
          <a:effectLst>
            <a:outerShdw blurRad="723900" dist="1016000" dir="10260000" sx="131000" sy="131000" algn="ctr" rotWithShape="0">
              <a:srgbClr val="0D94FD">
                <a:alpha val="40000"/>
              </a:srgbClr>
            </a:outerShdw>
          </a:effectLst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DBACD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董经纬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DBACD"/>
              </a:soli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grpSp>
        <p:nvGrpSpPr>
          <p:cNvPr id="320" name="组合 319"/>
          <p:cNvGrpSpPr/>
          <p:nvPr/>
        </p:nvGrpSpPr>
        <p:grpSpPr>
          <a:xfrm>
            <a:off x="8455933" y="1063807"/>
            <a:ext cx="3389820" cy="2470095"/>
            <a:chOff x="4534678" y="2217010"/>
            <a:chExt cx="3703134" cy="2609480"/>
          </a:xfrm>
        </p:grpSpPr>
        <p:grpSp>
          <p:nvGrpSpPr>
            <p:cNvPr id="325" name="组合 324"/>
            <p:cNvGrpSpPr/>
            <p:nvPr/>
          </p:nvGrpSpPr>
          <p:grpSpPr>
            <a:xfrm>
              <a:off x="4534678" y="2460173"/>
              <a:ext cx="3703134" cy="2366317"/>
              <a:chOff x="304586" y="1833782"/>
              <a:chExt cx="4486551" cy="3787971"/>
            </a:xfrm>
          </p:grpSpPr>
          <p:sp>
            <p:nvSpPr>
              <p:cNvPr id="327" name="平行四边形 326"/>
              <p:cNvSpPr/>
              <p:nvPr/>
            </p:nvSpPr>
            <p:spPr>
              <a:xfrm flipH="1">
                <a:off x="4206868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328" name="平行四边形 327"/>
              <p:cNvSpPr/>
              <p:nvPr/>
            </p:nvSpPr>
            <p:spPr>
              <a:xfrm flipH="1">
                <a:off x="4286493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329" name="平行四边形 328"/>
              <p:cNvSpPr/>
              <p:nvPr/>
            </p:nvSpPr>
            <p:spPr>
              <a:xfrm flipH="1">
                <a:off x="4366118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330" name="平行四边形 329"/>
              <p:cNvSpPr/>
              <p:nvPr/>
            </p:nvSpPr>
            <p:spPr>
              <a:xfrm flipH="1">
                <a:off x="4445743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331" name="平行四边形 330"/>
              <p:cNvSpPr/>
              <p:nvPr/>
            </p:nvSpPr>
            <p:spPr>
              <a:xfrm flipH="1">
                <a:off x="4525368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332" name="平行四边形 331"/>
              <p:cNvSpPr/>
              <p:nvPr/>
            </p:nvSpPr>
            <p:spPr>
              <a:xfrm flipH="1">
                <a:off x="4604993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333" name="任意多边形: 形状 177"/>
              <p:cNvSpPr/>
              <p:nvPr/>
            </p:nvSpPr>
            <p:spPr>
              <a:xfrm>
                <a:off x="304586" y="1833782"/>
                <a:ext cx="4486551" cy="3787971"/>
              </a:xfrm>
              <a:custGeom>
                <a:avLst/>
                <a:gdLst>
                  <a:gd name="connsiteX0" fmla="*/ 0 w 4486545"/>
                  <a:gd name="connsiteY0" fmla="*/ 0 h 3787967"/>
                  <a:gd name="connsiteX1" fmla="*/ 991634 w 4486545"/>
                  <a:gd name="connsiteY1" fmla="*/ 0 h 3787967"/>
                  <a:gd name="connsiteX2" fmla="*/ 2867890 w 4486545"/>
                  <a:gd name="connsiteY2" fmla="*/ 0 h 3787967"/>
                  <a:gd name="connsiteX3" fmla="*/ 3859524 w 4486545"/>
                  <a:gd name="connsiteY3" fmla="*/ 0 h 3787967"/>
                  <a:gd name="connsiteX4" fmla="*/ 3925108 w 4486545"/>
                  <a:gd name="connsiteY4" fmla="*/ 117554 h 3787967"/>
                  <a:gd name="connsiteX5" fmla="*/ 4486545 w 4486545"/>
                  <a:gd name="connsiteY5" fmla="*/ 117554 h 3787967"/>
                  <a:gd name="connsiteX6" fmla="*/ 4486545 w 4486545"/>
                  <a:gd name="connsiteY6" fmla="*/ 1692539 h 3787967"/>
                  <a:gd name="connsiteX7" fmla="*/ 4486545 w 4486545"/>
                  <a:gd name="connsiteY7" fmla="*/ 2212982 h 3787967"/>
                  <a:gd name="connsiteX8" fmla="*/ 4486545 w 4486545"/>
                  <a:gd name="connsiteY8" fmla="*/ 3787967 h 3787967"/>
                  <a:gd name="connsiteX9" fmla="*/ 3494911 w 4486545"/>
                  <a:gd name="connsiteY9" fmla="*/ 3787967 h 3787967"/>
                  <a:gd name="connsiteX10" fmla="*/ 991634 w 4486545"/>
                  <a:gd name="connsiteY10" fmla="*/ 3787967 h 3787967"/>
                  <a:gd name="connsiteX11" fmla="*/ 0 w 4486545"/>
                  <a:gd name="connsiteY11" fmla="*/ 3787967 h 3787967"/>
                  <a:gd name="connsiteX12" fmla="*/ 0 w 4486545"/>
                  <a:gd name="connsiteY12" fmla="*/ 2212982 h 3787967"/>
                  <a:gd name="connsiteX13" fmla="*/ 0 w 4486545"/>
                  <a:gd name="connsiteY13" fmla="*/ 1574985 h 378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545" h="3787967">
                    <a:moveTo>
                      <a:pt x="0" y="0"/>
                    </a:moveTo>
                    <a:lnTo>
                      <a:pt x="991634" y="0"/>
                    </a:lnTo>
                    <a:lnTo>
                      <a:pt x="2867890" y="0"/>
                    </a:lnTo>
                    <a:lnTo>
                      <a:pt x="3859524" y="0"/>
                    </a:lnTo>
                    <a:lnTo>
                      <a:pt x="3925108" y="117554"/>
                    </a:lnTo>
                    <a:lnTo>
                      <a:pt x="4486545" y="117554"/>
                    </a:lnTo>
                    <a:lnTo>
                      <a:pt x="4486545" y="1692539"/>
                    </a:lnTo>
                    <a:lnTo>
                      <a:pt x="4486545" y="2212982"/>
                    </a:lnTo>
                    <a:lnTo>
                      <a:pt x="4486545" y="3787967"/>
                    </a:lnTo>
                    <a:lnTo>
                      <a:pt x="3494911" y="3787967"/>
                    </a:lnTo>
                    <a:lnTo>
                      <a:pt x="991634" y="3787967"/>
                    </a:lnTo>
                    <a:lnTo>
                      <a:pt x="0" y="3787967"/>
                    </a:lnTo>
                    <a:lnTo>
                      <a:pt x="0" y="2212982"/>
                    </a:lnTo>
                    <a:lnTo>
                      <a:pt x="0" y="1574985"/>
                    </a:lnTo>
                    <a:close/>
                  </a:path>
                </a:pathLst>
              </a:custGeom>
              <a:gradFill>
                <a:gsLst>
                  <a:gs pos="0">
                    <a:srgbClr val="001334"/>
                  </a:gs>
                  <a:gs pos="76000">
                    <a:srgbClr val="000040">
                      <a:alpha val="0"/>
                    </a:srgb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rgbClr val="41C7FF"/>
                    </a:gs>
                    <a:gs pos="88000">
                      <a:srgbClr val="009FDE">
                        <a:alpha val="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grpSp>
            <p:nvGrpSpPr>
              <p:cNvPr id="334" name="组合 333"/>
              <p:cNvGrpSpPr/>
              <p:nvPr/>
            </p:nvGrpSpPr>
            <p:grpSpPr>
              <a:xfrm>
                <a:off x="304586" y="1834328"/>
                <a:ext cx="115121" cy="273581"/>
                <a:chOff x="321188" y="1487834"/>
                <a:chExt cx="181488" cy="497755"/>
              </a:xfrm>
            </p:grpSpPr>
            <p:sp>
              <p:nvSpPr>
                <p:cNvPr id="335" name="矩形 334"/>
                <p:cNvSpPr/>
                <p:nvPr/>
              </p:nvSpPr>
              <p:spPr>
                <a:xfrm>
                  <a:off x="321188" y="1487834"/>
                  <a:ext cx="181488" cy="250835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336" name="矩形 335"/>
                <p:cNvSpPr/>
                <p:nvPr/>
              </p:nvSpPr>
              <p:spPr>
                <a:xfrm>
                  <a:off x="321188" y="1780306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337" name="矩形 336"/>
                <p:cNvSpPr/>
                <p:nvPr/>
              </p:nvSpPr>
              <p:spPr>
                <a:xfrm>
                  <a:off x="321188" y="1860088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338" name="矩形 337"/>
                <p:cNvSpPr/>
                <p:nvPr/>
              </p:nvSpPr>
              <p:spPr>
                <a:xfrm>
                  <a:off x="321188" y="1939870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326" name="矩形: 圆角 141"/>
            <p:cNvSpPr/>
            <p:nvPr/>
          </p:nvSpPr>
          <p:spPr>
            <a:xfrm>
              <a:off x="4534678" y="2217010"/>
              <a:ext cx="3694656" cy="2096913"/>
            </a:xfrm>
            <a:prstGeom prst="roundRect">
              <a:avLst>
                <a:gd name="adj" fmla="val 2700"/>
              </a:avLst>
            </a:prstGeom>
            <a:noFill/>
            <a:ln w="15875">
              <a:gradFill>
                <a:gsLst>
                  <a:gs pos="93000">
                    <a:schemeClr val="accent1">
                      <a:lumMod val="5000"/>
                      <a:lumOff val="95000"/>
                      <a:alpha val="0"/>
                    </a:schemeClr>
                  </a:gs>
                  <a:gs pos="95000">
                    <a:srgbClr val="35A6FD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177800" algn="ctr" rotWithShape="0">
                <a:srgbClr val="0D94F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思源黑体 CN Regular"/>
                  <a:cs typeface="+mn-cs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思源黑体 CN Regular"/>
                <a:cs typeface="+mn-cs"/>
              </a:endParaRPr>
            </a:p>
          </p:txBody>
        </p:sp>
      </p:grpSp>
      <p:grpSp>
        <p:nvGrpSpPr>
          <p:cNvPr id="321" name="组合 148"/>
          <p:cNvGrpSpPr/>
          <p:nvPr/>
        </p:nvGrpSpPr>
        <p:grpSpPr>
          <a:xfrm>
            <a:off x="10882734" y="1451058"/>
            <a:ext cx="1058154" cy="1165112"/>
            <a:chOff x="762662" y="4483077"/>
            <a:chExt cx="1086865" cy="1230858"/>
          </a:xfrm>
        </p:grpSpPr>
        <p:sp>
          <p:nvSpPr>
            <p:cNvPr id="323" name="矩形 149"/>
            <p:cNvSpPr/>
            <p:nvPr/>
          </p:nvSpPr>
          <p:spPr>
            <a:xfrm>
              <a:off x="762662" y="5421305"/>
              <a:ext cx="1086865" cy="292630"/>
            </a:xfrm>
            <a:prstGeom prst="rect">
              <a:avLst/>
            </a:prstGeom>
            <a:effectLst>
              <a:outerShdw blurRad="723900" dist="1016000" dir="10260000" sx="131000" sy="131000" algn="ctr" rotWithShape="0">
                <a:srgbClr val="0D94FD">
                  <a:alpha val="40000"/>
                </a:srgbClr>
              </a:outerShdw>
            </a:effec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DBACD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杨志鹏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BACD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endParaRPr>
            </a:p>
          </p:txBody>
        </p:sp>
        <p:sp>
          <p:nvSpPr>
            <p:cNvPr id="324" name="椭圆 151"/>
            <p:cNvSpPr/>
            <p:nvPr/>
          </p:nvSpPr>
          <p:spPr>
            <a:xfrm>
              <a:off x="878562" y="4483077"/>
              <a:ext cx="784800" cy="810000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</p:grpSp>
      <p:sp>
        <p:nvSpPr>
          <p:cNvPr id="322" name="矩形 153"/>
          <p:cNvSpPr/>
          <p:nvPr/>
        </p:nvSpPr>
        <p:spPr>
          <a:xfrm>
            <a:off x="8581205" y="1342133"/>
            <a:ext cx="2504251" cy="1687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巡电科技公司运营及战略规划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3FCE3"/>
                  </a:gs>
                  <a:gs pos="43000">
                    <a:srgbClr val="00FFFF"/>
                  </a:gs>
                  <a:gs pos="59000">
                    <a:srgbClr val="46FEF5"/>
                  </a:gs>
                  <a:gs pos="100000">
                    <a:srgbClr val="C3FCE3"/>
                  </a:gs>
                </a:gsLst>
                <a:lin ang="18900000" scaled="1"/>
              </a:gra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能源与动力工程专业 大三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中国科学院“杨澄中”核学菁英班成员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主持一项国家级大创、</a:t>
            </a:r>
            <a:r>
              <a:rPr kumimoji="0" lang="en-US" altLang="zh-CN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SSCI</a:t>
            </a: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论文在投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46" name="椭圆 345"/>
          <p:cNvSpPr/>
          <p:nvPr/>
        </p:nvSpPr>
        <p:spPr>
          <a:xfrm>
            <a:off x="5533025" y="3301060"/>
            <a:ext cx="1192709" cy="11596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7" name="图片 3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6" t="24220" r="28151" b="32008"/>
          <a:stretch>
            <a:fillRect/>
          </a:stretch>
        </p:blipFill>
        <p:spPr>
          <a:xfrm>
            <a:off x="5649412" y="3416775"/>
            <a:ext cx="900520" cy="1080072"/>
          </a:xfrm>
          <a:prstGeom prst="rect">
            <a:avLst/>
          </a:prstGeom>
        </p:spPr>
      </p:pic>
      <p:sp>
        <p:nvSpPr>
          <p:cNvPr id="348" name="TextBox 51"/>
          <p:cNvSpPr txBox="1"/>
          <p:nvPr/>
        </p:nvSpPr>
        <p:spPr>
          <a:xfrm>
            <a:off x="5440443" y="4004734"/>
            <a:ext cx="1390390" cy="65478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1046843"/>
              </a:avLst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巡电科技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349" name="文本框 348"/>
          <p:cNvSpPr txBox="1"/>
          <p:nvPr/>
        </p:nvSpPr>
        <p:spPr>
          <a:xfrm>
            <a:off x="386302" y="3804807"/>
            <a:ext cx="3113589" cy="94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核工程与核技术 大二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曾获优秀学生，杭氧奖学金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D94F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主要负责硬件模块开发</a:t>
            </a:r>
            <a:endParaRPr kumimoji="0" lang="en-US" altLang="zh-CN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350" name="连接符: 肘形 84"/>
          <p:cNvCxnSpPr>
            <a:stCxn id="253" idx="0"/>
          </p:cNvCxnSpPr>
          <p:nvPr/>
        </p:nvCxnSpPr>
        <p:spPr>
          <a:xfrm rot="16200000" flipV="1">
            <a:off x="6301787" y="4586952"/>
            <a:ext cx="1067074" cy="4443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B40D466-6B08-4327-E1EB-5E47B3B3592D}"/>
              </a:ext>
            </a:extLst>
          </p:cNvPr>
          <p:cNvSpPr/>
          <p:nvPr/>
        </p:nvSpPr>
        <p:spPr>
          <a:xfrm>
            <a:off x="3596816" y="1907520"/>
            <a:ext cx="18321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数学建模竞赛国二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99FC74-327E-049F-3055-D98EF3E833FE}"/>
              </a:ext>
            </a:extLst>
          </p:cNvPr>
          <p:cNvSpPr/>
          <p:nvPr/>
        </p:nvSpPr>
        <p:spPr>
          <a:xfrm>
            <a:off x="3581815" y="5906347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两项国家级大创</a:t>
            </a:r>
          </a:p>
        </p:txBody>
      </p:sp>
      <p:sp>
        <p:nvSpPr>
          <p:cNvPr id="11" name="椭圆 146">
            <a:extLst>
              <a:ext uri="{FF2B5EF4-FFF2-40B4-BE49-F238E27FC236}">
                <a16:creationId xmlns:a16="http://schemas.microsoft.com/office/drawing/2014/main" id="{66B578DF-C59D-C0E4-6605-3A4FF8106F19}"/>
              </a:ext>
            </a:extLst>
          </p:cNvPr>
          <p:cNvSpPr/>
          <p:nvPr/>
        </p:nvSpPr>
        <p:spPr>
          <a:xfrm>
            <a:off x="533439" y="1529605"/>
            <a:ext cx="791270" cy="766313"/>
          </a:xfrm>
          <a:prstGeom prst="ellipse">
            <a:avLst/>
          </a:prstGeom>
          <a:gradFill flip="none" rotWithShape="1">
            <a:gsLst>
              <a:gs pos="25000">
                <a:srgbClr val="2B8693"/>
              </a:gs>
              <a:gs pos="100000">
                <a:srgbClr val="06CAF4"/>
              </a:gs>
            </a:gsLst>
            <a:lin ang="10800000" scaled="1"/>
          </a:gradFill>
          <a:ln>
            <a:noFill/>
          </a:ln>
          <a:effectLst>
            <a:outerShdw blurRad="190500" dist="50800" sx="102000" sy="102000" algn="ctr" rotWithShape="0">
              <a:srgbClr val="0D94F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F58C7E-E16A-86D1-5122-2FC00B1DA331}"/>
              </a:ext>
            </a:extLst>
          </p:cNvPr>
          <p:cNvSpPr/>
          <p:nvPr/>
        </p:nvSpPr>
        <p:spPr>
          <a:xfrm>
            <a:off x="7516028" y="5065064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主持两项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国家级大创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670617-3BAF-76FD-8143-0F968F6992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01" b="99340" l="1389" r="97685">
                        <a14:foregroundMark x1="68981" y1="89769" x2="68981" y2="89769"/>
                        <a14:foregroundMark x1="66667" y1="76898" x2="67593" y2="90759"/>
                        <a14:foregroundMark x1="54630" y1="71287" x2="68981" y2="89769"/>
                        <a14:foregroundMark x1="40741" y1="63036" x2="84722" y2="80858"/>
                        <a14:foregroundMark x1="65278" y1="63036" x2="79630" y2="76568"/>
                        <a14:foregroundMark x1="71759" y1="77558" x2="96759" y2="82178"/>
                        <a14:foregroundMark x1="72222" y1="72937" x2="99537" y2="83168"/>
                        <a14:foregroundMark x1="45833" y1="69637" x2="2315" y2="88119"/>
                        <a14:foregroundMark x1="42130" y1="67327" x2="5093" y2="86469"/>
                        <a14:foregroundMark x1="41667" y1="65677" x2="5093" y2="82178"/>
                        <a14:foregroundMark x1="34259" y1="66007" x2="30093" y2="66667"/>
                        <a14:foregroundMark x1="25463" y1="70957" x2="15278" y2="73267"/>
                        <a14:foregroundMark x1="22222" y1="69637" x2="15741" y2="72607"/>
                        <a14:foregroundMark x1="18519" y1="71617" x2="1389" y2="76238"/>
                        <a14:foregroundMark x1="54167" y1="74587" x2="30093" y2="86799"/>
                        <a14:foregroundMark x1="52315" y1="79868" x2="41667" y2="97690"/>
                        <a14:foregroundMark x1="54630" y1="75908" x2="62963" y2="99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880" b="7485"/>
          <a:stretch>
            <a:fillRect/>
          </a:stretch>
        </p:blipFill>
        <p:spPr>
          <a:xfrm>
            <a:off x="600465" y="1539614"/>
            <a:ext cx="661079" cy="766312"/>
          </a:xfrm>
          <a:custGeom>
            <a:avLst/>
            <a:gdLst>
              <a:gd name="connsiteX0" fmla="*/ 329389 w 661079"/>
              <a:gd name="connsiteY0" fmla="*/ 0 h 766312"/>
              <a:gd name="connsiteX1" fmla="*/ 646549 w 661079"/>
              <a:gd name="connsiteY1" fmla="*/ 168930 h 766312"/>
              <a:gd name="connsiteX2" fmla="*/ 661079 w 661079"/>
              <a:gd name="connsiteY2" fmla="*/ 195747 h 766312"/>
              <a:gd name="connsiteX3" fmla="*/ 661079 w 661079"/>
              <a:gd name="connsiteY3" fmla="*/ 570566 h 766312"/>
              <a:gd name="connsiteX4" fmla="*/ 646549 w 661079"/>
              <a:gd name="connsiteY4" fmla="*/ 597382 h 766312"/>
              <a:gd name="connsiteX5" fmla="*/ 329389 w 661079"/>
              <a:gd name="connsiteY5" fmla="*/ 766312 h 766312"/>
              <a:gd name="connsiteX6" fmla="*/ 12229 w 661079"/>
              <a:gd name="connsiteY6" fmla="*/ 597382 h 766312"/>
              <a:gd name="connsiteX7" fmla="*/ 0 w 661079"/>
              <a:gd name="connsiteY7" fmla="*/ 574812 h 766312"/>
              <a:gd name="connsiteX8" fmla="*/ 0 w 661079"/>
              <a:gd name="connsiteY8" fmla="*/ 191500 h 766312"/>
              <a:gd name="connsiteX9" fmla="*/ 12229 w 661079"/>
              <a:gd name="connsiteY9" fmla="*/ 168930 h 766312"/>
              <a:gd name="connsiteX10" fmla="*/ 329389 w 661079"/>
              <a:gd name="connsiteY10" fmla="*/ 0 h 76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1079" h="766312">
                <a:moveTo>
                  <a:pt x="329389" y="0"/>
                </a:moveTo>
                <a:cubicBezTo>
                  <a:pt x="461413" y="0"/>
                  <a:pt x="577814" y="67010"/>
                  <a:pt x="646549" y="168930"/>
                </a:cubicBezTo>
                <a:lnTo>
                  <a:pt x="661079" y="195747"/>
                </a:lnTo>
                <a:lnTo>
                  <a:pt x="661079" y="570566"/>
                </a:lnTo>
                <a:lnTo>
                  <a:pt x="646549" y="597382"/>
                </a:lnTo>
                <a:cubicBezTo>
                  <a:pt x="577814" y="699302"/>
                  <a:pt x="461413" y="766312"/>
                  <a:pt x="329389" y="766312"/>
                </a:cubicBezTo>
                <a:cubicBezTo>
                  <a:pt x="197365" y="766312"/>
                  <a:pt x="80964" y="699302"/>
                  <a:pt x="12229" y="597382"/>
                </a:cubicBezTo>
                <a:lnTo>
                  <a:pt x="0" y="574812"/>
                </a:lnTo>
                <a:lnTo>
                  <a:pt x="0" y="191500"/>
                </a:lnTo>
                <a:lnTo>
                  <a:pt x="12229" y="168930"/>
                </a:lnTo>
                <a:cubicBezTo>
                  <a:pt x="80964" y="67010"/>
                  <a:pt x="197365" y="0"/>
                  <a:pt x="329389" y="0"/>
                </a:cubicBezTo>
                <a:close/>
              </a:path>
            </a:pathLst>
          </a:cu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D1D1EA4-0B37-009A-AFA5-0663F15418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98060" l="3590" r="97436">
                        <a14:foregroundMark x1="45897" y1="72840" x2="3590" y2="83422"/>
                        <a14:foregroundMark x1="40769" y1="10053" x2="55897" y2="9524"/>
                        <a14:foregroundMark x1="59744" y1="69489" x2="97692" y2="84656"/>
                        <a14:foregroundMark x1="66923" y1="74780" x2="57436" y2="96473"/>
                        <a14:foregroundMark x1="72051" y1="81658" x2="83846" y2="95767"/>
                        <a14:foregroundMark x1="83846" y1="95767" x2="83846" y2="95767"/>
                        <a14:foregroundMark x1="41538" y1="86596" x2="38718" y2="98060"/>
                        <a14:foregroundMark x1="52308" y1="86243" x2="49231" y2="97884"/>
                        <a14:foregroundMark x1="21795" y1="86243" x2="14872" y2="96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53"/>
          <a:stretch>
            <a:fillRect/>
          </a:stretch>
        </p:blipFill>
        <p:spPr>
          <a:xfrm>
            <a:off x="2643441" y="3485952"/>
            <a:ext cx="576461" cy="761374"/>
          </a:xfrm>
          <a:custGeom>
            <a:avLst/>
            <a:gdLst>
              <a:gd name="connsiteX0" fmla="*/ 238441 w 576461"/>
              <a:gd name="connsiteY0" fmla="*/ 0 h 761374"/>
              <a:gd name="connsiteX1" fmla="*/ 339641 w 576461"/>
              <a:gd name="connsiteY1" fmla="*/ 0 h 761374"/>
              <a:gd name="connsiteX2" fmla="*/ 368775 w 576461"/>
              <a:gd name="connsiteY2" fmla="*/ 2845 h 761374"/>
              <a:gd name="connsiteX3" fmla="*/ 568797 w 576461"/>
              <a:gd name="connsiteY3" fmla="*/ 107284 h 761374"/>
              <a:gd name="connsiteX4" fmla="*/ 576461 w 576461"/>
              <a:gd name="connsiteY4" fmla="*/ 116280 h 761374"/>
              <a:gd name="connsiteX5" fmla="*/ 576461 w 576461"/>
              <a:gd name="connsiteY5" fmla="*/ 640154 h 761374"/>
              <a:gd name="connsiteX6" fmla="*/ 568797 w 576461"/>
              <a:gd name="connsiteY6" fmla="*/ 649150 h 761374"/>
              <a:gd name="connsiteX7" fmla="*/ 289041 w 576461"/>
              <a:gd name="connsiteY7" fmla="*/ 761374 h 761374"/>
              <a:gd name="connsiteX8" fmla="*/ 9285 w 576461"/>
              <a:gd name="connsiteY8" fmla="*/ 649150 h 761374"/>
              <a:gd name="connsiteX9" fmla="*/ 0 w 576461"/>
              <a:gd name="connsiteY9" fmla="*/ 638252 h 761374"/>
              <a:gd name="connsiteX10" fmla="*/ 0 w 576461"/>
              <a:gd name="connsiteY10" fmla="*/ 118183 h 761374"/>
              <a:gd name="connsiteX11" fmla="*/ 9285 w 576461"/>
              <a:gd name="connsiteY11" fmla="*/ 107284 h 761374"/>
              <a:gd name="connsiteX12" fmla="*/ 209307 w 576461"/>
              <a:gd name="connsiteY12" fmla="*/ 2845 h 76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6461" h="761374">
                <a:moveTo>
                  <a:pt x="238441" y="0"/>
                </a:moveTo>
                <a:lnTo>
                  <a:pt x="339641" y="0"/>
                </a:lnTo>
                <a:lnTo>
                  <a:pt x="368775" y="2845"/>
                </a:lnTo>
                <a:cubicBezTo>
                  <a:pt x="446040" y="18156"/>
                  <a:pt x="515100" y="55281"/>
                  <a:pt x="568797" y="107284"/>
                </a:cubicBezTo>
                <a:lnTo>
                  <a:pt x="576461" y="116280"/>
                </a:lnTo>
                <a:lnTo>
                  <a:pt x="576461" y="640154"/>
                </a:lnTo>
                <a:lnTo>
                  <a:pt x="568797" y="649150"/>
                </a:lnTo>
                <a:cubicBezTo>
                  <a:pt x="497201" y="718488"/>
                  <a:pt x="398293" y="761374"/>
                  <a:pt x="289041" y="761374"/>
                </a:cubicBezTo>
                <a:cubicBezTo>
                  <a:pt x="179790" y="761374"/>
                  <a:pt x="80881" y="718488"/>
                  <a:pt x="9285" y="649150"/>
                </a:cubicBezTo>
                <a:lnTo>
                  <a:pt x="0" y="638252"/>
                </a:lnTo>
                <a:lnTo>
                  <a:pt x="0" y="118183"/>
                </a:lnTo>
                <a:lnTo>
                  <a:pt x="9285" y="107284"/>
                </a:lnTo>
                <a:cubicBezTo>
                  <a:pt x="62982" y="55281"/>
                  <a:pt x="132042" y="18156"/>
                  <a:pt x="209307" y="2845"/>
                </a:cubicBezTo>
                <a:close/>
              </a:path>
            </a:pathLst>
          </a:cu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959A2E2-6646-1B70-5E86-8815FFA4977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657" b="98927" l="1433" r="98854">
                        <a14:foregroundMark x1="53009" y1="65665" x2="12034" y2="93562"/>
                        <a14:foregroundMark x1="18625" y1="75536" x2="1719" y2="79614"/>
                        <a14:foregroundMark x1="67335" y1="77682" x2="99140" y2="85622"/>
                        <a14:foregroundMark x1="99140" y1="85622" x2="99140" y2="85622"/>
                        <a14:foregroundMark x1="81662" y1="81760" x2="63037" y2="98927"/>
                        <a14:foregroundMark x1="54441" y1="82833" x2="53295" y2="88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35"/>
          <a:stretch>
            <a:fillRect/>
          </a:stretch>
        </p:blipFill>
        <p:spPr>
          <a:xfrm>
            <a:off x="2549632" y="5205943"/>
            <a:ext cx="665935" cy="822183"/>
          </a:xfrm>
          <a:custGeom>
            <a:avLst/>
            <a:gdLst>
              <a:gd name="connsiteX0" fmla="*/ 263548 w 617716"/>
              <a:gd name="connsiteY0" fmla="*/ 0 h 762650"/>
              <a:gd name="connsiteX1" fmla="*/ 338608 w 617716"/>
              <a:gd name="connsiteY1" fmla="*/ 0 h 762650"/>
              <a:gd name="connsiteX2" fmla="*/ 380812 w 617716"/>
              <a:gd name="connsiteY2" fmla="*/ 4121 h 762650"/>
              <a:gd name="connsiteX3" fmla="*/ 580834 w 617716"/>
              <a:gd name="connsiteY3" fmla="*/ 108560 h 762650"/>
              <a:gd name="connsiteX4" fmla="*/ 617716 w 617716"/>
              <a:gd name="connsiteY4" fmla="*/ 151851 h 762650"/>
              <a:gd name="connsiteX5" fmla="*/ 617716 w 617716"/>
              <a:gd name="connsiteY5" fmla="*/ 607135 h 762650"/>
              <a:gd name="connsiteX6" fmla="*/ 580834 w 617716"/>
              <a:gd name="connsiteY6" fmla="*/ 650426 h 762650"/>
              <a:gd name="connsiteX7" fmla="*/ 301078 w 617716"/>
              <a:gd name="connsiteY7" fmla="*/ 762650 h 762650"/>
              <a:gd name="connsiteX8" fmla="*/ 21322 w 617716"/>
              <a:gd name="connsiteY8" fmla="*/ 650426 h 762650"/>
              <a:gd name="connsiteX9" fmla="*/ 0 w 617716"/>
              <a:gd name="connsiteY9" fmla="*/ 625399 h 762650"/>
              <a:gd name="connsiteX10" fmla="*/ 0 w 617716"/>
              <a:gd name="connsiteY10" fmla="*/ 133587 h 762650"/>
              <a:gd name="connsiteX11" fmla="*/ 21322 w 617716"/>
              <a:gd name="connsiteY11" fmla="*/ 108560 h 762650"/>
              <a:gd name="connsiteX12" fmla="*/ 221344 w 617716"/>
              <a:gd name="connsiteY12" fmla="*/ 4121 h 76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7716" h="762650">
                <a:moveTo>
                  <a:pt x="263548" y="0"/>
                </a:moveTo>
                <a:lnTo>
                  <a:pt x="338608" y="0"/>
                </a:lnTo>
                <a:lnTo>
                  <a:pt x="380812" y="4121"/>
                </a:lnTo>
                <a:cubicBezTo>
                  <a:pt x="458077" y="19432"/>
                  <a:pt x="527137" y="56557"/>
                  <a:pt x="580834" y="108560"/>
                </a:cubicBezTo>
                <a:lnTo>
                  <a:pt x="617716" y="151851"/>
                </a:lnTo>
                <a:lnTo>
                  <a:pt x="617716" y="607135"/>
                </a:lnTo>
                <a:lnTo>
                  <a:pt x="580834" y="650426"/>
                </a:lnTo>
                <a:cubicBezTo>
                  <a:pt x="509238" y="719764"/>
                  <a:pt x="410330" y="762650"/>
                  <a:pt x="301078" y="762650"/>
                </a:cubicBezTo>
                <a:cubicBezTo>
                  <a:pt x="191827" y="762650"/>
                  <a:pt x="92918" y="719764"/>
                  <a:pt x="21322" y="650426"/>
                </a:cubicBezTo>
                <a:lnTo>
                  <a:pt x="0" y="625399"/>
                </a:lnTo>
                <a:lnTo>
                  <a:pt x="0" y="133587"/>
                </a:lnTo>
                <a:lnTo>
                  <a:pt x="21322" y="108560"/>
                </a:lnTo>
                <a:cubicBezTo>
                  <a:pt x="75019" y="56557"/>
                  <a:pt x="144079" y="19432"/>
                  <a:pt x="221344" y="4121"/>
                </a:cubicBez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A3B4E69-ADA6-8BB9-755E-67B13042ADB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061" b="99676" l="4000" r="97778">
                        <a14:foregroundMark x1="40889" y1="68932" x2="4000" y2="82201"/>
                        <a14:foregroundMark x1="60000" y1="72168" x2="94222" y2="79612"/>
                        <a14:foregroundMark x1="70222" y1="77994" x2="97778" y2="97411"/>
                        <a14:foregroundMark x1="40889" y1="9385" x2="55556" y2="11327"/>
                        <a14:foregroundMark x1="46222" y1="88673" x2="11111" y2="99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72" b="12706"/>
          <a:stretch>
            <a:fillRect/>
          </a:stretch>
        </p:blipFill>
        <p:spPr>
          <a:xfrm>
            <a:off x="11044044" y="1460544"/>
            <a:ext cx="660186" cy="766314"/>
          </a:xfrm>
          <a:custGeom>
            <a:avLst/>
            <a:gdLst>
              <a:gd name="connsiteX0" fmla="*/ 330093 w 660186"/>
              <a:gd name="connsiteY0" fmla="*/ 0 h 766314"/>
              <a:gd name="connsiteX1" fmla="*/ 658160 w 660186"/>
              <a:gd name="connsiteY1" fmla="*/ 168930 h 766314"/>
              <a:gd name="connsiteX2" fmla="*/ 660186 w 660186"/>
              <a:gd name="connsiteY2" fmla="*/ 172546 h 766314"/>
              <a:gd name="connsiteX3" fmla="*/ 660186 w 660186"/>
              <a:gd name="connsiteY3" fmla="*/ 593769 h 766314"/>
              <a:gd name="connsiteX4" fmla="*/ 658160 w 660186"/>
              <a:gd name="connsiteY4" fmla="*/ 597384 h 766314"/>
              <a:gd name="connsiteX5" fmla="*/ 330093 w 660186"/>
              <a:gd name="connsiteY5" fmla="*/ 766314 h 766314"/>
              <a:gd name="connsiteX6" fmla="*/ 2026 w 660186"/>
              <a:gd name="connsiteY6" fmla="*/ 597384 h 766314"/>
              <a:gd name="connsiteX7" fmla="*/ 0 w 660186"/>
              <a:gd name="connsiteY7" fmla="*/ 593769 h 766314"/>
              <a:gd name="connsiteX8" fmla="*/ 0 w 660186"/>
              <a:gd name="connsiteY8" fmla="*/ 172546 h 766314"/>
              <a:gd name="connsiteX9" fmla="*/ 2026 w 660186"/>
              <a:gd name="connsiteY9" fmla="*/ 168930 h 766314"/>
              <a:gd name="connsiteX10" fmla="*/ 330093 w 660186"/>
              <a:gd name="connsiteY10" fmla="*/ 0 h 76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0186" h="766314">
                <a:moveTo>
                  <a:pt x="330093" y="0"/>
                </a:moveTo>
                <a:cubicBezTo>
                  <a:pt x="466657" y="0"/>
                  <a:pt x="587061" y="67010"/>
                  <a:pt x="658160" y="168930"/>
                </a:cubicBezTo>
                <a:lnTo>
                  <a:pt x="660186" y="172546"/>
                </a:lnTo>
                <a:lnTo>
                  <a:pt x="660186" y="593769"/>
                </a:lnTo>
                <a:lnTo>
                  <a:pt x="658160" y="597384"/>
                </a:lnTo>
                <a:cubicBezTo>
                  <a:pt x="587061" y="699304"/>
                  <a:pt x="466657" y="766314"/>
                  <a:pt x="330093" y="766314"/>
                </a:cubicBezTo>
                <a:cubicBezTo>
                  <a:pt x="193529" y="766314"/>
                  <a:pt x="73125" y="699304"/>
                  <a:pt x="2026" y="597384"/>
                </a:cubicBezTo>
                <a:lnTo>
                  <a:pt x="0" y="593769"/>
                </a:lnTo>
                <a:lnTo>
                  <a:pt x="0" y="172546"/>
                </a:lnTo>
                <a:lnTo>
                  <a:pt x="2026" y="168930"/>
                </a:lnTo>
                <a:cubicBezTo>
                  <a:pt x="73125" y="67010"/>
                  <a:pt x="193529" y="0"/>
                  <a:pt x="330093" y="0"/>
                </a:cubicBezTo>
                <a:close/>
              </a:path>
            </a:pathLst>
          </a:cu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BFF42A0-69EA-FD60-6E17-77EE0EB0EB1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55" b="99548" l="952" r="98413">
                        <a14:foregroundMark x1="46667" y1="10407" x2="53016" y2="10407"/>
                        <a14:foregroundMark x1="43492" y1="73303" x2="25397" y2="78507"/>
                        <a14:foregroundMark x1="50476" y1="69457" x2="12063" y2="79638"/>
                        <a14:foregroundMark x1="12063" y1="79638" x2="11111" y2="80317"/>
                        <a14:foregroundMark x1="41905" y1="69231" x2="6984" y2="74434"/>
                        <a14:foregroundMark x1="57778" y1="72172" x2="86984" y2="79186"/>
                        <a14:foregroundMark x1="71746" y1="67647" x2="91111" y2="75113"/>
                        <a14:foregroundMark x1="77460" y1="73982" x2="84762" y2="76471"/>
                        <a14:foregroundMark x1="89841" y1="73982" x2="98730" y2="80543"/>
                        <a14:foregroundMark x1="87302" y1="78507" x2="95556" y2="99548"/>
                        <a14:foregroundMark x1="69206" y1="79864" x2="68571" y2="98416"/>
                        <a14:foregroundMark x1="42540" y1="84842" x2="46032" y2="97059"/>
                        <a14:foregroundMark x1="15556" y1="77376" x2="952" y2="80995"/>
                        <a14:foregroundMark x1="40317" y1="82579" x2="19683" y2="98869"/>
                        <a14:foregroundMark x1="42540" y1="90271" x2="2857" y2="932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30" b="6178"/>
          <a:stretch>
            <a:fillRect/>
          </a:stretch>
        </p:blipFill>
        <p:spPr>
          <a:xfrm>
            <a:off x="8660932" y="3501291"/>
            <a:ext cx="610257" cy="766314"/>
          </a:xfrm>
          <a:custGeom>
            <a:avLst/>
            <a:gdLst>
              <a:gd name="connsiteX0" fmla="*/ 297727 w 610257"/>
              <a:gd name="connsiteY0" fmla="*/ 0 h 766314"/>
              <a:gd name="connsiteX1" fmla="*/ 577483 w 610257"/>
              <a:gd name="connsiteY1" fmla="*/ 112224 h 766314"/>
              <a:gd name="connsiteX2" fmla="*/ 610257 w 610257"/>
              <a:gd name="connsiteY2" fmla="*/ 150694 h 766314"/>
              <a:gd name="connsiteX3" fmla="*/ 610257 w 610257"/>
              <a:gd name="connsiteY3" fmla="*/ 615621 h 766314"/>
              <a:gd name="connsiteX4" fmla="*/ 577483 w 610257"/>
              <a:gd name="connsiteY4" fmla="*/ 654090 h 766314"/>
              <a:gd name="connsiteX5" fmla="*/ 297727 w 610257"/>
              <a:gd name="connsiteY5" fmla="*/ 766314 h 766314"/>
              <a:gd name="connsiteX6" fmla="*/ 17971 w 610257"/>
              <a:gd name="connsiteY6" fmla="*/ 654090 h 766314"/>
              <a:gd name="connsiteX7" fmla="*/ 0 w 610257"/>
              <a:gd name="connsiteY7" fmla="*/ 632996 h 766314"/>
              <a:gd name="connsiteX8" fmla="*/ 0 w 610257"/>
              <a:gd name="connsiteY8" fmla="*/ 133318 h 766314"/>
              <a:gd name="connsiteX9" fmla="*/ 17971 w 610257"/>
              <a:gd name="connsiteY9" fmla="*/ 112224 h 766314"/>
              <a:gd name="connsiteX10" fmla="*/ 297727 w 610257"/>
              <a:gd name="connsiteY10" fmla="*/ 0 h 76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0257" h="766314">
                <a:moveTo>
                  <a:pt x="297727" y="0"/>
                </a:moveTo>
                <a:cubicBezTo>
                  <a:pt x="406979" y="0"/>
                  <a:pt x="505887" y="42886"/>
                  <a:pt x="577483" y="112224"/>
                </a:cubicBezTo>
                <a:lnTo>
                  <a:pt x="610257" y="150694"/>
                </a:lnTo>
                <a:lnTo>
                  <a:pt x="610257" y="615621"/>
                </a:lnTo>
                <a:lnTo>
                  <a:pt x="577483" y="654090"/>
                </a:lnTo>
                <a:cubicBezTo>
                  <a:pt x="505887" y="723428"/>
                  <a:pt x="406979" y="766314"/>
                  <a:pt x="297727" y="766314"/>
                </a:cubicBezTo>
                <a:cubicBezTo>
                  <a:pt x="188476" y="766314"/>
                  <a:pt x="89567" y="723428"/>
                  <a:pt x="17971" y="654090"/>
                </a:cubicBezTo>
                <a:lnTo>
                  <a:pt x="0" y="632996"/>
                </a:lnTo>
                <a:lnTo>
                  <a:pt x="0" y="133318"/>
                </a:lnTo>
                <a:lnTo>
                  <a:pt x="17971" y="112224"/>
                </a:lnTo>
                <a:cubicBezTo>
                  <a:pt x="89567" y="42886"/>
                  <a:pt x="188476" y="0"/>
                  <a:pt x="297727" y="0"/>
                </a:cubicBezTo>
                <a:close/>
              </a:path>
            </a:pathLst>
          </a:cu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A6A1D9C-B9A9-ED36-7A98-1B0311D086C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647" b="96235" l="9647" r="89647">
                        <a14:foregroundMark x1="40941" y1="67529" x2="16706" y2="91059"/>
                        <a14:foregroundMark x1="67529" y1="72235" x2="82353" y2="96235"/>
                        <a14:foregroundMark x1="82353" y1="96235" x2="82353" y2="96235"/>
                        <a14:foregroundMark x1="48706" y1="9647" x2="51765" y2="9647"/>
                        <a14:backgroundMark x1="73412" y1="52235" x2="69882" y2="51765"/>
                        <a14:backgroundMark x1="22824" y1="50588" x2="33647" y2="52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3" t="5290" r="22582" b="29658"/>
          <a:stretch/>
        </p:blipFill>
        <p:spPr>
          <a:xfrm>
            <a:off x="8657635" y="5183262"/>
            <a:ext cx="643948" cy="766314"/>
          </a:xfrm>
          <a:custGeom>
            <a:avLst/>
            <a:gdLst>
              <a:gd name="connsiteX0" fmla="*/ 318872 w 643948"/>
              <a:gd name="connsiteY0" fmla="*/ 0 h 766314"/>
              <a:gd name="connsiteX1" fmla="*/ 598628 w 643948"/>
              <a:gd name="connsiteY1" fmla="*/ 112224 h 766314"/>
              <a:gd name="connsiteX2" fmla="*/ 643948 w 643948"/>
              <a:gd name="connsiteY2" fmla="*/ 165420 h 766314"/>
              <a:gd name="connsiteX3" fmla="*/ 643948 w 643948"/>
              <a:gd name="connsiteY3" fmla="*/ 600894 h 766314"/>
              <a:gd name="connsiteX4" fmla="*/ 598628 w 643948"/>
              <a:gd name="connsiteY4" fmla="*/ 654090 h 766314"/>
              <a:gd name="connsiteX5" fmla="*/ 318872 w 643948"/>
              <a:gd name="connsiteY5" fmla="*/ 766314 h 766314"/>
              <a:gd name="connsiteX6" fmla="*/ 39116 w 643948"/>
              <a:gd name="connsiteY6" fmla="*/ 654090 h 766314"/>
              <a:gd name="connsiteX7" fmla="*/ 0 w 643948"/>
              <a:gd name="connsiteY7" fmla="*/ 608177 h 766314"/>
              <a:gd name="connsiteX8" fmla="*/ 0 w 643948"/>
              <a:gd name="connsiteY8" fmla="*/ 158138 h 766314"/>
              <a:gd name="connsiteX9" fmla="*/ 39116 w 643948"/>
              <a:gd name="connsiteY9" fmla="*/ 112224 h 766314"/>
              <a:gd name="connsiteX10" fmla="*/ 318872 w 643948"/>
              <a:gd name="connsiteY10" fmla="*/ 0 h 76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3948" h="766314">
                <a:moveTo>
                  <a:pt x="318872" y="0"/>
                </a:moveTo>
                <a:cubicBezTo>
                  <a:pt x="428124" y="0"/>
                  <a:pt x="527032" y="42886"/>
                  <a:pt x="598628" y="112224"/>
                </a:cubicBezTo>
                <a:lnTo>
                  <a:pt x="643948" y="165420"/>
                </a:lnTo>
                <a:lnTo>
                  <a:pt x="643948" y="600894"/>
                </a:lnTo>
                <a:lnTo>
                  <a:pt x="598628" y="654090"/>
                </a:lnTo>
                <a:cubicBezTo>
                  <a:pt x="527032" y="723428"/>
                  <a:pt x="428124" y="766314"/>
                  <a:pt x="318872" y="766314"/>
                </a:cubicBezTo>
                <a:cubicBezTo>
                  <a:pt x="209621" y="766314"/>
                  <a:pt x="110712" y="723428"/>
                  <a:pt x="39116" y="654090"/>
                </a:cubicBezTo>
                <a:lnTo>
                  <a:pt x="0" y="608177"/>
                </a:lnTo>
                <a:lnTo>
                  <a:pt x="0" y="158138"/>
                </a:lnTo>
                <a:lnTo>
                  <a:pt x="39116" y="112224"/>
                </a:lnTo>
                <a:cubicBezTo>
                  <a:pt x="110712" y="42886"/>
                  <a:pt x="209621" y="0"/>
                  <a:pt x="318872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4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团队发展历程回顾：不忘初心，争做电力巡检领头羊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246836" y="1145243"/>
            <a:ext cx="12142753" cy="5486343"/>
            <a:chOff x="-1579" y="784693"/>
            <a:chExt cx="12142753" cy="5989465"/>
          </a:xfrm>
        </p:grpSpPr>
        <p:sp>
          <p:nvSpPr>
            <p:cNvPr id="5" name="矩形 4"/>
            <p:cNvSpPr/>
            <p:nvPr/>
          </p:nvSpPr>
          <p:spPr>
            <a:xfrm>
              <a:off x="5815316" y="2002151"/>
              <a:ext cx="85525" cy="1611085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63316" y="850740"/>
              <a:ext cx="10865368" cy="106945"/>
              <a:chOff x="1452554" y="-989789"/>
              <a:chExt cx="31654767" cy="425450"/>
            </a:xfrm>
          </p:grpSpPr>
          <p:sp>
            <p:nvSpPr>
              <p:cNvPr id="8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9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9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0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8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9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44" name="组合 43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53" name="平行四边形 52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54" name="平行四边形 53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55" name="平行四边形 54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56" name="平行四边形 55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57" name="平行四边形 56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47" name="组合 46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48" name="平行四边形 47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49" name="平行四边形 48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50" name="平行四边形 49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51" name="平行四边形 50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  <p:sp>
                <p:nvSpPr>
                  <p:cNvPr id="52" name="平行四边形 51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等线" panose="02010600030101010101" charset="-122"/>
                      <a:ea typeface="等线" panose="02010600030101010101" charset="-122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42" name="直接连接符 41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pic>
          <p:nvPicPr>
            <p:cNvPr id="58" name="图片 5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7380" y="939974"/>
              <a:ext cx="2368977" cy="1579447"/>
            </a:xfrm>
            <a:prstGeom prst="rect">
              <a:avLst/>
            </a:prstGeom>
          </p:spPr>
        </p:pic>
        <p:sp>
          <p:nvSpPr>
            <p:cNvPr id="59" name="平行四边形 58"/>
            <p:cNvSpPr/>
            <p:nvPr/>
          </p:nvSpPr>
          <p:spPr>
            <a:xfrm rot="10800000">
              <a:off x="907878" y="6024275"/>
              <a:ext cx="5843905" cy="473711"/>
            </a:xfrm>
            <a:prstGeom prst="parallelogram">
              <a:avLst/>
            </a:prstGeom>
            <a:gradFill flip="none" rotWithShape="1">
              <a:gsLst>
                <a:gs pos="18000">
                  <a:srgbClr val="0B3067">
                    <a:alpha val="0"/>
                  </a:srgbClr>
                </a:gs>
                <a:gs pos="100000">
                  <a:srgbClr val="014271"/>
                </a:gs>
              </a:gsLst>
              <a:lin ang="0" scaled="1"/>
              <a:tileRect/>
            </a:gradFill>
            <a:ln w="28575">
              <a:gradFill flip="none" rotWithShape="1">
                <a:gsLst>
                  <a:gs pos="26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1D90A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8980664" y="4715418"/>
              <a:ext cx="111153" cy="1782501"/>
            </a:xfrm>
            <a:prstGeom prst="rect">
              <a:avLst/>
            </a:prstGeom>
            <a:solidFill>
              <a:srgbClr val="315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9272983" y="1995834"/>
              <a:ext cx="85525" cy="16110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3903102" y="2042824"/>
              <a:ext cx="85525" cy="16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048054" y="2042824"/>
              <a:ext cx="85525" cy="16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0" y="2639478"/>
              <a:ext cx="7425263" cy="3364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团队组建与第一代产品研发</a:t>
              </a: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42" r="7164"/>
            <a:stretch>
              <a:fillRect/>
            </a:stretch>
          </p:blipFill>
          <p:spPr>
            <a:xfrm>
              <a:off x="5982971" y="939800"/>
              <a:ext cx="1401445" cy="11480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9" name="文本框 88"/>
            <p:cNvSpPr txBox="1"/>
            <p:nvPr/>
          </p:nvSpPr>
          <p:spPr>
            <a:xfrm>
              <a:off x="5916980" y="3129621"/>
              <a:ext cx="15333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2021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年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巡电科技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团队成立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285907" y="3129645"/>
              <a:ext cx="16555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2020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年初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“巡电一代”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巡检机器人问世</a:t>
              </a:r>
            </a:p>
          </p:txBody>
        </p:sp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5843" y="908616"/>
              <a:ext cx="1570316" cy="15952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2" name="矩形 91"/>
            <p:cNvSpPr/>
            <p:nvPr/>
          </p:nvSpPr>
          <p:spPr>
            <a:xfrm>
              <a:off x="-1579" y="2002150"/>
              <a:ext cx="85525" cy="161108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93" name="图片 92"/>
            <p:cNvPicPr>
              <a:picLocks noChangeAspect="1"/>
            </p:cNvPicPr>
            <p:nvPr/>
          </p:nvPicPr>
          <p:blipFill rotWithShape="1">
            <a:blip r:embed="rId9"/>
            <a:srcRect t="12491" r="24252" b="12491"/>
            <a:stretch>
              <a:fillRect/>
            </a:stretch>
          </p:blipFill>
          <p:spPr>
            <a:xfrm>
              <a:off x="155811" y="1162629"/>
              <a:ext cx="1820379" cy="1351803"/>
            </a:xfrm>
            <a:prstGeom prst="rect">
              <a:avLst/>
            </a:prstGeom>
          </p:spPr>
        </p:pic>
        <p:sp>
          <p:nvSpPr>
            <p:cNvPr id="94" name="文本框 93"/>
            <p:cNvSpPr txBox="1"/>
            <p:nvPr/>
          </p:nvSpPr>
          <p:spPr>
            <a:xfrm>
              <a:off x="229339" y="3047788"/>
              <a:ext cx="17415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2020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年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团队创始人前往广州交流学习，发现电缆巡检行业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重大需求</a:t>
              </a: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4099553" y="3130008"/>
              <a:ext cx="15851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2020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年底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与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南方电网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广州局签订合同、合作协议</a:t>
              </a:r>
            </a:p>
          </p:txBody>
        </p:sp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458"/>
            <a:stretch>
              <a:fillRect/>
            </a:stretch>
          </p:blipFill>
          <p:spPr>
            <a:xfrm>
              <a:off x="4296543" y="908630"/>
              <a:ext cx="1387840" cy="15151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7" name="矩形 96"/>
            <p:cNvSpPr/>
            <p:nvPr/>
          </p:nvSpPr>
          <p:spPr>
            <a:xfrm>
              <a:off x="7507396" y="2633162"/>
              <a:ext cx="3901651" cy="33643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第二代产品研发</a:t>
              </a:r>
            </a:p>
          </p:txBody>
        </p:sp>
        <p:sp>
          <p:nvSpPr>
            <p:cNvPr id="98" name="矩形 97"/>
            <p:cNvSpPr/>
            <p:nvPr/>
          </p:nvSpPr>
          <p:spPr>
            <a:xfrm>
              <a:off x="7425264" y="2002151"/>
              <a:ext cx="85525" cy="16110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1192719" y="2637053"/>
              <a:ext cx="434168" cy="2950387"/>
            </a:xfrm>
            <a:prstGeom prst="rect">
              <a:avLst/>
            </a:prstGeom>
            <a:solidFill>
              <a:srgbClr val="758A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0" name="平行四边形 99"/>
            <p:cNvSpPr/>
            <p:nvPr/>
          </p:nvSpPr>
          <p:spPr>
            <a:xfrm rot="10800000">
              <a:off x="159051" y="4842168"/>
              <a:ext cx="5823955" cy="489291"/>
            </a:xfrm>
            <a:prstGeom prst="parallelogram">
              <a:avLst/>
            </a:prstGeom>
            <a:gradFill flip="none" rotWithShape="1">
              <a:gsLst>
                <a:gs pos="18000">
                  <a:srgbClr val="0B3067">
                    <a:alpha val="0"/>
                  </a:srgbClr>
                </a:gs>
                <a:gs pos="100000">
                  <a:srgbClr val="014271"/>
                </a:gs>
              </a:gsLst>
              <a:lin ang="0" scaled="1"/>
              <a:tileRect/>
            </a:gradFill>
            <a:ln w="28575">
              <a:gradFill flip="none" rotWithShape="1">
                <a:gsLst>
                  <a:gs pos="26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1D90A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平行四边形 100"/>
            <p:cNvSpPr/>
            <p:nvPr/>
          </p:nvSpPr>
          <p:spPr>
            <a:xfrm rot="10800000">
              <a:off x="655784" y="5393086"/>
              <a:ext cx="5843905" cy="473711"/>
            </a:xfrm>
            <a:prstGeom prst="parallelogram">
              <a:avLst/>
            </a:prstGeom>
            <a:gradFill flip="none" rotWithShape="1">
              <a:gsLst>
                <a:gs pos="18000">
                  <a:srgbClr val="0B3067">
                    <a:alpha val="0"/>
                  </a:srgbClr>
                </a:gs>
                <a:gs pos="100000">
                  <a:srgbClr val="014271"/>
                </a:gs>
              </a:gsLst>
              <a:lin ang="0" scaled="1"/>
              <a:tileRect/>
            </a:gradFill>
            <a:ln w="28575">
              <a:gradFill flip="none" rotWithShape="1">
                <a:gsLst>
                  <a:gs pos="26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1D90A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16231" y="4826001"/>
              <a:ext cx="4254500" cy="57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立足“秦创原”孵化平台</a:t>
              </a: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1145121" y="5999552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成为电缆巡检行业领头羊</a:t>
              </a:r>
            </a:p>
          </p:txBody>
        </p:sp>
        <p:sp>
          <p:nvSpPr>
            <p:cNvPr id="104" name="矩形 103"/>
            <p:cNvSpPr/>
            <p:nvPr/>
          </p:nvSpPr>
          <p:spPr>
            <a:xfrm>
              <a:off x="11192719" y="2626845"/>
              <a:ext cx="434168" cy="2960595"/>
            </a:xfrm>
            <a:prstGeom prst="rect">
              <a:avLst/>
            </a:prstGeom>
            <a:solidFill>
              <a:srgbClr val="3A7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成果丰硕</a:t>
              </a: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7579992" y="3130008"/>
              <a:ext cx="16742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2021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年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“巡电二代”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巡检机器人问世</a:t>
              </a: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9386355" y="3098529"/>
              <a:ext cx="1674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2021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年底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“旋翼机车”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巡检无人机问世</a:t>
              </a:r>
            </a:p>
          </p:txBody>
        </p:sp>
        <p:pic>
          <p:nvPicPr>
            <p:cNvPr id="107" name="图片 10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397" y="784693"/>
              <a:ext cx="3259777" cy="1842153"/>
            </a:xfrm>
            <a:prstGeom prst="rect">
              <a:avLst/>
            </a:prstGeom>
          </p:spPr>
        </p:pic>
        <p:sp>
          <p:nvSpPr>
            <p:cNvPr id="108" name="文本框 107"/>
            <p:cNvSpPr txBox="1"/>
            <p:nvPr/>
          </p:nvSpPr>
          <p:spPr>
            <a:xfrm>
              <a:off x="9193120" y="5927678"/>
              <a:ext cx="21622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10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篇独家专利，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5</a:t>
              </a:r>
              <a:r>
                <a:rPr kumimoji="1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篇论文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7128306" y="5906753"/>
              <a:ext cx="21622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2022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年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205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万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意向订单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6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份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lt"/>
                </a:rPr>
                <a:t>合作意向书</a:t>
              </a: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9193121" y="4420506"/>
              <a:ext cx="1898579" cy="924111"/>
              <a:chOff x="363220" y="1339215"/>
              <a:chExt cx="9767570" cy="4754245"/>
            </a:xfrm>
          </p:grpSpPr>
          <p:pic>
            <p:nvPicPr>
              <p:cNvPr id="111" name="图片 11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05943" y="2134327"/>
                <a:ext cx="2224847" cy="318394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2" name="图片 11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1130" y="2027314"/>
                <a:ext cx="2401904" cy="339797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3" name="图片 11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32361" y="1925566"/>
                <a:ext cx="2582916" cy="35815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4" name="图片 113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71243" y="1709105"/>
                <a:ext cx="2736355" cy="39446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5" name="图片 114"/>
              <p:cNvPicPr/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3" t="6603" r="5321"/>
              <a:stretch>
                <a:fillRect/>
              </a:stretch>
            </p:blipFill>
            <p:spPr>
              <a:xfrm>
                <a:off x="5331252" y="1586080"/>
                <a:ext cx="2823824" cy="424528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6" name="图片 115"/>
              <p:cNvPicPr/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7" t="9584" r="4149"/>
              <a:stretch>
                <a:fillRect/>
              </a:stretch>
            </p:blipFill>
            <p:spPr bwMode="auto">
              <a:xfrm>
                <a:off x="4467961" y="1500858"/>
                <a:ext cx="2994704" cy="443095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7" name="图片 116" descr="微信图片_2022040910352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220" y="2196578"/>
                <a:ext cx="2047834" cy="3039518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8" name="图片 117" descr="微信图片_20220409103517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713" y="2033227"/>
                <a:ext cx="2813186" cy="3366221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9" name="图片 118" descr="微信图片_20220409102817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76168" y="1903041"/>
                <a:ext cx="2151851" cy="362659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0" name="图片 119" descr="微信图片_20220409102806"/>
              <p:cNvPicPr>
                <a:picLocks noChangeAspect="1"/>
              </p:cNvPicPr>
              <p:nvPr/>
            </p:nvPicPr>
            <p:blipFill>
              <a:blip r:embed="rId21"/>
              <a:srcRect l="1458" t="944"/>
              <a:stretch>
                <a:fillRect/>
              </a:stretch>
            </p:blipFill>
            <p:spPr>
              <a:xfrm>
                <a:off x="1866297" y="1763247"/>
                <a:ext cx="2736355" cy="3906180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1" name="图片 120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25527" y="1593696"/>
                <a:ext cx="2823824" cy="424528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2" name="图片 121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31135" y="1476839"/>
                <a:ext cx="3020629" cy="4478996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3" name="图片 122"/>
              <p:cNvPicPr/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338"/>
              <a:stretch>
                <a:fillRect/>
              </a:stretch>
            </p:blipFill>
            <p:spPr bwMode="auto">
              <a:xfrm>
                <a:off x="3775550" y="1339215"/>
                <a:ext cx="3035995" cy="4754245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24" name="右箭头 36"/>
            <p:cNvSpPr/>
            <p:nvPr/>
          </p:nvSpPr>
          <p:spPr>
            <a:xfrm flipH="1">
              <a:off x="4936837" y="5160261"/>
              <a:ext cx="6690049" cy="920547"/>
            </a:xfrm>
            <a:prstGeom prst="rightArrow">
              <a:avLst/>
            </a:prstGeom>
            <a:solidFill>
              <a:srgbClr val="315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公司筹备成立</a:t>
              </a:r>
            </a:p>
          </p:txBody>
        </p:sp>
        <p:grpSp>
          <p:nvGrpSpPr>
            <p:cNvPr id="125" name="组合 124"/>
            <p:cNvGrpSpPr/>
            <p:nvPr/>
          </p:nvGrpSpPr>
          <p:grpSpPr>
            <a:xfrm>
              <a:off x="7736951" y="4214284"/>
              <a:ext cx="867904" cy="1194267"/>
              <a:chOff x="1055775" y="2600289"/>
              <a:chExt cx="4124798" cy="5675862"/>
            </a:xfrm>
          </p:grpSpPr>
          <p:pic>
            <p:nvPicPr>
              <p:cNvPr id="126" name="图片 125"/>
              <p:cNvPicPr/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03"/>
              <a:stretch>
                <a:fillRect/>
              </a:stretch>
            </p:blipFill>
            <p:spPr>
              <a:xfrm>
                <a:off x="1055775" y="2600289"/>
                <a:ext cx="3504164" cy="4631998"/>
              </a:xfrm>
              <a:prstGeom prst="rect">
                <a:avLst/>
              </a:prstGeom>
              <a:effectLst>
                <a:outerShdw blurRad="76200" dist="88900" dir="8100000" algn="tr" rotWithShape="0">
                  <a:prstClr val="black">
                    <a:alpha val="42000"/>
                  </a:prstClr>
                </a:outerShdw>
              </a:effectLst>
            </p:spPr>
          </p:pic>
          <p:pic>
            <p:nvPicPr>
              <p:cNvPr id="127" name="图片 126"/>
              <p:cNvPicPr>
                <a:picLocks noChangeAspect="1"/>
              </p:cNvPicPr>
              <p:nvPr/>
            </p:nvPicPr>
            <p:blipFill rotWithShape="1">
              <a:blip r:embed="rId26"/>
              <a:srcRect t="8437"/>
              <a:stretch>
                <a:fillRect/>
              </a:stretch>
            </p:blipFill>
            <p:spPr>
              <a:xfrm>
                <a:off x="1177043" y="2750795"/>
                <a:ext cx="3294262" cy="4267218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8" name="图片 127"/>
              <p:cNvPicPr>
                <a:picLocks noChangeAspect="1"/>
              </p:cNvPicPr>
              <p:nvPr/>
            </p:nvPicPr>
            <p:blipFill rotWithShape="1">
              <a:blip r:embed="rId27"/>
              <a:srcRect t="7325"/>
              <a:stretch>
                <a:fillRect/>
              </a:stretch>
            </p:blipFill>
            <p:spPr>
              <a:xfrm>
                <a:off x="1322404" y="2882068"/>
                <a:ext cx="3342982" cy="4295947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9" name="图片 128"/>
              <p:cNvPicPr>
                <a:picLocks noChangeAspect="1"/>
              </p:cNvPicPr>
              <p:nvPr/>
            </p:nvPicPr>
            <p:blipFill rotWithShape="1">
              <a:blip r:embed="rId28"/>
              <a:srcRect t="8970"/>
              <a:stretch>
                <a:fillRect/>
              </a:stretch>
            </p:blipFill>
            <p:spPr>
              <a:xfrm>
                <a:off x="1476305" y="3073573"/>
                <a:ext cx="3475109" cy="4527054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0" name="图片 129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48447" y="3184386"/>
                <a:ext cx="3532126" cy="5091765"/>
              </a:xfrm>
              <a:prstGeom prst="rect">
                <a:avLst/>
              </a:prstGeom>
              <a:effectLst>
                <a:outerShdw blurRad="76200" dist="88900" dir="8100000" algn="tr" rotWithShape="0">
                  <a:prstClr val="black">
                    <a:alpha val="42000"/>
                  </a:prstClr>
                </a:outerShdw>
              </a:effectLst>
            </p:spPr>
          </p:pic>
        </p:grpSp>
        <p:sp>
          <p:nvSpPr>
            <p:cNvPr id="131" name="矩形 130"/>
            <p:cNvSpPr/>
            <p:nvPr/>
          </p:nvSpPr>
          <p:spPr>
            <a:xfrm>
              <a:off x="7359161" y="4701596"/>
              <a:ext cx="111153" cy="1782501"/>
            </a:xfrm>
            <a:prstGeom prst="rect">
              <a:avLst/>
            </a:prstGeom>
            <a:solidFill>
              <a:srgbClr val="315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308232" y="5866955"/>
              <a:ext cx="2162269" cy="907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团队正在积极筹备依托</a:t>
              </a:r>
              <a:r>
                <a:rPr lang="zh-CN" altLang="en-US" sz="16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秦创园</a:t>
              </a: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转化平台，进行项目落地</a:t>
              </a: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531854" y="5386543"/>
              <a:ext cx="37388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面向国家重点需求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34" name="图片 133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78" y="4324937"/>
              <a:ext cx="1755802" cy="990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73020" y="5849385"/>
            <a:ext cx="10045960" cy="848195"/>
            <a:chOff x="1073020" y="5799334"/>
            <a:chExt cx="10045960" cy="848195"/>
          </a:xfrm>
        </p:grpSpPr>
        <p:sp>
          <p:nvSpPr>
            <p:cNvPr id="11" name="矩形 10"/>
            <p:cNvSpPr/>
            <p:nvPr/>
          </p:nvSpPr>
          <p:spPr>
            <a:xfrm>
              <a:off x="3081867" y="5859129"/>
              <a:ext cx="6028266" cy="720725"/>
            </a:xfrm>
            <a:prstGeom prst="rect">
              <a:avLst/>
            </a:prstGeom>
            <a:gradFill>
              <a:gsLst>
                <a:gs pos="0">
                  <a:srgbClr val="1CADE4">
                    <a:alpha val="0"/>
                  </a:srgbClr>
                </a:gs>
                <a:gs pos="51000">
                  <a:srgbClr val="1CADE4">
                    <a:alpha val="58000"/>
                  </a:srgbClr>
                </a:gs>
                <a:gs pos="100000">
                  <a:srgbClr val="1CADE4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73020" y="5918924"/>
              <a:ext cx="10045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reflection blurRad="50800" stA="17000" endPos="25000" dist="38100" dir="5400000" sy="-100000" algn="bl" rotWithShape="0"/>
                  </a:effectLst>
                  <a:uLnTx/>
                  <a:uFillTx/>
                  <a:latin typeface="思源黑体 CN Bold"/>
                  <a:ea typeface="思源黑体 CN Bold"/>
                  <a:cs typeface="+mn-cs"/>
                </a:rPr>
                <a:t>影响市民生活，制约智慧城市建设，存在安全隐患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028492" y="5799334"/>
              <a:ext cx="5354212" cy="119590"/>
              <a:chOff x="1656356" y="2720279"/>
              <a:chExt cx="5354212" cy="228931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2277020" y="2834744"/>
                <a:ext cx="4112884" cy="0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rgbClr val="1CADE4">
                        <a:alpha val="0"/>
                      </a:srgbClr>
                    </a:gs>
                    <a:gs pos="62924">
                      <a:srgbClr val="1CADE4"/>
                    </a:gs>
                    <a:gs pos="50000">
                      <a:srgbClr val="1CADE4">
                        <a:lumMod val="60000"/>
                        <a:lumOff val="40000"/>
                      </a:srgbClr>
                    </a:gs>
                    <a:gs pos="38000">
                      <a:srgbClr val="1CADE4"/>
                    </a:gs>
                    <a:gs pos="100000">
                      <a:srgbClr val="1CADE4">
                        <a:alpha val="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pic>
            <p:nvPicPr>
              <p:cNvPr id="15" name="图片 14" descr="图片包含 电脑, 灯光, 键盘, 黑暗&#10;&#10;描述已自动生成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1CADE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6356" y="2720279"/>
                <a:ext cx="5354212" cy="228931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/>
          </p:nvGrpSpPr>
          <p:grpSpPr>
            <a:xfrm flipH="1">
              <a:off x="4809296" y="6527939"/>
              <a:ext cx="5354212" cy="119590"/>
              <a:chOff x="1656356" y="2720279"/>
              <a:chExt cx="5354212" cy="228931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2277020" y="2834744"/>
                <a:ext cx="4112884" cy="0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rgbClr val="1CADE4">
                        <a:alpha val="0"/>
                      </a:srgbClr>
                    </a:gs>
                    <a:gs pos="62924">
                      <a:srgbClr val="1CADE4"/>
                    </a:gs>
                    <a:gs pos="50000">
                      <a:srgbClr val="1CADE4">
                        <a:lumMod val="60000"/>
                        <a:lumOff val="40000"/>
                      </a:srgbClr>
                    </a:gs>
                    <a:gs pos="38000">
                      <a:srgbClr val="1CADE4"/>
                    </a:gs>
                    <a:gs pos="100000">
                      <a:srgbClr val="1CADE4">
                        <a:alpha val="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pic>
            <p:nvPicPr>
              <p:cNvPr id="18" name="图片 17" descr="图片包含 电脑, 灯光, 键盘, 黑暗&#10;&#10;描述已自动生成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1CADE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6356" y="2720279"/>
                <a:ext cx="5354212" cy="228931"/>
              </a:xfrm>
              <a:prstGeom prst="rect">
                <a:avLst/>
              </a:prstGeom>
            </p:spPr>
          </p:pic>
        </p:grpSp>
      </p:grp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4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行业痛点：电缆通道空间狭小，人工巡检问题频发</a:t>
            </a:r>
          </a:p>
        </p:txBody>
      </p:sp>
      <p:sp>
        <p:nvSpPr>
          <p:cNvPr id="36" name="箭头: 右 35"/>
          <p:cNvSpPr/>
          <p:nvPr/>
        </p:nvSpPr>
        <p:spPr>
          <a:xfrm>
            <a:off x="3798539" y="4890623"/>
            <a:ext cx="829156" cy="477984"/>
          </a:xfrm>
          <a:prstGeom prst="rightArrow">
            <a:avLst>
              <a:gd name="adj1" fmla="val 38601"/>
              <a:gd name="adj2" fmla="val 90082"/>
            </a:avLst>
          </a:prstGeom>
          <a:gradFill flip="none" rotWithShape="1">
            <a:gsLst>
              <a:gs pos="6500">
                <a:srgbClr val="18D0FD"/>
              </a:gs>
              <a:gs pos="100000">
                <a:srgbClr val="CCFEEA">
                  <a:alpha val="36000"/>
                </a:srgbClr>
              </a:gs>
              <a:gs pos="0">
                <a:srgbClr val="0BCDFE">
                  <a:alpha val="73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 w="22225">
                <a:solidFill>
                  <a:srgbClr val="629DD1"/>
                </a:solidFill>
                <a:prstDash val="solid"/>
              </a:ln>
              <a:solidFill>
                <a:srgbClr val="629DD1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箭头: 右 36"/>
          <p:cNvSpPr/>
          <p:nvPr/>
        </p:nvSpPr>
        <p:spPr>
          <a:xfrm flipH="1">
            <a:off x="7625753" y="4899542"/>
            <a:ext cx="829156" cy="477984"/>
          </a:xfrm>
          <a:prstGeom prst="rightArrow">
            <a:avLst>
              <a:gd name="adj1" fmla="val 38601"/>
              <a:gd name="adj2" fmla="val 90082"/>
            </a:avLst>
          </a:prstGeom>
          <a:gradFill flip="none" rotWithShape="1">
            <a:gsLst>
              <a:gs pos="6500">
                <a:srgbClr val="18D0FD"/>
              </a:gs>
              <a:gs pos="100000">
                <a:srgbClr val="CCFEEA">
                  <a:alpha val="36000"/>
                </a:srgbClr>
              </a:gs>
              <a:gs pos="0">
                <a:srgbClr val="0BCDFE">
                  <a:alpha val="73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 w="22225">
                <a:solidFill>
                  <a:srgbClr val="629DD1"/>
                </a:solidFill>
                <a:prstDash val="solid"/>
              </a:ln>
              <a:solidFill>
                <a:srgbClr val="629DD1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27013" y="1277810"/>
            <a:ext cx="11737972" cy="3594358"/>
            <a:chOff x="227013" y="478834"/>
            <a:chExt cx="11737972" cy="3249209"/>
          </a:xfrm>
        </p:grpSpPr>
        <p:sp>
          <p:nvSpPr>
            <p:cNvPr id="83" name="旁门左道出品"/>
            <p:cNvSpPr/>
            <p:nvPr/>
          </p:nvSpPr>
          <p:spPr>
            <a:xfrm flipH="1" flipV="1">
              <a:off x="8322950" y="478838"/>
              <a:ext cx="3642035" cy="2637646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7000"/>
                  </a:schemeClr>
                </a:gs>
                <a:gs pos="18000">
                  <a:schemeClr val="accent1">
                    <a:alpha val="0"/>
                  </a:schemeClr>
                </a:gs>
              </a:gsLst>
              <a:lin ang="13500000" scaled="1"/>
              <a:tileRect/>
            </a:gradFill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5" name="旁门左道出品"/>
            <p:cNvSpPr/>
            <p:nvPr/>
          </p:nvSpPr>
          <p:spPr>
            <a:xfrm flipH="1" flipV="1">
              <a:off x="8096251" y="3125712"/>
              <a:ext cx="3857112" cy="602328"/>
            </a:xfrm>
            <a:custGeom>
              <a:avLst/>
              <a:gdLst>
                <a:gd name="connsiteX0" fmla="*/ 440513 w 2584761"/>
                <a:gd name="connsiteY0" fmla="*/ 0 h 602328"/>
                <a:gd name="connsiteX1" fmla="*/ 2584761 w 2584761"/>
                <a:gd name="connsiteY1" fmla="*/ 0 h 602328"/>
                <a:gd name="connsiteX2" fmla="*/ 2429561 w 2584761"/>
                <a:gd name="connsiteY2" fmla="*/ 602328 h 602328"/>
                <a:gd name="connsiteX3" fmla="*/ 0 w 2584761"/>
                <a:gd name="connsiteY3" fmla="*/ 602328 h 602328"/>
                <a:gd name="connsiteX4" fmla="*/ 440513 w 2584761"/>
                <a:gd name="connsiteY4" fmla="*/ 0 h 6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761" h="602328">
                  <a:moveTo>
                    <a:pt x="440513" y="0"/>
                  </a:moveTo>
                  <a:lnTo>
                    <a:pt x="2584761" y="0"/>
                  </a:lnTo>
                  <a:lnTo>
                    <a:pt x="2429561" y="602328"/>
                  </a:lnTo>
                  <a:lnTo>
                    <a:pt x="0" y="602328"/>
                  </a:lnTo>
                  <a:lnTo>
                    <a:pt x="44051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8000"/>
                  </a:schemeClr>
                </a:gs>
                <a:gs pos="66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chemeClr val="accent1"/>
                  </a:gs>
                  <a:gs pos="64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 flipH="1" flipV="1">
              <a:off x="4277529" y="478841"/>
              <a:ext cx="3642035" cy="2637646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7000"/>
                  </a:schemeClr>
                </a:gs>
                <a:gs pos="18000">
                  <a:schemeClr val="accent1">
                    <a:alpha val="0"/>
                  </a:schemeClr>
                </a:gs>
              </a:gsLst>
              <a:lin ang="13500000" scaled="1"/>
              <a:tileRect/>
            </a:gradFill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6" name="任意多边形: 形状 85"/>
            <p:cNvSpPr/>
            <p:nvPr/>
          </p:nvSpPr>
          <p:spPr>
            <a:xfrm flipH="1" flipV="1">
              <a:off x="4282126" y="3125715"/>
              <a:ext cx="3632849" cy="602328"/>
            </a:xfrm>
            <a:custGeom>
              <a:avLst/>
              <a:gdLst>
                <a:gd name="connsiteX0" fmla="*/ 144253 w 2434476"/>
                <a:gd name="connsiteY0" fmla="*/ 0 h 602328"/>
                <a:gd name="connsiteX1" fmla="*/ 2288014 w 2434476"/>
                <a:gd name="connsiteY1" fmla="*/ 0 h 602328"/>
                <a:gd name="connsiteX2" fmla="*/ 2434476 w 2434476"/>
                <a:gd name="connsiteY2" fmla="*/ 602328 h 602328"/>
                <a:gd name="connsiteX3" fmla="*/ 0 w 2434476"/>
                <a:gd name="connsiteY3" fmla="*/ 602328 h 602328"/>
                <a:gd name="connsiteX4" fmla="*/ 144253 w 2434476"/>
                <a:gd name="connsiteY4" fmla="*/ 0 h 6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4476" h="602328">
                  <a:moveTo>
                    <a:pt x="144253" y="0"/>
                  </a:moveTo>
                  <a:lnTo>
                    <a:pt x="2288014" y="0"/>
                  </a:lnTo>
                  <a:lnTo>
                    <a:pt x="2434476" y="602328"/>
                  </a:lnTo>
                  <a:lnTo>
                    <a:pt x="0" y="602328"/>
                  </a:lnTo>
                  <a:lnTo>
                    <a:pt x="14425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8000"/>
                  </a:schemeClr>
                </a:gs>
                <a:gs pos="66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chemeClr val="accent1"/>
                  </a:gs>
                  <a:gs pos="64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 flipH="1" flipV="1">
              <a:off x="227013" y="478834"/>
              <a:ext cx="3642036" cy="2637646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alpha val="87000"/>
                  </a:schemeClr>
                </a:gs>
                <a:gs pos="18000">
                  <a:schemeClr val="accent1">
                    <a:alpha val="0"/>
                  </a:schemeClr>
                </a:gs>
              </a:gsLst>
              <a:lin ang="13500000" scaled="1"/>
              <a:tileRect/>
            </a:gradFill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7" name="旁门左道出品"/>
            <p:cNvSpPr/>
            <p:nvPr/>
          </p:nvSpPr>
          <p:spPr>
            <a:xfrm flipH="1" flipV="1">
              <a:off x="232043" y="3125708"/>
              <a:ext cx="3868806" cy="602328"/>
            </a:xfrm>
            <a:custGeom>
              <a:avLst/>
              <a:gdLst>
                <a:gd name="connsiteX0" fmla="*/ 0 w 2592597"/>
                <a:gd name="connsiteY0" fmla="*/ 0 h 602328"/>
                <a:gd name="connsiteX1" fmla="*/ 2143051 w 2592597"/>
                <a:gd name="connsiteY1" fmla="*/ 0 h 602328"/>
                <a:gd name="connsiteX2" fmla="*/ 2592597 w 2592597"/>
                <a:gd name="connsiteY2" fmla="*/ 602328 h 602328"/>
                <a:gd name="connsiteX3" fmla="*/ 158830 w 2592597"/>
                <a:gd name="connsiteY3" fmla="*/ 602328 h 602328"/>
                <a:gd name="connsiteX4" fmla="*/ 0 w 2592597"/>
                <a:gd name="connsiteY4" fmla="*/ 0 h 6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2597" h="602328">
                  <a:moveTo>
                    <a:pt x="0" y="0"/>
                  </a:moveTo>
                  <a:lnTo>
                    <a:pt x="2143051" y="0"/>
                  </a:lnTo>
                  <a:lnTo>
                    <a:pt x="2592597" y="602328"/>
                  </a:lnTo>
                  <a:lnTo>
                    <a:pt x="158830" y="60232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8000"/>
                  </a:schemeClr>
                </a:gs>
                <a:gs pos="66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gradFill flip="none" rotWithShape="1">
                <a:gsLst>
                  <a:gs pos="0">
                    <a:schemeClr val="accent1"/>
                  </a:gs>
                  <a:gs pos="64000">
                    <a:schemeClr val="accent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 flipH="1" flipV="1">
            <a:off x="227013" y="4497390"/>
            <a:ext cx="11727142" cy="1284320"/>
            <a:chOff x="8428096" y="1269199"/>
            <a:chExt cx="11944236" cy="1284320"/>
          </a:xfrm>
        </p:grpSpPr>
        <p:sp>
          <p:nvSpPr>
            <p:cNvPr id="76" name="任意多边形: 形状 75"/>
            <p:cNvSpPr/>
            <p:nvPr/>
          </p:nvSpPr>
          <p:spPr>
            <a:xfrm>
              <a:off x="8428096" y="1269199"/>
              <a:ext cx="4113957" cy="1284320"/>
            </a:xfrm>
            <a:custGeom>
              <a:avLst/>
              <a:gdLst>
                <a:gd name="connsiteX0" fmla="*/ 680016 w 2547416"/>
                <a:gd name="connsiteY0" fmla="*/ 0 h 602328"/>
                <a:gd name="connsiteX1" fmla="*/ 2547416 w 2547416"/>
                <a:gd name="connsiteY1" fmla="*/ 0 h 602328"/>
                <a:gd name="connsiteX2" fmla="*/ 2093782 w 2547416"/>
                <a:gd name="connsiteY2" fmla="*/ 602328 h 602328"/>
                <a:gd name="connsiteX3" fmla="*/ 0 w 2547416"/>
                <a:gd name="connsiteY3" fmla="*/ 602328 h 602328"/>
                <a:gd name="connsiteX4" fmla="*/ 680016 w 2547416"/>
                <a:gd name="connsiteY4" fmla="*/ 0 h 6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416" h="602328">
                  <a:moveTo>
                    <a:pt x="680016" y="0"/>
                  </a:moveTo>
                  <a:lnTo>
                    <a:pt x="2547416" y="0"/>
                  </a:lnTo>
                  <a:lnTo>
                    <a:pt x="2093782" y="602328"/>
                  </a:lnTo>
                  <a:lnTo>
                    <a:pt x="0" y="602328"/>
                  </a:lnTo>
                  <a:lnTo>
                    <a:pt x="680016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w="12700">
              <a:gradFill>
                <a:gsLst>
                  <a:gs pos="44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7" name="任意多边形: 形状 76"/>
            <p:cNvSpPr/>
            <p:nvPr/>
          </p:nvSpPr>
          <p:spPr>
            <a:xfrm>
              <a:off x="12412799" y="1951191"/>
              <a:ext cx="3909353" cy="602328"/>
            </a:xfrm>
            <a:custGeom>
              <a:avLst/>
              <a:gdLst>
                <a:gd name="connsiteX0" fmla="*/ 440513 w 7529039"/>
                <a:gd name="connsiteY0" fmla="*/ 0 h 602328"/>
                <a:gd name="connsiteX1" fmla="*/ 1128183 w 7529039"/>
                <a:gd name="connsiteY1" fmla="*/ 0 h 602328"/>
                <a:gd name="connsiteX2" fmla="*/ 2584761 w 7529039"/>
                <a:gd name="connsiteY2" fmla="*/ 0 h 602328"/>
                <a:gd name="connsiteX3" fmla="*/ 2694654 w 7529039"/>
                <a:gd name="connsiteY3" fmla="*/ 0 h 602328"/>
                <a:gd name="connsiteX4" fmla="*/ 3271234 w 7529039"/>
                <a:gd name="connsiteY4" fmla="*/ 0 h 602328"/>
                <a:gd name="connsiteX5" fmla="*/ 4367926 w 7529039"/>
                <a:gd name="connsiteY5" fmla="*/ 0 h 602328"/>
                <a:gd name="connsiteX6" fmla="*/ 4838415 w 7529039"/>
                <a:gd name="connsiteY6" fmla="*/ 0 h 602328"/>
                <a:gd name="connsiteX7" fmla="*/ 4936442 w 7529039"/>
                <a:gd name="connsiteY7" fmla="*/ 0 h 602328"/>
                <a:gd name="connsiteX8" fmla="*/ 6510977 w 7529039"/>
                <a:gd name="connsiteY8" fmla="*/ 0 h 602328"/>
                <a:gd name="connsiteX9" fmla="*/ 7079493 w 7529039"/>
                <a:gd name="connsiteY9" fmla="*/ 0 h 602328"/>
                <a:gd name="connsiteX10" fmla="*/ 7529039 w 7529039"/>
                <a:gd name="connsiteY10" fmla="*/ 602328 h 602328"/>
                <a:gd name="connsiteX11" fmla="*/ 6960523 w 7529039"/>
                <a:gd name="connsiteY11" fmla="*/ 602328 h 602328"/>
                <a:gd name="connsiteX12" fmla="*/ 5095272 w 7529039"/>
                <a:gd name="connsiteY12" fmla="*/ 602328 h 602328"/>
                <a:gd name="connsiteX13" fmla="*/ 4984877 w 7529039"/>
                <a:gd name="connsiteY13" fmla="*/ 602328 h 602328"/>
                <a:gd name="connsiteX14" fmla="*/ 4526756 w 7529039"/>
                <a:gd name="connsiteY14" fmla="*/ 602328 h 602328"/>
                <a:gd name="connsiteX15" fmla="*/ 3720780 w 7529039"/>
                <a:gd name="connsiteY15" fmla="*/ 602328 h 602328"/>
                <a:gd name="connsiteX16" fmla="*/ 2550401 w 7529039"/>
                <a:gd name="connsiteY16" fmla="*/ 602328 h 602328"/>
                <a:gd name="connsiteX17" fmla="*/ 2429561 w 7529039"/>
                <a:gd name="connsiteY17" fmla="*/ 602328 h 602328"/>
                <a:gd name="connsiteX18" fmla="*/ 1287013 w 7529039"/>
                <a:gd name="connsiteY18" fmla="*/ 602328 h 602328"/>
                <a:gd name="connsiteX19" fmla="*/ 0 w 7529039"/>
                <a:gd name="connsiteY19" fmla="*/ 602328 h 6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29039" h="602328">
                  <a:moveTo>
                    <a:pt x="440513" y="0"/>
                  </a:moveTo>
                  <a:lnTo>
                    <a:pt x="1128183" y="0"/>
                  </a:lnTo>
                  <a:lnTo>
                    <a:pt x="2584761" y="0"/>
                  </a:lnTo>
                  <a:lnTo>
                    <a:pt x="2694654" y="0"/>
                  </a:lnTo>
                  <a:lnTo>
                    <a:pt x="3271234" y="0"/>
                  </a:lnTo>
                  <a:lnTo>
                    <a:pt x="4367926" y="0"/>
                  </a:lnTo>
                  <a:lnTo>
                    <a:pt x="4838415" y="0"/>
                  </a:lnTo>
                  <a:lnTo>
                    <a:pt x="4936442" y="0"/>
                  </a:lnTo>
                  <a:lnTo>
                    <a:pt x="6510977" y="0"/>
                  </a:lnTo>
                  <a:lnTo>
                    <a:pt x="7079493" y="0"/>
                  </a:lnTo>
                  <a:lnTo>
                    <a:pt x="7529039" y="602328"/>
                  </a:lnTo>
                  <a:lnTo>
                    <a:pt x="6960523" y="602328"/>
                  </a:lnTo>
                  <a:lnTo>
                    <a:pt x="5095272" y="602328"/>
                  </a:lnTo>
                  <a:lnTo>
                    <a:pt x="4984877" y="602328"/>
                  </a:lnTo>
                  <a:lnTo>
                    <a:pt x="4526756" y="602328"/>
                  </a:lnTo>
                  <a:lnTo>
                    <a:pt x="3720780" y="602328"/>
                  </a:lnTo>
                  <a:lnTo>
                    <a:pt x="2550401" y="602328"/>
                  </a:lnTo>
                  <a:lnTo>
                    <a:pt x="2429561" y="602328"/>
                  </a:lnTo>
                  <a:lnTo>
                    <a:pt x="1287013" y="602328"/>
                  </a:lnTo>
                  <a:lnTo>
                    <a:pt x="0" y="60232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12700">
              <a:gradFill>
                <a:gsLst>
                  <a:gs pos="44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8" name="旁门左道出品"/>
            <p:cNvSpPr/>
            <p:nvPr/>
          </p:nvSpPr>
          <p:spPr>
            <a:xfrm>
              <a:off x="16199248" y="1269199"/>
              <a:ext cx="4173084" cy="1284320"/>
            </a:xfrm>
            <a:custGeom>
              <a:avLst/>
              <a:gdLst>
                <a:gd name="connsiteX0" fmla="*/ 0 w 2551542"/>
                <a:gd name="connsiteY0" fmla="*/ 0 h 602328"/>
                <a:gd name="connsiteX1" fmla="*/ 1871526 w 2551542"/>
                <a:gd name="connsiteY1" fmla="*/ 0 h 602328"/>
                <a:gd name="connsiteX2" fmla="*/ 2551542 w 2551542"/>
                <a:gd name="connsiteY2" fmla="*/ 602328 h 602328"/>
                <a:gd name="connsiteX3" fmla="*/ 461912 w 2551542"/>
                <a:gd name="connsiteY3" fmla="*/ 602328 h 602328"/>
                <a:gd name="connsiteX4" fmla="*/ 0 w 2551542"/>
                <a:gd name="connsiteY4" fmla="*/ 0 h 60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1542" h="602328">
                  <a:moveTo>
                    <a:pt x="0" y="0"/>
                  </a:moveTo>
                  <a:lnTo>
                    <a:pt x="1871526" y="0"/>
                  </a:lnTo>
                  <a:lnTo>
                    <a:pt x="2551542" y="602328"/>
                  </a:lnTo>
                  <a:lnTo>
                    <a:pt x="461912" y="602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2700">
              <a:gradFill>
                <a:gsLst>
                  <a:gs pos="44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600751" y="5033029"/>
            <a:ext cx="2990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人工无法进入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</a:b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电缆巡检效率低下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73140" y="4562773"/>
            <a:ext cx="465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电缆内部空间狭小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478895" y="1384826"/>
            <a:ext cx="11318702" cy="2085096"/>
            <a:chOff x="478895" y="1241951"/>
            <a:chExt cx="11318702" cy="208509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9" t="2325" r="2600" b="8850"/>
            <a:stretch>
              <a:fillRect/>
            </a:stretch>
          </p:blipFill>
          <p:spPr>
            <a:xfrm>
              <a:off x="478895" y="1241951"/>
              <a:ext cx="3164307" cy="208509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8" r="7778"/>
            <a:stretch>
              <a:fillRect/>
            </a:stretch>
          </p:blipFill>
          <p:spPr>
            <a:xfrm>
              <a:off x="4592755" y="1241951"/>
              <a:ext cx="3127644" cy="208509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0"/>
            <a:srcRect t="2322" b="2322"/>
            <a:stretch>
              <a:fillRect/>
            </a:stretch>
          </p:blipFill>
          <p:spPr>
            <a:xfrm>
              <a:off x="8669953" y="1241951"/>
              <a:ext cx="3127644" cy="2085096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333531" y="3480131"/>
            <a:ext cx="11805132" cy="720604"/>
            <a:chOff x="333531" y="3251531"/>
            <a:chExt cx="11805132" cy="720604"/>
          </a:xfrm>
        </p:grpSpPr>
        <p:sp>
          <p:nvSpPr>
            <p:cNvPr id="25" name="文本框 24"/>
            <p:cNvSpPr txBox="1"/>
            <p:nvPr/>
          </p:nvSpPr>
          <p:spPr>
            <a:xfrm>
              <a:off x="333531" y="3251531"/>
              <a:ext cx="34290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因巡检导致的突发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大面积停电</a:t>
              </a:r>
              <a:endParaRPr lang="en-US" altLang="zh-CN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影响市民生活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366594" y="3255294"/>
              <a:ext cx="35153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每年因电缆检修导致的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封路次数高达3.7万次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427920" y="3264249"/>
              <a:ext cx="37107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人工操作不当导致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人员伤亡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2021年人工抢修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受伤49人</a:t>
              </a:r>
            </a:p>
          </p:txBody>
        </p:sp>
      </p:grpSp>
      <p:sp>
        <p:nvSpPr>
          <p:cNvPr id="34" name="旁门左道出品"/>
          <p:cNvSpPr/>
          <p:nvPr/>
        </p:nvSpPr>
        <p:spPr>
          <a:xfrm flipH="1" flipV="1">
            <a:off x="237844" y="4506814"/>
            <a:ext cx="4095045" cy="1266416"/>
          </a:xfrm>
          <a:custGeom>
            <a:avLst/>
            <a:gdLst>
              <a:gd name="connsiteX0" fmla="*/ 0 w 2551542"/>
              <a:gd name="connsiteY0" fmla="*/ 0 h 602328"/>
              <a:gd name="connsiteX1" fmla="*/ 1871526 w 2551542"/>
              <a:gd name="connsiteY1" fmla="*/ 0 h 602328"/>
              <a:gd name="connsiteX2" fmla="*/ 2551542 w 2551542"/>
              <a:gd name="connsiteY2" fmla="*/ 602328 h 602328"/>
              <a:gd name="connsiteX3" fmla="*/ 461912 w 2551542"/>
              <a:gd name="connsiteY3" fmla="*/ 602328 h 602328"/>
              <a:gd name="connsiteX4" fmla="*/ 0 w 2551542"/>
              <a:gd name="connsiteY4" fmla="*/ 0 h 6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1542" h="602328">
                <a:moveTo>
                  <a:pt x="0" y="0"/>
                </a:moveTo>
                <a:lnTo>
                  <a:pt x="1871526" y="0"/>
                </a:lnTo>
                <a:lnTo>
                  <a:pt x="2551542" y="602328"/>
                </a:lnTo>
                <a:lnTo>
                  <a:pt x="461912" y="60232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2700">
            <a:gradFill>
              <a:gsLst>
                <a:gs pos="4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任意多边形: 形状 34"/>
          <p:cNvSpPr/>
          <p:nvPr/>
        </p:nvSpPr>
        <p:spPr>
          <a:xfrm flipH="1" flipV="1">
            <a:off x="7914179" y="4505270"/>
            <a:ext cx="4039183" cy="1284320"/>
          </a:xfrm>
          <a:custGeom>
            <a:avLst/>
            <a:gdLst>
              <a:gd name="connsiteX0" fmla="*/ 680016 w 2547416"/>
              <a:gd name="connsiteY0" fmla="*/ 0 h 602328"/>
              <a:gd name="connsiteX1" fmla="*/ 2547416 w 2547416"/>
              <a:gd name="connsiteY1" fmla="*/ 0 h 602328"/>
              <a:gd name="connsiteX2" fmla="*/ 2093782 w 2547416"/>
              <a:gd name="connsiteY2" fmla="*/ 602328 h 602328"/>
              <a:gd name="connsiteX3" fmla="*/ 0 w 2547416"/>
              <a:gd name="connsiteY3" fmla="*/ 602328 h 602328"/>
              <a:gd name="connsiteX4" fmla="*/ 680016 w 2547416"/>
              <a:gd name="connsiteY4" fmla="*/ 0 h 60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7416" h="602328">
                <a:moveTo>
                  <a:pt x="680016" y="0"/>
                </a:moveTo>
                <a:lnTo>
                  <a:pt x="2547416" y="0"/>
                </a:lnTo>
                <a:lnTo>
                  <a:pt x="2093782" y="602328"/>
                </a:lnTo>
                <a:lnTo>
                  <a:pt x="0" y="602328"/>
                </a:lnTo>
                <a:lnTo>
                  <a:pt x="68001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2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2700">
            <a:gradFill>
              <a:gsLst>
                <a:gs pos="44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巡电科技商业模式：产品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+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服务模式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31" name="组合 530"/>
          <p:cNvGrpSpPr/>
          <p:nvPr/>
        </p:nvGrpSpPr>
        <p:grpSpPr>
          <a:xfrm>
            <a:off x="227012" y="1541358"/>
            <a:ext cx="11876755" cy="4377269"/>
            <a:chOff x="0" y="1541358"/>
            <a:chExt cx="12302009" cy="4377269"/>
          </a:xfrm>
        </p:grpSpPr>
        <p:grpSp>
          <p:nvGrpSpPr>
            <p:cNvPr id="5" name="组合 4"/>
            <p:cNvGrpSpPr/>
            <p:nvPr/>
          </p:nvGrpSpPr>
          <p:grpSpPr>
            <a:xfrm>
              <a:off x="5074251" y="4124172"/>
              <a:ext cx="1951749" cy="1353060"/>
              <a:chOff x="9670744" y="3308325"/>
              <a:chExt cx="1951749" cy="1353060"/>
            </a:xfrm>
          </p:grpSpPr>
          <p:sp>
            <p:nvSpPr>
              <p:cNvPr id="7" name="梯形 6"/>
              <p:cNvSpPr/>
              <p:nvPr/>
            </p:nvSpPr>
            <p:spPr>
              <a:xfrm>
                <a:off x="10002994" y="3655913"/>
                <a:ext cx="1342281" cy="847509"/>
              </a:xfrm>
              <a:prstGeom prst="trapezoid">
                <a:avLst>
                  <a:gd name="adj" fmla="val 89393"/>
                </a:avLst>
              </a:prstGeom>
              <a:noFill/>
              <a:ln>
                <a:gradFill>
                  <a:gsLst>
                    <a:gs pos="100000">
                      <a:schemeClr val="accent1"/>
                    </a:gs>
                    <a:gs pos="2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8" name="梯形 7"/>
              <p:cNvSpPr/>
              <p:nvPr/>
            </p:nvSpPr>
            <p:spPr>
              <a:xfrm>
                <a:off x="9670744" y="3308325"/>
                <a:ext cx="1951749" cy="1353060"/>
              </a:xfrm>
              <a:prstGeom prst="trapezoid">
                <a:avLst>
                  <a:gd name="adj" fmla="val 89393"/>
                </a:avLst>
              </a:prstGeom>
              <a:noFill/>
              <a:ln>
                <a:gradFill>
                  <a:gsLst>
                    <a:gs pos="100000">
                      <a:schemeClr val="accent1"/>
                    </a:gs>
                    <a:gs pos="2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38100" dist="368300" dir="5400000" sx="82000" sy="82000" algn="ctr" rotWithShape="0">
                  <a:srgbClr val="0895F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790849" y="1541358"/>
              <a:ext cx="107695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巡电科技团队以</a:t>
              </a: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销售巡检机器人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为主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提供电缆故障检测服务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为辅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290401" y="4736465"/>
              <a:ext cx="1605280" cy="52197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巡电科技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  <p:sp>
          <p:nvSpPr>
            <p:cNvPr id="30" name="two-down-arrows_60920"/>
            <p:cNvSpPr/>
            <p:nvPr/>
          </p:nvSpPr>
          <p:spPr>
            <a:xfrm rot="5400000">
              <a:off x="4963376" y="3907790"/>
              <a:ext cx="551815" cy="525780"/>
            </a:xfrm>
            <a:custGeom>
              <a:avLst/>
              <a:gdLst>
                <a:gd name="connsiteX0" fmla="*/ 77238 w 544765"/>
                <a:gd name="connsiteY0" fmla="*/ 252836 h 601853"/>
                <a:gd name="connsiteX1" fmla="*/ 272280 w 544765"/>
                <a:gd name="connsiteY1" fmla="*/ 447598 h 601853"/>
                <a:gd name="connsiteX2" fmla="*/ 467322 w 544765"/>
                <a:gd name="connsiteY2" fmla="*/ 252836 h 601853"/>
                <a:gd name="connsiteX3" fmla="*/ 544765 w 544765"/>
                <a:gd name="connsiteY3" fmla="*/ 329964 h 601853"/>
                <a:gd name="connsiteX4" fmla="*/ 272280 w 544765"/>
                <a:gd name="connsiteY4" fmla="*/ 601853 h 601853"/>
                <a:gd name="connsiteX5" fmla="*/ 0 w 544765"/>
                <a:gd name="connsiteY5" fmla="*/ 329964 h 601853"/>
                <a:gd name="connsiteX6" fmla="*/ 77238 w 544765"/>
                <a:gd name="connsiteY6" fmla="*/ 0 h 601853"/>
                <a:gd name="connsiteX7" fmla="*/ 272280 w 544765"/>
                <a:gd name="connsiteY7" fmla="*/ 194762 h 601853"/>
                <a:gd name="connsiteX8" fmla="*/ 467322 w 544765"/>
                <a:gd name="connsiteY8" fmla="*/ 0 h 601853"/>
                <a:gd name="connsiteX9" fmla="*/ 544765 w 544765"/>
                <a:gd name="connsiteY9" fmla="*/ 77128 h 601853"/>
                <a:gd name="connsiteX10" fmla="*/ 272280 w 544765"/>
                <a:gd name="connsiteY10" fmla="*/ 349017 h 601853"/>
                <a:gd name="connsiteX11" fmla="*/ 0 w 544765"/>
                <a:gd name="connsiteY11" fmla="*/ 77128 h 6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4765" h="601853">
                  <a:moveTo>
                    <a:pt x="77238" y="252836"/>
                  </a:moveTo>
                  <a:lnTo>
                    <a:pt x="272280" y="447598"/>
                  </a:lnTo>
                  <a:lnTo>
                    <a:pt x="467322" y="252836"/>
                  </a:lnTo>
                  <a:lnTo>
                    <a:pt x="544765" y="329964"/>
                  </a:lnTo>
                  <a:lnTo>
                    <a:pt x="272280" y="601853"/>
                  </a:lnTo>
                  <a:lnTo>
                    <a:pt x="0" y="329964"/>
                  </a:lnTo>
                  <a:close/>
                  <a:moveTo>
                    <a:pt x="77238" y="0"/>
                  </a:moveTo>
                  <a:lnTo>
                    <a:pt x="272280" y="194762"/>
                  </a:lnTo>
                  <a:lnTo>
                    <a:pt x="467322" y="0"/>
                  </a:lnTo>
                  <a:lnTo>
                    <a:pt x="544765" y="77128"/>
                  </a:lnTo>
                  <a:lnTo>
                    <a:pt x="272280" y="349017"/>
                  </a:lnTo>
                  <a:lnTo>
                    <a:pt x="0" y="771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38" name="two-down-arrows_60920"/>
            <p:cNvSpPr/>
            <p:nvPr/>
          </p:nvSpPr>
          <p:spPr>
            <a:xfrm rot="16200000">
              <a:off x="6658191" y="3908425"/>
              <a:ext cx="551815" cy="525780"/>
            </a:xfrm>
            <a:custGeom>
              <a:avLst/>
              <a:gdLst>
                <a:gd name="connsiteX0" fmla="*/ 77238 w 544765"/>
                <a:gd name="connsiteY0" fmla="*/ 252836 h 601853"/>
                <a:gd name="connsiteX1" fmla="*/ 272280 w 544765"/>
                <a:gd name="connsiteY1" fmla="*/ 447598 h 601853"/>
                <a:gd name="connsiteX2" fmla="*/ 467322 w 544765"/>
                <a:gd name="connsiteY2" fmla="*/ 252836 h 601853"/>
                <a:gd name="connsiteX3" fmla="*/ 544765 w 544765"/>
                <a:gd name="connsiteY3" fmla="*/ 329964 h 601853"/>
                <a:gd name="connsiteX4" fmla="*/ 272280 w 544765"/>
                <a:gd name="connsiteY4" fmla="*/ 601853 h 601853"/>
                <a:gd name="connsiteX5" fmla="*/ 0 w 544765"/>
                <a:gd name="connsiteY5" fmla="*/ 329964 h 601853"/>
                <a:gd name="connsiteX6" fmla="*/ 77238 w 544765"/>
                <a:gd name="connsiteY6" fmla="*/ 0 h 601853"/>
                <a:gd name="connsiteX7" fmla="*/ 272280 w 544765"/>
                <a:gd name="connsiteY7" fmla="*/ 194762 h 601853"/>
                <a:gd name="connsiteX8" fmla="*/ 467322 w 544765"/>
                <a:gd name="connsiteY8" fmla="*/ 0 h 601853"/>
                <a:gd name="connsiteX9" fmla="*/ 544765 w 544765"/>
                <a:gd name="connsiteY9" fmla="*/ 77128 h 601853"/>
                <a:gd name="connsiteX10" fmla="*/ 272280 w 544765"/>
                <a:gd name="connsiteY10" fmla="*/ 349017 h 601853"/>
                <a:gd name="connsiteX11" fmla="*/ 0 w 544765"/>
                <a:gd name="connsiteY11" fmla="*/ 77128 h 601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4765" h="601853">
                  <a:moveTo>
                    <a:pt x="77238" y="252836"/>
                  </a:moveTo>
                  <a:lnTo>
                    <a:pt x="272280" y="447598"/>
                  </a:lnTo>
                  <a:lnTo>
                    <a:pt x="467322" y="252836"/>
                  </a:lnTo>
                  <a:lnTo>
                    <a:pt x="544765" y="329964"/>
                  </a:lnTo>
                  <a:lnTo>
                    <a:pt x="272280" y="601853"/>
                  </a:lnTo>
                  <a:lnTo>
                    <a:pt x="0" y="329964"/>
                  </a:lnTo>
                  <a:close/>
                  <a:moveTo>
                    <a:pt x="77238" y="0"/>
                  </a:moveTo>
                  <a:lnTo>
                    <a:pt x="272280" y="194762"/>
                  </a:lnTo>
                  <a:lnTo>
                    <a:pt x="467322" y="0"/>
                  </a:lnTo>
                  <a:lnTo>
                    <a:pt x="544765" y="77128"/>
                  </a:lnTo>
                  <a:lnTo>
                    <a:pt x="272280" y="349017"/>
                  </a:lnTo>
                  <a:lnTo>
                    <a:pt x="0" y="771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249115" y="2642435"/>
              <a:ext cx="2461999" cy="3163168"/>
              <a:chOff x="195388" y="769577"/>
              <a:chExt cx="2467082" cy="2345170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222432" y="769577"/>
                <a:ext cx="2440038" cy="2345170"/>
                <a:chOff x="458984" y="1225443"/>
                <a:chExt cx="2219485" cy="1889304"/>
              </a:xfrm>
            </p:grpSpPr>
            <p:grpSp>
              <p:nvGrpSpPr>
                <p:cNvPr id="44" name="组合 43"/>
                <p:cNvGrpSpPr/>
                <p:nvPr/>
              </p:nvGrpSpPr>
              <p:grpSpPr>
                <a:xfrm>
                  <a:off x="588995" y="1225443"/>
                  <a:ext cx="1889306" cy="1889304"/>
                  <a:chOff x="8944302" y="4179229"/>
                  <a:chExt cx="6493834" cy="6493834"/>
                </a:xfrm>
              </p:grpSpPr>
              <p:grpSp>
                <p:nvGrpSpPr>
                  <p:cNvPr id="50" name="组合 49"/>
                  <p:cNvGrpSpPr/>
                  <p:nvPr/>
                </p:nvGrpSpPr>
                <p:grpSpPr>
                  <a:xfrm>
                    <a:off x="8944302" y="4179229"/>
                    <a:ext cx="6493834" cy="6493834"/>
                    <a:chOff x="2191473" y="0"/>
                    <a:chExt cx="7809054" cy="7809054"/>
                  </a:xfrm>
                </p:grpSpPr>
                <p:sp>
                  <p:nvSpPr>
                    <p:cNvPr id="111" name="椭圆 110"/>
                    <p:cNvSpPr/>
                    <p:nvPr/>
                  </p:nvSpPr>
                  <p:spPr>
                    <a:xfrm>
                      <a:off x="2191473" y="0"/>
                      <a:ext cx="7809054" cy="7809054"/>
                    </a:xfrm>
                    <a:prstGeom prst="ellipse">
                      <a:avLst/>
                    </a:prstGeom>
                    <a:gradFill>
                      <a:gsLst>
                        <a:gs pos="100000">
                          <a:srgbClr val="0064FA">
                            <a:alpha val="10000"/>
                          </a:srgbClr>
                        </a:gs>
                        <a:gs pos="3000">
                          <a:srgbClr val="0982CE">
                            <a:alpha val="0"/>
                          </a:srgbClr>
                        </a:gs>
                        <a:gs pos="0">
                          <a:srgbClr val="0064FA">
                            <a:alpha val="10000"/>
                          </a:srgbClr>
                        </a:gs>
                        <a:gs pos="93000">
                          <a:srgbClr val="0293F2">
                            <a:alpha val="0"/>
                          </a:srgbClr>
                        </a:gs>
                      </a:gsLst>
                      <a:lin ang="0" scaled="0"/>
                    </a:gradFill>
                    <a:ln w="12700" cap="flat" cmpd="sng" algn="ctr">
                      <a:gradFill>
                        <a:gsLst>
                          <a:gs pos="50000">
                            <a:srgbClr val="0293F2"/>
                          </a:gs>
                          <a:gs pos="24000">
                            <a:srgbClr val="0293F2">
                              <a:alpha val="0"/>
                            </a:srgbClr>
                          </a:gs>
                          <a:gs pos="73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12" name="椭圆 111"/>
                    <p:cNvSpPr/>
                    <p:nvPr/>
                  </p:nvSpPr>
                  <p:spPr>
                    <a:xfrm>
                      <a:off x="2275840" y="84367"/>
                      <a:ext cx="7640320" cy="7640320"/>
                    </a:xfrm>
                    <a:prstGeom prst="ellipse">
                      <a:avLst/>
                    </a:prstGeom>
                    <a:noFill/>
                    <a:ln w="12700" cap="flat" cmpd="sng" algn="ctr">
                      <a:gradFill>
                        <a:gsLst>
                          <a:gs pos="50000">
                            <a:srgbClr val="0293F2"/>
                          </a:gs>
                          <a:gs pos="24000">
                            <a:srgbClr val="0293F2">
                              <a:alpha val="0"/>
                            </a:srgbClr>
                          </a:gs>
                          <a:gs pos="73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dash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1" name="组合 50"/>
                  <p:cNvGrpSpPr/>
                  <p:nvPr/>
                </p:nvGrpSpPr>
                <p:grpSpPr>
                  <a:xfrm>
                    <a:off x="12569371" y="5494311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09" name="直接连接符 563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10" name="直接连接符 564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52" name="组合 51"/>
                  <p:cNvGrpSpPr/>
                  <p:nvPr/>
                </p:nvGrpSpPr>
                <p:grpSpPr>
                  <a:xfrm flipV="1">
                    <a:off x="13052453" y="5600046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07" name="直接连接符 561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08" name="直接连接符 562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53" name="组合 52"/>
                  <p:cNvGrpSpPr/>
                  <p:nvPr/>
                </p:nvGrpSpPr>
                <p:grpSpPr>
                  <a:xfrm flipV="1">
                    <a:off x="11778548" y="6080218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05" name="直接连接符 559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06" name="直接连接符 560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11299049" y="5684294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03" name="直接连接符 557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66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04" name="直接连接符 558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66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10962677" y="5684294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01" name="直接连接符 555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02" name="直接连接符 556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13395975" y="5353551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99" name="直接连接符 553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00" name="直接连接符 554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57" name="组合 56"/>
                  <p:cNvGrpSpPr/>
                  <p:nvPr/>
                </p:nvGrpSpPr>
                <p:grpSpPr>
                  <a:xfrm>
                    <a:off x="14416383" y="5700455"/>
                    <a:ext cx="111694" cy="2631001"/>
                    <a:chOff x="11242040" y="2413470"/>
                    <a:chExt cx="0" cy="2135347"/>
                  </a:xfrm>
                </p:grpSpPr>
                <p:cxnSp>
                  <p:nvCxnSpPr>
                    <p:cNvPr id="97" name="直接连接符 551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98" name="直接连接符 552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58" name="组合 57"/>
                  <p:cNvGrpSpPr/>
                  <p:nvPr/>
                </p:nvGrpSpPr>
                <p:grpSpPr>
                  <a:xfrm>
                    <a:off x="10591825" y="5672719"/>
                    <a:ext cx="91157" cy="2601078"/>
                    <a:chOff x="11242040" y="2413470"/>
                    <a:chExt cx="0" cy="2135347"/>
                  </a:xfrm>
                </p:grpSpPr>
                <p:cxnSp>
                  <p:nvCxnSpPr>
                    <p:cNvPr id="95" name="直接连接符 549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96" name="直接连接符 550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59" name="椭圆 58"/>
                  <p:cNvSpPr/>
                  <p:nvPr/>
                </p:nvSpPr>
                <p:spPr>
                  <a:xfrm>
                    <a:off x="9358484" y="5140143"/>
                    <a:ext cx="5665471" cy="69244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0293F2">
                          <a:alpha val="13000"/>
                        </a:srgbClr>
                      </a:gs>
                      <a:gs pos="100000">
                        <a:srgbClr val="0293F2">
                          <a:alpha val="0"/>
                        </a:srgbClr>
                      </a:gs>
                    </a:gsLst>
                    <a:lin ang="5400000" scaled="1"/>
                  </a:gradFill>
                  <a:ln w="12700" cap="flat" cmpd="sng" algn="ctr">
                    <a:gradFill>
                      <a:gsLst>
                        <a:gs pos="0">
                          <a:srgbClr val="0293F2"/>
                        </a:gs>
                        <a:gs pos="89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3" name="椭圆 72"/>
                  <p:cNvSpPr/>
                  <p:nvPr/>
                </p:nvSpPr>
                <p:spPr>
                  <a:xfrm flipV="1">
                    <a:off x="10087296" y="5286749"/>
                    <a:ext cx="4207839" cy="367547"/>
                  </a:xfrm>
                  <a:prstGeom prst="ellipse">
                    <a:avLst/>
                  </a:prstGeom>
                  <a:noFill/>
                  <a:ln w="12700" cap="flat" cmpd="sng" algn="ctr">
                    <a:gradFill>
                      <a:gsLst>
                        <a:gs pos="0">
                          <a:srgbClr val="0293F2">
                            <a:alpha val="0"/>
                          </a:srgbClr>
                        </a:gs>
                        <a:gs pos="100000">
                          <a:srgbClr val="0293F2"/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4" name="椭圆 73"/>
                  <p:cNvSpPr/>
                  <p:nvPr/>
                </p:nvSpPr>
                <p:spPr>
                  <a:xfrm flipV="1">
                    <a:off x="9358483" y="8897787"/>
                    <a:ext cx="5665471" cy="69243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0293F2">
                          <a:alpha val="13000"/>
                        </a:srgbClr>
                      </a:gs>
                      <a:gs pos="100000">
                        <a:srgbClr val="0293F2">
                          <a:alpha val="0"/>
                        </a:srgbClr>
                      </a:gs>
                    </a:gsLst>
                    <a:lin ang="5400000" scaled="1"/>
                  </a:gradFill>
                  <a:ln w="12700" cap="flat" cmpd="sng" algn="ctr">
                    <a:gradFill>
                      <a:gsLst>
                        <a:gs pos="0">
                          <a:srgbClr val="0293F2"/>
                        </a:gs>
                        <a:gs pos="89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9" name="椭圆 78"/>
                  <p:cNvSpPr/>
                  <p:nvPr/>
                </p:nvSpPr>
                <p:spPr>
                  <a:xfrm>
                    <a:off x="10087296" y="9076075"/>
                    <a:ext cx="4207839" cy="367547"/>
                  </a:xfrm>
                  <a:prstGeom prst="ellipse">
                    <a:avLst/>
                  </a:prstGeom>
                  <a:noFill/>
                  <a:ln w="12700" cap="flat" cmpd="sng" algn="ctr">
                    <a:gradFill>
                      <a:gsLst>
                        <a:gs pos="0">
                          <a:srgbClr val="0293F2">
                            <a:alpha val="0"/>
                          </a:srgbClr>
                        </a:gs>
                        <a:gs pos="100000">
                          <a:srgbClr val="0293F2"/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9839299" y="6111936"/>
                    <a:ext cx="111694" cy="2631000"/>
                    <a:chOff x="11242040" y="2413470"/>
                    <a:chExt cx="0" cy="2135347"/>
                  </a:xfrm>
                </p:grpSpPr>
                <p:cxnSp>
                  <p:nvCxnSpPr>
                    <p:cNvPr id="93" name="直接连接符 547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94" name="直接连接符 548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84" name="椭圆 83"/>
                  <p:cNvSpPr/>
                  <p:nvPr/>
                </p:nvSpPr>
                <p:spPr>
                  <a:xfrm flipV="1">
                    <a:off x="13980175" y="6718517"/>
                    <a:ext cx="112955" cy="11295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88" name="椭圆 87"/>
                  <p:cNvSpPr/>
                  <p:nvPr/>
                </p:nvSpPr>
                <p:spPr>
                  <a:xfrm flipV="1">
                    <a:off x="10152146" y="6596596"/>
                    <a:ext cx="211065" cy="21106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89" name="椭圆 88"/>
                  <p:cNvSpPr/>
                  <p:nvPr/>
                </p:nvSpPr>
                <p:spPr>
                  <a:xfrm flipV="1">
                    <a:off x="9948949" y="8278072"/>
                    <a:ext cx="89144" cy="8914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90" name="椭圆 89"/>
                  <p:cNvSpPr/>
                  <p:nvPr/>
                </p:nvSpPr>
                <p:spPr>
                  <a:xfrm flipV="1">
                    <a:off x="14231393" y="8018991"/>
                    <a:ext cx="208524" cy="20852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91" name="椭圆 90"/>
                  <p:cNvSpPr/>
                  <p:nvPr/>
                </p:nvSpPr>
                <p:spPr>
                  <a:xfrm flipV="1">
                    <a:off x="9511282" y="7539424"/>
                    <a:ext cx="117315" cy="11731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92" name="椭圆 91"/>
                  <p:cNvSpPr/>
                  <p:nvPr/>
                </p:nvSpPr>
                <p:spPr>
                  <a:xfrm flipV="1">
                    <a:off x="14672550" y="7143179"/>
                    <a:ext cx="117315" cy="11731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47" name="任意多边形: 形状 524"/>
                <p:cNvSpPr/>
                <p:nvPr/>
              </p:nvSpPr>
              <p:spPr>
                <a:xfrm>
                  <a:off x="458984" y="1783318"/>
                  <a:ext cx="2219485" cy="654735"/>
                </a:xfrm>
                <a:custGeom>
                  <a:avLst/>
                  <a:gdLst>
                    <a:gd name="connsiteX0" fmla="*/ 0 w 8668569"/>
                    <a:gd name="connsiteY0" fmla="*/ 0 h 2229834"/>
                    <a:gd name="connsiteX1" fmla="*/ 8668569 w 8668569"/>
                    <a:gd name="connsiteY1" fmla="*/ 0 h 2229834"/>
                    <a:gd name="connsiteX2" fmla="*/ 8668569 w 8668569"/>
                    <a:gd name="connsiteY2" fmla="*/ 1898294 h 2229834"/>
                    <a:gd name="connsiteX3" fmla="*/ 8337029 w 8668569"/>
                    <a:gd name="connsiteY3" fmla="*/ 2229834 h 2229834"/>
                    <a:gd name="connsiteX4" fmla="*/ 0 w 8668569"/>
                    <a:gd name="connsiteY4" fmla="*/ 2229834 h 222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68569" h="2229834">
                      <a:moveTo>
                        <a:pt x="0" y="0"/>
                      </a:moveTo>
                      <a:lnTo>
                        <a:pt x="8668569" y="0"/>
                      </a:lnTo>
                      <a:lnTo>
                        <a:pt x="8668569" y="1898294"/>
                      </a:lnTo>
                      <a:lnTo>
                        <a:pt x="8337029" y="2229834"/>
                      </a:lnTo>
                      <a:lnTo>
                        <a:pt x="0" y="2229834"/>
                      </a:lnTo>
                      <a:close/>
                    </a:path>
                  </a:pathLst>
                </a:custGeom>
                <a:gradFill flip="none" rotWithShape="1">
                  <a:gsLst>
                    <a:gs pos="43000">
                      <a:srgbClr val="0293F2">
                        <a:alpha val="10000"/>
                      </a:srgbClr>
                    </a:gs>
                    <a:gs pos="0">
                      <a:srgbClr val="0293F2">
                        <a:alpha val="25000"/>
                      </a:srgbClr>
                    </a:gs>
                    <a:gs pos="100000">
                      <a:srgbClr val="0293F2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flat" cmpd="sng" algn="ctr">
                  <a:solidFill>
                    <a:srgbClr val="0293F2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pic>
              <p:nvPicPr>
                <p:cNvPr id="48" name="图片 4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262" y="1695237"/>
                  <a:ext cx="1436249" cy="183866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94272" y="2351714"/>
                  <a:ext cx="1436249" cy="183866"/>
                </a:xfrm>
                <a:prstGeom prst="rect">
                  <a:avLst/>
                </a:prstGeom>
              </p:spPr>
            </p:pic>
          </p:grpSp>
          <p:sp>
            <p:nvSpPr>
              <p:cNvPr id="42" name="文本框 41"/>
              <p:cNvSpPr txBox="1"/>
              <p:nvPr/>
            </p:nvSpPr>
            <p:spPr>
              <a:xfrm>
                <a:off x="195388" y="1540404"/>
                <a:ext cx="2446587" cy="63891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提供电缆故障</a:t>
                </a:r>
                <a:endParaRPr kumimoji="0" lang="en-US" altLang="zh-CN" sz="28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检测服务</a:t>
                </a: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2538876" y="2642193"/>
              <a:ext cx="2355014" cy="3276434"/>
              <a:chOff x="222432" y="769577"/>
              <a:chExt cx="2463974" cy="2345170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222432" y="769577"/>
                <a:ext cx="2440038" cy="2345170"/>
                <a:chOff x="458984" y="1225443"/>
                <a:chExt cx="2219485" cy="1889304"/>
              </a:xfrm>
            </p:grpSpPr>
            <p:grpSp>
              <p:nvGrpSpPr>
                <p:cNvPr id="116" name="组合 115"/>
                <p:cNvGrpSpPr/>
                <p:nvPr/>
              </p:nvGrpSpPr>
              <p:grpSpPr>
                <a:xfrm>
                  <a:off x="588995" y="1225443"/>
                  <a:ext cx="1889306" cy="1889304"/>
                  <a:chOff x="8944302" y="4179229"/>
                  <a:chExt cx="6493834" cy="6493834"/>
                </a:xfrm>
              </p:grpSpPr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8944302" y="4179229"/>
                    <a:ext cx="6493834" cy="6493834"/>
                    <a:chOff x="2191473" y="0"/>
                    <a:chExt cx="7809054" cy="7809054"/>
                  </a:xfrm>
                </p:grpSpPr>
                <p:sp>
                  <p:nvSpPr>
                    <p:cNvPr id="158" name="椭圆 157"/>
                    <p:cNvSpPr/>
                    <p:nvPr/>
                  </p:nvSpPr>
                  <p:spPr>
                    <a:xfrm>
                      <a:off x="2191473" y="0"/>
                      <a:ext cx="7809054" cy="7809054"/>
                    </a:xfrm>
                    <a:prstGeom prst="ellipse">
                      <a:avLst/>
                    </a:prstGeom>
                    <a:gradFill>
                      <a:gsLst>
                        <a:gs pos="100000">
                          <a:srgbClr val="0064FA">
                            <a:alpha val="10000"/>
                          </a:srgbClr>
                        </a:gs>
                        <a:gs pos="3000">
                          <a:srgbClr val="0982CE">
                            <a:alpha val="0"/>
                          </a:srgbClr>
                        </a:gs>
                        <a:gs pos="0">
                          <a:srgbClr val="0064FA">
                            <a:alpha val="10000"/>
                          </a:srgbClr>
                        </a:gs>
                        <a:gs pos="93000">
                          <a:srgbClr val="0293F2">
                            <a:alpha val="0"/>
                          </a:srgbClr>
                        </a:gs>
                      </a:gsLst>
                      <a:lin ang="0" scaled="0"/>
                    </a:gradFill>
                    <a:ln w="12700" cap="flat" cmpd="sng" algn="ctr">
                      <a:gradFill>
                        <a:gsLst>
                          <a:gs pos="50000">
                            <a:srgbClr val="0293F2"/>
                          </a:gs>
                          <a:gs pos="24000">
                            <a:srgbClr val="0293F2">
                              <a:alpha val="0"/>
                            </a:srgbClr>
                          </a:gs>
                          <a:gs pos="73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59" name="椭圆 158"/>
                    <p:cNvSpPr/>
                    <p:nvPr/>
                  </p:nvSpPr>
                  <p:spPr>
                    <a:xfrm>
                      <a:off x="2275840" y="84367"/>
                      <a:ext cx="7640320" cy="7640320"/>
                    </a:xfrm>
                    <a:prstGeom prst="ellipse">
                      <a:avLst/>
                    </a:prstGeom>
                    <a:noFill/>
                    <a:ln w="12700" cap="flat" cmpd="sng" algn="ctr">
                      <a:gradFill>
                        <a:gsLst>
                          <a:gs pos="50000">
                            <a:srgbClr val="0293F2"/>
                          </a:gs>
                          <a:gs pos="24000">
                            <a:srgbClr val="0293F2">
                              <a:alpha val="0"/>
                            </a:srgbClr>
                          </a:gs>
                          <a:gs pos="73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dash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12569371" y="5494311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56" name="直接连接符 563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7" name="直接连接符 564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22" name="组合 121"/>
                  <p:cNvGrpSpPr/>
                  <p:nvPr/>
                </p:nvGrpSpPr>
                <p:grpSpPr>
                  <a:xfrm flipV="1">
                    <a:off x="13052453" y="5600046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54" name="直接连接符 561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5" name="直接连接符 562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23" name="组合 122"/>
                  <p:cNvGrpSpPr/>
                  <p:nvPr/>
                </p:nvGrpSpPr>
                <p:grpSpPr>
                  <a:xfrm flipV="1">
                    <a:off x="11778548" y="6080218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52" name="直接连接符 559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3" name="直接连接符 560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24" name="组合 123"/>
                  <p:cNvGrpSpPr/>
                  <p:nvPr/>
                </p:nvGrpSpPr>
                <p:grpSpPr>
                  <a:xfrm>
                    <a:off x="11299049" y="5684294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50" name="直接连接符 557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66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1" name="直接连接符 558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66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25" name="组合 124"/>
                  <p:cNvGrpSpPr/>
                  <p:nvPr/>
                </p:nvGrpSpPr>
                <p:grpSpPr>
                  <a:xfrm>
                    <a:off x="10962677" y="5684294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48" name="直接连接符 555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9" name="直接连接符 556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26" name="组合 125"/>
                  <p:cNvGrpSpPr/>
                  <p:nvPr/>
                </p:nvGrpSpPr>
                <p:grpSpPr>
                  <a:xfrm>
                    <a:off x="13395975" y="5353551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46" name="直接连接符 553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7" name="直接连接符 554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27" name="组合 126"/>
                  <p:cNvGrpSpPr/>
                  <p:nvPr/>
                </p:nvGrpSpPr>
                <p:grpSpPr>
                  <a:xfrm>
                    <a:off x="14416383" y="5700455"/>
                    <a:ext cx="111694" cy="2631001"/>
                    <a:chOff x="11242040" y="2413470"/>
                    <a:chExt cx="0" cy="2135347"/>
                  </a:xfrm>
                </p:grpSpPr>
                <p:cxnSp>
                  <p:nvCxnSpPr>
                    <p:cNvPr id="144" name="直接连接符 551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5" name="直接连接符 552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28" name="组合 127"/>
                  <p:cNvGrpSpPr/>
                  <p:nvPr/>
                </p:nvGrpSpPr>
                <p:grpSpPr>
                  <a:xfrm>
                    <a:off x="10591825" y="5672719"/>
                    <a:ext cx="91157" cy="2601078"/>
                    <a:chOff x="11242040" y="2413470"/>
                    <a:chExt cx="0" cy="2135347"/>
                  </a:xfrm>
                </p:grpSpPr>
                <p:cxnSp>
                  <p:nvCxnSpPr>
                    <p:cNvPr id="142" name="直接连接符 549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3" name="直接连接符 550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129" name="椭圆 128"/>
                  <p:cNvSpPr/>
                  <p:nvPr/>
                </p:nvSpPr>
                <p:spPr>
                  <a:xfrm>
                    <a:off x="9358484" y="5140143"/>
                    <a:ext cx="5665471" cy="69244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0293F2">
                          <a:alpha val="13000"/>
                        </a:srgbClr>
                      </a:gs>
                      <a:gs pos="100000">
                        <a:srgbClr val="0293F2">
                          <a:alpha val="0"/>
                        </a:srgbClr>
                      </a:gs>
                    </a:gsLst>
                    <a:lin ang="5400000" scaled="1"/>
                  </a:gradFill>
                  <a:ln w="12700" cap="flat" cmpd="sng" algn="ctr">
                    <a:gradFill>
                      <a:gsLst>
                        <a:gs pos="0">
                          <a:srgbClr val="0293F2"/>
                        </a:gs>
                        <a:gs pos="89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0" name="椭圆 129"/>
                  <p:cNvSpPr/>
                  <p:nvPr/>
                </p:nvSpPr>
                <p:spPr>
                  <a:xfrm flipV="1">
                    <a:off x="10087296" y="5286749"/>
                    <a:ext cx="4207839" cy="367547"/>
                  </a:xfrm>
                  <a:prstGeom prst="ellipse">
                    <a:avLst/>
                  </a:prstGeom>
                  <a:noFill/>
                  <a:ln w="12700" cap="flat" cmpd="sng" algn="ctr">
                    <a:gradFill>
                      <a:gsLst>
                        <a:gs pos="0">
                          <a:srgbClr val="0293F2">
                            <a:alpha val="0"/>
                          </a:srgbClr>
                        </a:gs>
                        <a:gs pos="100000">
                          <a:srgbClr val="0293F2"/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1" name="椭圆 130"/>
                  <p:cNvSpPr/>
                  <p:nvPr/>
                </p:nvSpPr>
                <p:spPr>
                  <a:xfrm flipV="1">
                    <a:off x="9358483" y="8897787"/>
                    <a:ext cx="5665471" cy="692439"/>
                  </a:xfrm>
                  <a:prstGeom prst="ellipse">
                    <a:avLst/>
                  </a:prstGeom>
                  <a:gradFill>
                    <a:gsLst>
                      <a:gs pos="0">
                        <a:srgbClr val="0293F2">
                          <a:alpha val="13000"/>
                        </a:srgbClr>
                      </a:gs>
                      <a:gs pos="100000">
                        <a:srgbClr val="0293F2">
                          <a:alpha val="0"/>
                        </a:srgbClr>
                      </a:gs>
                    </a:gsLst>
                    <a:lin ang="5400000" scaled="1"/>
                  </a:gradFill>
                  <a:ln w="12700" cap="flat" cmpd="sng" algn="ctr">
                    <a:gradFill>
                      <a:gsLst>
                        <a:gs pos="0">
                          <a:srgbClr val="0293F2"/>
                        </a:gs>
                        <a:gs pos="89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2" name="椭圆 131"/>
                  <p:cNvSpPr/>
                  <p:nvPr/>
                </p:nvSpPr>
                <p:spPr>
                  <a:xfrm>
                    <a:off x="10087296" y="9076075"/>
                    <a:ext cx="4207839" cy="367547"/>
                  </a:xfrm>
                  <a:prstGeom prst="ellipse">
                    <a:avLst/>
                  </a:prstGeom>
                  <a:noFill/>
                  <a:ln w="12700" cap="flat" cmpd="sng" algn="ctr">
                    <a:gradFill>
                      <a:gsLst>
                        <a:gs pos="0">
                          <a:srgbClr val="0293F2">
                            <a:alpha val="0"/>
                          </a:srgbClr>
                        </a:gs>
                        <a:gs pos="100000">
                          <a:srgbClr val="0293F2"/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grpSp>
                <p:nvGrpSpPr>
                  <p:cNvPr id="133" name="组合 132"/>
                  <p:cNvGrpSpPr/>
                  <p:nvPr/>
                </p:nvGrpSpPr>
                <p:grpSpPr>
                  <a:xfrm>
                    <a:off x="9839299" y="6111936"/>
                    <a:ext cx="111694" cy="2631000"/>
                    <a:chOff x="11242040" y="2413470"/>
                    <a:chExt cx="0" cy="2135347"/>
                  </a:xfrm>
                </p:grpSpPr>
                <p:cxnSp>
                  <p:nvCxnSpPr>
                    <p:cNvPr id="140" name="直接连接符 547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1" name="直接连接符 548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134" name="椭圆 133"/>
                  <p:cNvSpPr/>
                  <p:nvPr/>
                </p:nvSpPr>
                <p:spPr>
                  <a:xfrm flipV="1">
                    <a:off x="13980175" y="6718517"/>
                    <a:ext cx="112955" cy="11295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5" name="椭圆 134"/>
                  <p:cNvSpPr/>
                  <p:nvPr/>
                </p:nvSpPr>
                <p:spPr>
                  <a:xfrm flipV="1">
                    <a:off x="10152146" y="6596596"/>
                    <a:ext cx="211065" cy="21106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6" name="椭圆 135"/>
                  <p:cNvSpPr/>
                  <p:nvPr/>
                </p:nvSpPr>
                <p:spPr>
                  <a:xfrm flipV="1">
                    <a:off x="9948949" y="8278072"/>
                    <a:ext cx="89144" cy="8914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7" name="椭圆 136"/>
                  <p:cNvSpPr/>
                  <p:nvPr/>
                </p:nvSpPr>
                <p:spPr>
                  <a:xfrm flipV="1">
                    <a:off x="14231393" y="8018991"/>
                    <a:ext cx="208524" cy="20852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8" name="椭圆 137"/>
                  <p:cNvSpPr/>
                  <p:nvPr/>
                </p:nvSpPr>
                <p:spPr>
                  <a:xfrm flipV="1">
                    <a:off x="9511282" y="7539424"/>
                    <a:ext cx="117315" cy="11731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9" name="椭圆 138"/>
                  <p:cNvSpPr/>
                  <p:nvPr/>
                </p:nvSpPr>
                <p:spPr>
                  <a:xfrm flipV="1">
                    <a:off x="14672550" y="7143179"/>
                    <a:ext cx="117315" cy="11731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17" name="任意多边形: 形状 524"/>
                <p:cNvSpPr/>
                <p:nvPr/>
              </p:nvSpPr>
              <p:spPr>
                <a:xfrm>
                  <a:off x="458984" y="1783318"/>
                  <a:ext cx="2219485" cy="654735"/>
                </a:xfrm>
                <a:custGeom>
                  <a:avLst/>
                  <a:gdLst>
                    <a:gd name="connsiteX0" fmla="*/ 0 w 8668569"/>
                    <a:gd name="connsiteY0" fmla="*/ 0 h 2229834"/>
                    <a:gd name="connsiteX1" fmla="*/ 8668569 w 8668569"/>
                    <a:gd name="connsiteY1" fmla="*/ 0 h 2229834"/>
                    <a:gd name="connsiteX2" fmla="*/ 8668569 w 8668569"/>
                    <a:gd name="connsiteY2" fmla="*/ 1898294 h 2229834"/>
                    <a:gd name="connsiteX3" fmla="*/ 8337029 w 8668569"/>
                    <a:gd name="connsiteY3" fmla="*/ 2229834 h 2229834"/>
                    <a:gd name="connsiteX4" fmla="*/ 0 w 8668569"/>
                    <a:gd name="connsiteY4" fmla="*/ 2229834 h 222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68569" h="2229834">
                      <a:moveTo>
                        <a:pt x="0" y="0"/>
                      </a:moveTo>
                      <a:lnTo>
                        <a:pt x="8668569" y="0"/>
                      </a:lnTo>
                      <a:lnTo>
                        <a:pt x="8668569" y="1898294"/>
                      </a:lnTo>
                      <a:lnTo>
                        <a:pt x="8337029" y="2229834"/>
                      </a:lnTo>
                      <a:lnTo>
                        <a:pt x="0" y="2229834"/>
                      </a:lnTo>
                      <a:close/>
                    </a:path>
                  </a:pathLst>
                </a:custGeom>
                <a:gradFill flip="none" rotWithShape="1">
                  <a:gsLst>
                    <a:gs pos="43000">
                      <a:srgbClr val="0293F2">
                        <a:alpha val="10000"/>
                      </a:srgbClr>
                    </a:gs>
                    <a:gs pos="0">
                      <a:srgbClr val="0293F2">
                        <a:alpha val="25000"/>
                      </a:srgbClr>
                    </a:gs>
                    <a:gs pos="100000">
                      <a:srgbClr val="0293F2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flat" cmpd="sng" algn="ctr">
                  <a:solidFill>
                    <a:srgbClr val="0293F2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pic>
              <p:nvPicPr>
                <p:cNvPr id="118" name="图片 11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262" y="1695237"/>
                  <a:ext cx="1436249" cy="183866"/>
                </a:xfrm>
                <a:prstGeom prst="rect">
                  <a:avLst/>
                </a:prstGeom>
              </p:spPr>
            </p:pic>
            <p:pic>
              <p:nvPicPr>
                <p:cNvPr id="119" name="图片 1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94272" y="2351714"/>
                  <a:ext cx="1436249" cy="183866"/>
                </a:xfrm>
                <a:prstGeom prst="rect">
                  <a:avLst/>
                </a:prstGeom>
              </p:spPr>
            </p:pic>
          </p:grpSp>
          <p:sp>
            <p:nvSpPr>
              <p:cNvPr id="115" name="文本框 114"/>
              <p:cNvSpPr txBox="1"/>
              <p:nvPr/>
            </p:nvSpPr>
            <p:spPr>
              <a:xfrm>
                <a:off x="239819" y="1498296"/>
                <a:ext cx="2446587" cy="101494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销售智能</a:t>
                </a:r>
                <a:endParaRPr kumimoji="0" lang="en-US" altLang="zh-CN" sz="32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巡检机器人</a:t>
                </a:r>
              </a:p>
            </p:txBody>
          </p:sp>
        </p:grpSp>
        <p:grpSp>
          <p:nvGrpSpPr>
            <p:cNvPr id="160" name="组合 159"/>
            <p:cNvGrpSpPr/>
            <p:nvPr/>
          </p:nvGrpSpPr>
          <p:grpSpPr>
            <a:xfrm>
              <a:off x="0" y="3733543"/>
              <a:ext cx="2717088" cy="812001"/>
              <a:chOff x="9495534" y="2114522"/>
              <a:chExt cx="2449717" cy="712218"/>
            </a:xfrm>
          </p:grpSpPr>
          <p:grpSp>
            <p:nvGrpSpPr>
              <p:cNvPr id="161" name="组合 160"/>
              <p:cNvGrpSpPr/>
              <p:nvPr/>
            </p:nvGrpSpPr>
            <p:grpSpPr>
              <a:xfrm>
                <a:off x="9495534" y="2114522"/>
                <a:ext cx="2449717" cy="712218"/>
                <a:chOff x="5111435" y="4290592"/>
                <a:chExt cx="5270213" cy="1532237"/>
              </a:xfrm>
            </p:grpSpPr>
            <p:sp>
              <p:nvSpPr>
                <p:cNvPr id="193" name="任意多边形: 形状 686"/>
                <p:cNvSpPr/>
                <p:nvPr/>
              </p:nvSpPr>
              <p:spPr>
                <a:xfrm>
                  <a:off x="5205977" y="4525450"/>
                  <a:ext cx="4674754" cy="1202497"/>
                </a:xfrm>
                <a:custGeom>
                  <a:avLst/>
                  <a:gdLst>
                    <a:gd name="connsiteX0" fmla="*/ 0 w 8668569"/>
                    <a:gd name="connsiteY0" fmla="*/ 0 h 2229834"/>
                    <a:gd name="connsiteX1" fmla="*/ 8668569 w 8668569"/>
                    <a:gd name="connsiteY1" fmla="*/ 0 h 2229834"/>
                    <a:gd name="connsiteX2" fmla="*/ 8668569 w 8668569"/>
                    <a:gd name="connsiteY2" fmla="*/ 1898294 h 2229834"/>
                    <a:gd name="connsiteX3" fmla="*/ 8337029 w 8668569"/>
                    <a:gd name="connsiteY3" fmla="*/ 2229834 h 2229834"/>
                    <a:gd name="connsiteX4" fmla="*/ 0 w 8668569"/>
                    <a:gd name="connsiteY4" fmla="*/ 2229834 h 222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68569" h="2229834">
                      <a:moveTo>
                        <a:pt x="0" y="0"/>
                      </a:moveTo>
                      <a:lnTo>
                        <a:pt x="8668569" y="0"/>
                      </a:lnTo>
                      <a:lnTo>
                        <a:pt x="8668569" y="1898294"/>
                      </a:lnTo>
                      <a:lnTo>
                        <a:pt x="8337029" y="2229834"/>
                      </a:lnTo>
                      <a:lnTo>
                        <a:pt x="0" y="2229834"/>
                      </a:lnTo>
                      <a:close/>
                    </a:path>
                  </a:pathLst>
                </a:custGeom>
                <a:gradFill flip="none" rotWithShape="1">
                  <a:gsLst>
                    <a:gs pos="43000">
                      <a:srgbClr val="0293F2">
                        <a:alpha val="10000"/>
                      </a:srgbClr>
                    </a:gs>
                    <a:gs pos="0">
                      <a:srgbClr val="0293F2">
                        <a:alpha val="25000"/>
                      </a:srgbClr>
                    </a:gs>
                    <a:gs pos="100000">
                      <a:srgbClr val="0293F2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flat" cmpd="sng" algn="ctr">
                  <a:solidFill>
                    <a:srgbClr val="0293F2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grpSp>
              <p:nvGrpSpPr>
                <p:cNvPr id="194" name="组合 193"/>
                <p:cNvGrpSpPr/>
                <p:nvPr/>
              </p:nvGrpSpPr>
              <p:grpSpPr>
                <a:xfrm flipH="1" flipV="1">
                  <a:off x="8694144" y="5594861"/>
                  <a:ext cx="987988" cy="66927"/>
                  <a:chOff x="6449441" y="3851910"/>
                  <a:chExt cx="908162" cy="61520"/>
                </a:xfrm>
                <a:gradFill flip="none" rotWithShape="1">
                  <a:gsLst>
                    <a:gs pos="0">
                      <a:srgbClr val="0293F2"/>
                    </a:gs>
                    <a:gs pos="100000">
                      <a:srgbClr val="0293F2">
                        <a:alpha val="0"/>
                      </a:srgbClr>
                    </a:gs>
                  </a:gsLst>
                  <a:lin ang="0" scaled="0"/>
                  <a:tileRect/>
                </a:gradFill>
              </p:grpSpPr>
              <p:sp>
                <p:nvSpPr>
                  <p:cNvPr id="211" name="平行四边形 210"/>
                  <p:cNvSpPr/>
                  <p:nvPr/>
                </p:nvSpPr>
                <p:spPr>
                  <a:xfrm>
                    <a:off x="64494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12" name="平行四边形 211"/>
                  <p:cNvSpPr/>
                  <p:nvPr/>
                </p:nvSpPr>
                <p:spPr>
                  <a:xfrm>
                    <a:off x="65338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13" name="平行四边形 212"/>
                  <p:cNvSpPr/>
                  <p:nvPr/>
                </p:nvSpPr>
                <p:spPr>
                  <a:xfrm>
                    <a:off x="66182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14" name="平行四边形 213"/>
                  <p:cNvSpPr/>
                  <p:nvPr/>
                </p:nvSpPr>
                <p:spPr>
                  <a:xfrm>
                    <a:off x="67026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15" name="平行四边形 214"/>
                  <p:cNvSpPr/>
                  <p:nvPr/>
                </p:nvSpPr>
                <p:spPr>
                  <a:xfrm>
                    <a:off x="6787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16" name="平行四边形 215"/>
                  <p:cNvSpPr/>
                  <p:nvPr/>
                </p:nvSpPr>
                <p:spPr>
                  <a:xfrm>
                    <a:off x="6871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17" name="平行四边形 216"/>
                  <p:cNvSpPr/>
                  <p:nvPr/>
                </p:nvSpPr>
                <p:spPr>
                  <a:xfrm>
                    <a:off x="69558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18" name="平行四边形 217"/>
                  <p:cNvSpPr/>
                  <p:nvPr/>
                </p:nvSpPr>
                <p:spPr>
                  <a:xfrm>
                    <a:off x="70402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19" name="平行四边形 218"/>
                  <p:cNvSpPr/>
                  <p:nvPr/>
                </p:nvSpPr>
                <p:spPr>
                  <a:xfrm>
                    <a:off x="71246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20" name="平行四边形 219"/>
                  <p:cNvSpPr/>
                  <p:nvPr/>
                </p:nvSpPr>
                <p:spPr>
                  <a:xfrm>
                    <a:off x="7209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21" name="平行四边形 220"/>
                  <p:cNvSpPr/>
                  <p:nvPr/>
                </p:nvSpPr>
                <p:spPr>
                  <a:xfrm>
                    <a:off x="7293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</p:grpSp>
            <p:grpSp>
              <p:nvGrpSpPr>
                <p:cNvPr id="195" name="组合 194"/>
                <p:cNvGrpSpPr/>
                <p:nvPr/>
              </p:nvGrpSpPr>
              <p:grpSpPr>
                <a:xfrm>
                  <a:off x="5111435" y="4290592"/>
                  <a:ext cx="987988" cy="66927"/>
                  <a:chOff x="6449441" y="3851910"/>
                  <a:chExt cx="908162" cy="61520"/>
                </a:xfrm>
                <a:gradFill flip="none" rotWithShape="1">
                  <a:gsLst>
                    <a:gs pos="0">
                      <a:srgbClr val="0293F2">
                        <a:alpha val="0"/>
                      </a:srgbClr>
                    </a:gs>
                    <a:gs pos="100000">
                      <a:srgbClr val="0293F2">
                        <a:alpha val="66000"/>
                      </a:srgbClr>
                    </a:gs>
                  </a:gsLst>
                  <a:lin ang="0" scaled="0"/>
                  <a:tileRect/>
                </a:gradFill>
                <a:effectLst/>
              </p:grpSpPr>
              <p:sp>
                <p:nvSpPr>
                  <p:cNvPr id="200" name="平行四边形 199"/>
                  <p:cNvSpPr/>
                  <p:nvPr/>
                </p:nvSpPr>
                <p:spPr>
                  <a:xfrm>
                    <a:off x="64494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01" name="平行四边形 200"/>
                  <p:cNvSpPr/>
                  <p:nvPr/>
                </p:nvSpPr>
                <p:spPr>
                  <a:xfrm>
                    <a:off x="65338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02" name="平行四边形 201"/>
                  <p:cNvSpPr/>
                  <p:nvPr/>
                </p:nvSpPr>
                <p:spPr>
                  <a:xfrm>
                    <a:off x="66182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03" name="平行四边形 202"/>
                  <p:cNvSpPr/>
                  <p:nvPr/>
                </p:nvSpPr>
                <p:spPr>
                  <a:xfrm>
                    <a:off x="67026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04" name="平行四边形 203"/>
                  <p:cNvSpPr/>
                  <p:nvPr/>
                </p:nvSpPr>
                <p:spPr>
                  <a:xfrm>
                    <a:off x="6787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05" name="平行四边形 204"/>
                  <p:cNvSpPr/>
                  <p:nvPr/>
                </p:nvSpPr>
                <p:spPr>
                  <a:xfrm>
                    <a:off x="6871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06" name="平行四边形 205"/>
                  <p:cNvSpPr/>
                  <p:nvPr/>
                </p:nvSpPr>
                <p:spPr>
                  <a:xfrm>
                    <a:off x="69558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07" name="平行四边形 206"/>
                  <p:cNvSpPr/>
                  <p:nvPr/>
                </p:nvSpPr>
                <p:spPr>
                  <a:xfrm>
                    <a:off x="70402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08" name="平行四边形 207"/>
                  <p:cNvSpPr/>
                  <p:nvPr/>
                </p:nvSpPr>
                <p:spPr>
                  <a:xfrm>
                    <a:off x="71246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09" name="平行四边形 208"/>
                  <p:cNvSpPr/>
                  <p:nvPr/>
                </p:nvSpPr>
                <p:spPr>
                  <a:xfrm>
                    <a:off x="7209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210" name="平行四边形 209"/>
                  <p:cNvSpPr/>
                  <p:nvPr/>
                </p:nvSpPr>
                <p:spPr>
                  <a:xfrm>
                    <a:off x="7293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</p:grpSp>
            <p:grpSp>
              <p:nvGrpSpPr>
                <p:cNvPr id="196" name="组合 195"/>
                <p:cNvGrpSpPr/>
                <p:nvPr/>
              </p:nvGrpSpPr>
              <p:grpSpPr>
                <a:xfrm>
                  <a:off x="8581307" y="5609487"/>
                  <a:ext cx="1384393" cy="213342"/>
                  <a:chOff x="9443085" y="3865355"/>
                  <a:chExt cx="1272540" cy="196105"/>
                </a:xfrm>
                <a:effectLst/>
              </p:grpSpPr>
              <p:cxnSp>
                <p:nvCxnSpPr>
                  <p:cNvPr id="198" name="直接连接符 691"/>
                  <p:cNvCxnSpPr/>
                  <p:nvPr/>
                </p:nvCxnSpPr>
                <p:spPr>
                  <a:xfrm>
                    <a:off x="9443085" y="4061460"/>
                    <a:ext cx="1080323" cy="0"/>
                  </a:xfrm>
                  <a:prstGeom prst="line">
                    <a:avLst/>
                  </a:prstGeom>
                  <a:gradFill flip="none" rotWithShape="1">
                    <a:gsLst>
                      <a:gs pos="43000">
                        <a:srgbClr val="65B4D5">
                          <a:alpha val="16000"/>
                        </a:srgbClr>
                      </a:gs>
                      <a:gs pos="0">
                        <a:srgbClr val="65B4D5">
                          <a:alpha val="30000"/>
                        </a:srgbClr>
                      </a:gs>
                      <a:gs pos="100000">
                        <a:srgbClr val="65B4D5">
                          <a:alpha val="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12700" cap="rnd" cmpd="sng" algn="ctr">
                    <a:solidFill>
                      <a:srgbClr val="0293F2"/>
                    </a:solidFill>
                    <a:prstDash val="solid"/>
                    <a:round/>
                  </a:ln>
                  <a:effectLst/>
                </p:spPr>
              </p:cxnSp>
              <p:cxnSp>
                <p:nvCxnSpPr>
                  <p:cNvPr id="199" name="直接连接符 692"/>
                  <p:cNvCxnSpPr/>
                  <p:nvPr/>
                </p:nvCxnSpPr>
                <p:spPr>
                  <a:xfrm flipV="1">
                    <a:off x="10520155" y="3865355"/>
                    <a:ext cx="195470" cy="195470"/>
                  </a:xfrm>
                  <a:prstGeom prst="line">
                    <a:avLst/>
                  </a:prstGeom>
                  <a:gradFill flip="none" rotWithShape="1">
                    <a:gsLst>
                      <a:gs pos="43000">
                        <a:srgbClr val="65B4D5">
                          <a:alpha val="16000"/>
                        </a:srgbClr>
                      </a:gs>
                      <a:gs pos="0">
                        <a:srgbClr val="65B4D5">
                          <a:alpha val="30000"/>
                        </a:srgbClr>
                      </a:gs>
                      <a:gs pos="100000">
                        <a:srgbClr val="65B4D5">
                          <a:alpha val="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12700" cap="rnd" cmpd="sng" algn="ctr">
                    <a:solidFill>
                      <a:srgbClr val="0293F2"/>
                    </a:solidFill>
                    <a:prstDash val="solid"/>
                    <a:round/>
                  </a:ln>
                  <a:effectLst/>
                </p:spPr>
              </p:cxnSp>
            </p:grpSp>
            <p:sp>
              <p:nvSpPr>
                <p:cNvPr id="197" name="矩形 196"/>
                <p:cNvSpPr/>
                <p:nvPr/>
              </p:nvSpPr>
              <p:spPr>
                <a:xfrm>
                  <a:off x="6064165" y="4764790"/>
                  <a:ext cx="4317483" cy="59761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300" b="1" i="0" u="none" strike="noStrike" kern="1200" cap="none" spc="0" normalizeH="0" baseline="0" noProof="0" dirty="0">
                      <a:ln w="6350">
                        <a:noFill/>
                      </a:ln>
                      <a:solidFill>
                        <a:prstClr val="white"/>
                      </a:solidFill>
                      <a:effectLst>
                        <a:outerShdw blurRad="3048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售后保修服务</a:t>
                  </a:r>
                  <a:endParaRPr kumimoji="0" lang="zh-CN" altLang="en-US" sz="2300" b="1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62" name="图形 14"/>
              <p:cNvGrpSpPr/>
              <p:nvPr/>
            </p:nvGrpSpPr>
            <p:grpSpPr>
              <a:xfrm>
                <a:off x="9612628" y="2345206"/>
                <a:ext cx="381837" cy="381837"/>
                <a:chOff x="7625529" y="780927"/>
                <a:chExt cx="1027056" cy="1027057"/>
              </a:xfrm>
            </p:grpSpPr>
            <p:sp>
              <p:nvSpPr>
                <p:cNvPr id="164" name="任意多边形: 形状 489"/>
                <p:cNvSpPr/>
                <p:nvPr/>
              </p:nvSpPr>
              <p:spPr>
                <a:xfrm>
                  <a:off x="8267439" y="957452"/>
                  <a:ext cx="128382" cy="288859"/>
                </a:xfrm>
                <a:custGeom>
                  <a:avLst/>
                  <a:gdLst>
                    <a:gd name="connsiteX0" fmla="*/ 80239 w 128382"/>
                    <a:gd name="connsiteY0" fmla="*/ 288860 h 288859"/>
                    <a:gd name="connsiteX1" fmla="*/ 80239 w 128382"/>
                    <a:gd name="connsiteY1" fmla="*/ 256764 h 288859"/>
                    <a:gd name="connsiteX2" fmla="*/ 128382 w 128382"/>
                    <a:gd name="connsiteY2" fmla="*/ 256764 h 288859"/>
                    <a:gd name="connsiteX3" fmla="*/ 128382 w 128382"/>
                    <a:gd name="connsiteY3" fmla="*/ 192573 h 288859"/>
                    <a:gd name="connsiteX4" fmla="*/ 64191 w 128382"/>
                    <a:gd name="connsiteY4" fmla="*/ 128382 h 288859"/>
                    <a:gd name="connsiteX5" fmla="*/ 32096 w 128382"/>
                    <a:gd name="connsiteY5" fmla="*/ 96287 h 288859"/>
                    <a:gd name="connsiteX6" fmla="*/ 32096 w 128382"/>
                    <a:gd name="connsiteY6" fmla="*/ 64191 h 288859"/>
                    <a:gd name="connsiteX7" fmla="*/ 64191 w 128382"/>
                    <a:gd name="connsiteY7" fmla="*/ 64191 h 288859"/>
                    <a:gd name="connsiteX8" fmla="*/ 96287 w 128382"/>
                    <a:gd name="connsiteY8" fmla="*/ 96287 h 288859"/>
                    <a:gd name="connsiteX9" fmla="*/ 128382 w 128382"/>
                    <a:gd name="connsiteY9" fmla="*/ 96287 h 288859"/>
                    <a:gd name="connsiteX10" fmla="*/ 80239 w 128382"/>
                    <a:gd name="connsiteY10" fmla="*/ 34374 h 288859"/>
                    <a:gd name="connsiteX11" fmla="*/ 80239 w 128382"/>
                    <a:gd name="connsiteY11" fmla="*/ 0 h 288859"/>
                    <a:gd name="connsiteX12" fmla="*/ 48143 w 128382"/>
                    <a:gd name="connsiteY12" fmla="*/ 0 h 288859"/>
                    <a:gd name="connsiteX13" fmla="*/ 48143 w 128382"/>
                    <a:gd name="connsiteY13" fmla="*/ 32096 h 288859"/>
                    <a:gd name="connsiteX14" fmla="*/ 0 w 128382"/>
                    <a:gd name="connsiteY14" fmla="*/ 32096 h 288859"/>
                    <a:gd name="connsiteX15" fmla="*/ 0 w 128382"/>
                    <a:gd name="connsiteY15" fmla="*/ 96287 h 288859"/>
                    <a:gd name="connsiteX16" fmla="*/ 64191 w 128382"/>
                    <a:gd name="connsiteY16" fmla="*/ 160478 h 288859"/>
                    <a:gd name="connsiteX17" fmla="*/ 96287 w 128382"/>
                    <a:gd name="connsiteY17" fmla="*/ 192573 h 288859"/>
                    <a:gd name="connsiteX18" fmla="*/ 96287 w 128382"/>
                    <a:gd name="connsiteY18" fmla="*/ 224669 h 288859"/>
                    <a:gd name="connsiteX19" fmla="*/ 64191 w 128382"/>
                    <a:gd name="connsiteY19" fmla="*/ 224669 h 288859"/>
                    <a:gd name="connsiteX20" fmla="*/ 32096 w 128382"/>
                    <a:gd name="connsiteY20" fmla="*/ 192573 h 288859"/>
                    <a:gd name="connsiteX21" fmla="*/ 0 w 128382"/>
                    <a:gd name="connsiteY21" fmla="*/ 192573 h 288859"/>
                    <a:gd name="connsiteX22" fmla="*/ 48143 w 128382"/>
                    <a:gd name="connsiteY22" fmla="*/ 254485 h 288859"/>
                    <a:gd name="connsiteX23" fmla="*/ 48143 w 128382"/>
                    <a:gd name="connsiteY23" fmla="*/ 288860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80239" y="288860"/>
                      </a:move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lnTo>
                        <a:pt x="64191" y="224669"/>
                      </a:ln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5"/>
                      </a:cubicBezTo>
                      <a:lnTo>
                        <a:pt x="48143" y="28886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65" name="任意多边形: 形状 490"/>
                <p:cNvSpPr/>
                <p:nvPr/>
              </p:nvSpPr>
              <p:spPr>
                <a:xfrm>
                  <a:off x="7866245" y="1150025"/>
                  <a:ext cx="128382" cy="288859"/>
                </a:xfrm>
                <a:custGeom>
                  <a:avLst/>
                  <a:gdLst>
                    <a:gd name="connsiteX0" fmla="*/ 64191 w 128382"/>
                    <a:gd name="connsiteY0" fmla="*/ 224669 h 288859"/>
                    <a:gd name="connsiteX1" fmla="*/ 32096 w 128382"/>
                    <a:gd name="connsiteY1" fmla="*/ 192573 h 288859"/>
                    <a:gd name="connsiteX2" fmla="*/ 0 w 128382"/>
                    <a:gd name="connsiteY2" fmla="*/ 192573 h 288859"/>
                    <a:gd name="connsiteX3" fmla="*/ 48143 w 128382"/>
                    <a:gd name="connsiteY3" fmla="*/ 254486 h 288859"/>
                    <a:gd name="connsiteX4" fmla="*/ 48143 w 128382"/>
                    <a:gd name="connsiteY4" fmla="*/ 288860 h 288859"/>
                    <a:gd name="connsiteX5" fmla="*/ 80239 w 128382"/>
                    <a:gd name="connsiteY5" fmla="*/ 288860 h 288859"/>
                    <a:gd name="connsiteX6" fmla="*/ 80239 w 128382"/>
                    <a:gd name="connsiteY6" fmla="*/ 256764 h 288859"/>
                    <a:gd name="connsiteX7" fmla="*/ 128382 w 128382"/>
                    <a:gd name="connsiteY7" fmla="*/ 256764 h 288859"/>
                    <a:gd name="connsiteX8" fmla="*/ 128382 w 128382"/>
                    <a:gd name="connsiteY8" fmla="*/ 192573 h 288859"/>
                    <a:gd name="connsiteX9" fmla="*/ 64191 w 128382"/>
                    <a:gd name="connsiteY9" fmla="*/ 128382 h 288859"/>
                    <a:gd name="connsiteX10" fmla="*/ 32096 w 128382"/>
                    <a:gd name="connsiteY10" fmla="*/ 96287 h 288859"/>
                    <a:gd name="connsiteX11" fmla="*/ 32096 w 128382"/>
                    <a:gd name="connsiteY11" fmla="*/ 64191 h 288859"/>
                    <a:gd name="connsiteX12" fmla="*/ 64191 w 128382"/>
                    <a:gd name="connsiteY12" fmla="*/ 64191 h 288859"/>
                    <a:gd name="connsiteX13" fmla="*/ 96287 w 128382"/>
                    <a:gd name="connsiteY13" fmla="*/ 96287 h 288859"/>
                    <a:gd name="connsiteX14" fmla="*/ 128382 w 128382"/>
                    <a:gd name="connsiteY14" fmla="*/ 96287 h 288859"/>
                    <a:gd name="connsiteX15" fmla="*/ 80239 w 128382"/>
                    <a:gd name="connsiteY15" fmla="*/ 34374 h 288859"/>
                    <a:gd name="connsiteX16" fmla="*/ 80239 w 128382"/>
                    <a:gd name="connsiteY16" fmla="*/ 0 h 288859"/>
                    <a:gd name="connsiteX17" fmla="*/ 48143 w 128382"/>
                    <a:gd name="connsiteY17" fmla="*/ 0 h 288859"/>
                    <a:gd name="connsiteX18" fmla="*/ 48143 w 128382"/>
                    <a:gd name="connsiteY18" fmla="*/ 32096 h 288859"/>
                    <a:gd name="connsiteX19" fmla="*/ 0 w 128382"/>
                    <a:gd name="connsiteY19" fmla="*/ 32096 h 288859"/>
                    <a:gd name="connsiteX20" fmla="*/ 0 w 128382"/>
                    <a:gd name="connsiteY20" fmla="*/ 96287 h 288859"/>
                    <a:gd name="connsiteX21" fmla="*/ 64191 w 128382"/>
                    <a:gd name="connsiteY21" fmla="*/ 160478 h 288859"/>
                    <a:gd name="connsiteX22" fmla="*/ 96287 w 128382"/>
                    <a:gd name="connsiteY22" fmla="*/ 192573 h 288859"/>
                    <a:gd name="connsiteX23" fmla="*/ 96287 w 128382"/>
                    <a:gd name="connsiteY23" fmla="*/ 224669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64191" y="224669"/>
                      </a:move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6"/>
                      </a:cubicBezTo>
                      <a:lnTo>
                        <a:pt x="48143" y="288860"/>
                      </a:lnTo>
                      <a:lnTo>
                        <a:pt x="80239" y="288860"/>
                      </a:ln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66" name="任意多边形: 形状 491"/>
                <p:cNvSpPr/>
                <p:nvPr/>
              </p:nvSpPr>
              <p:spPr>
                <a:xfrm>
                  <a:off x="8443964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67" name="任意多边形: 形状 492"/>
                <p:cNvSpPr/>
                <p:nvPr/>
              </p:nvSpPr>
              <p:spPr>
                <a:xfrm>
                  <a:off x="8187200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68" name="任意多边形: 形状 493"/>
                <p:cNvSpPr/>
                <p:nvPr/>
              </p:nvSpPr>
              <p:spPr>
                <a:xfrm>
                  <a:off x="7641576" y="796974"/>
                  <a:ext cx="994960" cy="994961"/>
                </a:xfrm>
                <a:custGeom>
                  <a:avLst/>
                  <a:gdLst>
                    <a:gd name="connsiteX0" fmla="*/ 952354 w 994960"/>
                    <a:gd name="connsiteY0" fmla="*/ 230767 h 994961"/>
                    <a:gd name="connsiteX1" fmla="*/ 927945 w 994960"/>
                    <a:gd name="connsiteY1" fmla="*/ 171888 h 994961"/>
                    <a:gd name="connsiteX2" fmla="*/ 947812 w 994960"/>
                    <a:gd name="connsiteY2" fmla="*/ 131479 h 994961"/>
                    <a:gd name="connsiteX3" fmla="*/ 863481 w 994960"/>
                    <a:gd name="connsiteY3" fmla="*/ 47148 h 994961"/>
                    <a:gd name="connsiteX4" fmla="*/ 823057 w 994960"/>
                    <a:gd name="connsiteY4" fmla="*/ 67032 h 994961"/>
                    <a:gd name="connsiteX5" fmla="*/ 764178 w 994960"/>
                    <a:gd name="connsiteY5" fmla="*/ 42623 h 994961"/>
                    <a:gd name="connsiteX6" fmla="*/ 749687 w 994960"/>
                    <a:gd name="connsiteY6" fmla="*/ 0 h 994961"/>
                    <a:gd name="connsiteX7" fmla="*/ 630420 w 994960"/>
                    <a:gd name="connsiteY7" fmla="*/ 0 h 994961"/>
                    <a:gd name="connsiteX8" fmla="*/ 615913 w 994960"/>
                    <a:gd name="connsiteY8" fmla="*/ 42607 h 994961"/>
                    <a:gd name="connsiteX9" fmla="*/ 557033 w 994960"/>
                    <a:gd name="connsiteY9" fmla="*/ 67015 h 994961"/>
                    <a:gd name="connsiteX10" fmla="*/ 516609 w 994960"/>
                    <a:gd name="connsiteY10" fmla="*/ 47132 h 994961"/>
                    <a:gd name="connsiteX11" fmla="*/ 432278 w 994960"/>
                    <a:gd name="connsiteY11" fmla="*/ 131463 h 994961"/>
                    <a:gd name="connsiteX12" fmla="*/ 452145 w 994960"/>
                    <a:gd name="connsiteY12" fmla="*/ 171872 h 994961"/>
                    <a:gd name="connsiteX13" fmla="*/ 427737 w 994960"/>
                    <a:gd name="connsiteY13" fmla="*/ 230751 h 994961"/>
                    <a:gd name="connsiteX14" fmla="*/ 385146 w 994960"/>
                    <a:gd name="connsiteY14" fmla="*/ 245274 h 994961"/>
                    <a:gd name="connsiteX15" fmla="*/ 385146 w 994960"/>
                    <a:gd name="connsiteY15" fmla="*/ 301024 h 994961"/>
                    <a:gd name="connsiteX16" fmla="*/ 288860 w 994960"/>
                    <a:gd name="connsiteY16" fmla="*/ 288860 h 994961"/>
                    <a:gd name="connsiteX17" fmla="*/ 0 w 994960"/>
                    <a:gd name="connsiteY17" fmla="*/ 497481 h 994961"/>
                    <a:gd name="connsiteX18" fmla="*/ 0 w 994960"/>
                    <a:gd name="connsiteY18" fmla="*/ 593767 h 994961"/>
                    <a:gd name="connsiteX19" fmla="*/ 0 w 994960"/>
                    <a:gd name="connsiteY19" fmla="*/ 690054 h 994961"/>
                    <a:gd name="connsiteX20" fmla="*/ 0 w 994960"/>
                    <a:gd name="connsiteY20" fmla="*/ 786341 h 994961"/>
                    <a:gd name="connsiteX21" fmla="*/ 288860 w 994960"/>
                    <a:gd name="connsiteY21" fmla="*/ 994962 h 994961"/>
                    <a:gd name="connsiteX22" fmla="*/ 577719 w 994960"/>
                    <a:gd name="connsiteY22" fmla="*/ 786341 h 994961"/>
                    <a:gd name="connsiteX23" fmla="*/ 577719 w 994960"/>
                    <a:gd name="connsiteY23" fmla="*/ 690054 h 994961"/>
                    <a:gd name="connsiteX24" fmla="*/ 577719 w 994960"/>
                    <a:gd name="connsiteY24" fmla="*/ 593767 h 994961"/>
                    <a:gd name="connsiteX25" fmla="*/ 577719 w 994960"/>
                    <a:gd name="connsiteY25" fmla="*/ 553118 h 994961"/>
                    <a:gd name="connsiteX26" fmla="*/ 615913 w 994960"/>
                    <a:gd name="connsiteY26" fmla="*/ 567208 h 994961"/>
                    <a:gd name="connsiteX27" fmla="*/ 630420 w 994960"/>
                    <a:gd name="connsiteY27" fmla="*/ 609815 h 994961"/>
                    <a:gd name="connsiteX28" fmla="*/ 749687 w 994960"/>
                    <a:gd name="connsiteY28" fmla="*/ 609815 h 994961"/>
                    <a:gd name="connsiteX29" fmla="*/ 764194 w 994960"/>
                    <a:gd name="connsiteY29" fmla="*/ 567208 h 994961"/>
                    <a:gd name="connsiteX30" fmla="*/ 823073 w 994960"/>
                    <a:gd name="connsiteY30" fmla="*/ 542800 h 994961"/>
                    <a:gd name="connsiteX31" fmla="*/ 863497 w 994960"/>
                    <a:gd name="connsiteY31" fmla="*/ 562683 h 994961"/>
                    <a:gd name="connsiteX32" fmla="*/ 947828 w 994960"/>
                    <a:gd name="connsiteY32" fmla="*/ 478352 h 994961"/>
                    <a:gd name="connsiteX33" fmla="*/ 927961 w 994960"/>
                    <a:gd name="connsiteY33" fmla="*/ 437944 h 994961"/>
                    <a:gd name="connsiteX34" fmla="*/ 952370 w 994960"/>
                    <a:gd name="connsiteY34" fmla="*/ 379064 h 994961"/>
                    <a:gd name="connsiteX35" fmla="*/ 994961 w 994960"/>
                    <a:gd name="connsiteY35" fmla="*/ 364541 h 994961"/>
                    <a:gd name="connsiteX36" fmla="*/ 994961 w 994960"/>
                    <a:gd name="connsiteY36" fmla="*/ 245274 h 994961"/>
                    <a:gd name="connsiteX37" fmla="*/ 288860 w 994960"/>
                    <a:gd name="connsiteY37" fmla="*/ 320955 h 994961"/>
                    <a:gd name="connsiteX38" fmla="*/ 545624 w 994960"/>
                    <a:gd name="connsiteY38" fmla="*/ 497481 h 994961"/>
                    <a:gd name="connsiteX39" fmla="*/ 288860 w 994960"/>
                    <a:gd name="connsiteY39" fmla="*/ 674006 h 994961"/>
                    <a:gd name="connsiteX40" fmla="*/ 32096 w 994960"/>
                    <a:gd name="connsiteY40" fmla="*/ 497481 h 994961"/>
                    <a:gd name="connsiteX41" fmla="*/ 288860 w 994960"/>
                    <a:gd name="connsiteY41" fmla="*/ 320955 h 994961"/>
                    <a:gd name="connsiteX42" fmla="*/ 557338 w 994960"/>
                    <a:gd name="connsiteY42" fmla="*/ 420981 h 994961"/>
                    <a:gd name="connsiteX43" fmla="*/ 534406 w 994960"/>
                    <a:gd name="connsiteY43" fmla="*/ 388147 h 994961"/>
                    <a:gd name="connsiteX44" fmla="*/ 513528 w 994960"/>
                    <a:gd name="connsiteY44" fmla="*/ 304908 h 994961"/>
                    <a:gd name="connsiteX45" fmla="*/ 690053 w 994960"/>
                    <a:gd name="connsiteY45" fmla="*/ 128382 h 994961"/>
                    <a:gd name="connsiteX46" fmla="*/ 866579 w 994960"/>
                    <a:gd name="connsiteY46" fmla="*/ 304908 h 994961"/>
                    <a:gd name="connsiteX47" fmla="*/ 690053 w 994960"/>
                    <a:gd name="connsiteY47" fmla="*/ 481433 h 994961"/>
                    <a:gd name="connsiteX48" fmla="*/ 557338 w 994960"/>
                    <a:gd name="connsiteY48" fmla="*/ 420981 h 994961"/>
                    <a:gd name="connsiteX49" fmla="*/ 176525 w 994960"/>
                    <a:gd name="connsiteY49" fmla="*/ 689685 h 994961"/>
                    <a:gd name="connsiteX50" fmla="*/ 176525 w 994960"/>
                    <a:gd name="connsiteY50" fmla="*/ 752255 h 994961"/>
                    <a:gd name="connsiteX51" fmla="*/ 112334 w 994960"/>
                    <a:gd name="connsiteY51" fmla="*/ 721620 h 994961"/>
                    <a:gd name="connsiteX52" fmla="*/ 112334 w 994960"/>
                    <a:gd name="connsiteY52" fmla="*/ 662243 h 994961"/>
                    <a:gd name="connsiteX53" fmla="*/ 176525 w 994960"/>
                    <a:gd name="connsiteY53" fmla="*/ 689685 h 994961"/>
                    <a:gd name="connsiteX54" fmla="*/ 272812 w 994960"/>
                    <a:gd name="connsiteY54" fmla="*/ 866018 h 994961"/>
                    <a:gd name="connsiteX55" fmla="*/ 208621 w 994960"/>
                    <a:gd name="connsiteY55" fmla="*/ 857625 h 994961"/>
                    <a:gd name="connsiteX56" fmla="*/ 208621 w 994960"/>
                    <a:gd name="connsiteY56" fmla="*/ 794027 h 994961"/>
                    <a:gd name="connsiteX57" fmla="*/ 272812 w 994960"/>
                    <a:gd name="connsiteY57" fmla="*/ 801795 h 994961"/>
                    <a:gd name="connsiteX58" fmla="*/ 304907 w 994960"/>
                    <a:gd name="connsiteY58" fmla="*/ 801795 h 994961"/>
                    <a:gd name="connsiteX59" fmla="*/ 369098 w 994960"/>
                    <a:gd name="connsiteY59" fmla="*/ 794027 h 994961"/>
                    <a:gd name="connsiteX60" fmla="*/ 369098 w 994960"/>
                    <a:gd name="connsiteY60" fmla="*/ 857625 h 994961"/>
                    <a:gd name="connsiteX61" fmla="*/ 304907 w 994960"/>
                    <a:gd name="connsiteY61" fmla="*/ 866018 h 994961"/>
                    <a:gd name="connsiteX62" fmla="*/ 304907 w 994960"/>
                    <a:gd name="connsiteY62" fmla="*/ 769731 h 994961"/>
                    <a:gd name="connsiteX63" fmla="*/ 304907 w 994960"/>
                    <a:gd name="connsiteY63" fmla="*/ 705508 h 994961"/>
                    <a:gd name="connsiteX64" fmla="*/ 369098 w 994960"/>
                    <a:gd name="connsiteY64" fmla="*/ 697741 h 994961"/>
                    <a:gd name="connsiteX65" fmla="*/ 369098 w 994960"/>
                    <a:gd name="connsiteY65" fmla="*/ 761338 h 994961"/>
                    <a:gd name="connsiteX66" fmla="*/ 304907 w 994960"/>
                    <a:gd name="connsiteY66" fmla="*/ 769731 h 994961"/>
                    <a:gd name="connsiteX67" fmla="*/ 272812 w 994960"/>
                    <a:gd name="connsiteY67" fmla="*/ 769731 h 994961"/>
                    <a:gd name="connsiteX68" fmla="*/ 208621 w 994960"/>
                    <a:gd name="connsiteY68" fmla="*/ 761338 h 994961"/>
                    <a:gd name="connsiteX69" fmla="*/ 208621 w 994960"/>
                    <a:gd name="connsiteY69" fmla="*/ 697741 h 994961"/>
                    <a:gd name="connsiteX70" fmla="*/ 272812 w 994960"/>
                    <a:gd name="connsiteY70" fmla="*/ 705508 h 994961"/>
                    <a:gd name="connsiteX71" fmla="*/ 176525 w 994960"/>
                    <a:gd name="connsiteY71" fmla="*/ 785971 h 994961"/>
                    <a:gd name="connsiteX72" fmla="*/ 176525 w 994960"/>
                    <a:gd name="connsiteY72" fmla="*/ 848542 h 994961"/>
                    <a:gd name="connsiteX73" fmla="*/ 112334 w 994960"/>
                    <a:gd name="connsiteY73" fmla="*/ 817906 h 994961"/>
                    <a:gd name="connsiteX74" fmla="*/ 112334 w 994960"/>
                    <a:gd name="connsiteY74" fmla="*/ 758530 h 994961"/>
                    <a:gd name="connsiteX75" fmla="*/ 176525 w 994960"/>
                    <a:gd name="connsiteY75" fmla="*/ 785971 h 994961"/>
                    <a:gd name="connsiteX76" fmla="*/ 176525 w 994960"/>
                    <a:gd name="connsiteY76" fmla="*/ 882258 h 994961"/>
                    <a:gd name="connsiteX77" fmla="*/ 176525 w 994960"/>
                    <a:gd name="connsiteY77" fmla="*/ 944828 h 994961"/>
                    <a:gd name="connsiteX78" fmla="*/ 112334 w 994960"/>
                    <a:gd name="connsiteY78" fmla="*/ 914193 h 994961"/>
                    <a:gd name="connsiteX79" fmla="*/ 112334 w 994960"/>
                    <a:gd name="connsiteY79" fmla="*/ 854816 h 994961"/>
                    <a:gd name="connsiteX80" fmla="*/ 176525 w 994960"/>
                    <a:gd name="connsiteY80" fmla="*/ 882258 h 994961"/>
                    <a:gd name="connsiteX81" fmla="*/ 208621 w 994960"/>
                    <a:gd name="connsiteY81" fmla="*/ 890314 h 994961"/>
                    <a:gd name="connsiteX82" fmla="*/ 272812 w 994960"/>
                    <a:gd name="connsiteY82" fmla="*/ 898081 h 994961"/>
                    <a:gd name="connsiteX83" fmla="*/ 272812 w 994960"/>
                    <a:gd name="connsiteY83" fmla="*/ 962304 h 994961"/>
                    <a:gd name="connsiteX84" fmla="*/ 208621 w 994960"/>
                    <a:gd name="connsiteY84" fmla="*/ 953911 h 994961"/>
                    <a:gd name="connsiteX85" fmla="*/ 304907 w 994960"/>
                    <a:gd name="connsiteY85" fmla="*/ 898081 h 994961"/>
                    <a:gd name="connsiteX86" fmla="*/ 369098 w 994960"/>
                    <a:gd name="connsiteY86" fmla="*/ 890314 h 994961"/>
                    <a:gd name="connsiteX87" fmla="*/ 369098 w 994960"/>
                    <a:gd name="connsiteY87" fmla="*/ 953911 h 994961"/>
                    <a:gd name="connsiteX88" fmla="*/ 304907 w 994960"/>
                    <a:gd name="connsiteY88" fmla="*/ 962304 h 994961"/>
                    <a:gd name="connsiteX89" fmla="*/ 401194 w 994960"/>
                    <a:gd name="connsiteY89" fmla="*/ 882258 h 994961"/>
                    <a:gd name="connsiteX90" fmla="*/ 465385 w 994960"/>
                    <a:gd name="connsiteY90" fmla="*/ 854816 h 994961"/>
                    <a:gd name="connsiteX91" fmla="*/ 465385 w 994960"/>
                    <a:gd name="connsiteY91" fmla="*/ 914193 h 994961"/>
                    <a:gd name="connsiteX92" fmla="*/ 401194 w 994960"/>
                    <a:gd name="connsiteY92" fmla="*/ 944828 h 994961"/>
                    <a:gd name="connsiteX93" fmla="*/ 401194 w 994960"/>
                    <a:gd name="connsiteY93" fmla="*/ 848542 h 994961"/>
                    <a:gd name="connsiteX94" fmla="*/ 401194 w 994960"/>
                    <a:gd name="connsiteY94" fmla="*/ 785955 h 994961"/>
                    <a:gd name="connsiteX95" fmla="*/ 465385 w 994960"/>
                    <a:gd name="connsiteY95" fmla="*/ 758514 h 994961"/>
                    <a:gd name="connsiteX96" fmla="*/ 465385 w 994960"/>
                    <a:gd name="connsiteY96" fmla="*/ 817890 h 994961"/>
                    <a:gd name="connsiteX97" fmla="*/ 401194 w 994960"/>
                    <a:gd name="connsiteY97" fmla="*/ 848542 h 994961"/>
                    <a:gd name="connsiteX98" fmla="*/ 401194 w 994960"/>
                    <a:gd name="connsiteY98" fmla="*/ 752255 h 994961"/>
                    <a:gd name="connsiteX99" fmla="*/ 401194 w 994960"/>
                    <a:gd name="connsiteY99" fmla="*/ 689669 h 994961"/>
                    <a:gd name="connsiteX100" fmla="*/ 465385 w 994960"/>
                    <a:gd name="connsiteY100" fmla="*/ 662227 h 994961"/>
                    <a:gd name="connsiteX101" fmla="*/ 465385 w 994960"/>
                    <a:gd name="connsiteY101" fmla="*/ 721604 h 994961"/>
                    <a:gd name="connsiteX102" fmla="*/ 401194 w 994960"/>
                    <a:gd name="connsiteY102" fmla="*/ 752255 h 994961"/>
                    <a:gd name="connsiteX103" fmla="*/ 32096 w 994960"/>
                    <a:gd name="connsiteY103" fmla="*/ 592612 h 994961"/>
                    <a:gd name="connsiteX104" fmla="*/ 80239 w 994960"/>
                    <a:gd name="connsiteY104" fmla="*/ 641381 h 994961"/>
                    <a:gd name="connsiteX105" fmla="*/ 80239 w 994960"/>
                    <a:gd name="connsiteY105" fmla="*/ 696280 h 994961"/>
                    <a:gd name="connsiteX106" fmla="*/ 32096 w 994960"/>
                    <a:gd name="connsiteY106" fmla="*/ 593767 h 994961"/>
                    <a:gd name="connsiteX107" fmla="*/ 32096 w 994960"/>
                    <a:gd name="connsiteY107" fmla="*/ 688899 h 994961"/>
                    <a:gd name="connsiteX108" fmla="*/ 80239 w 994960"/>
                    <a:gd name="connsiteY108" fmla="*/ 737668 h 994961"/>
                    <a:gd name="connsiteX109" fmla="*/ 80239 w 994960"/>
                    <a:gd name="connsiteY109" fmla="*/ 792567 h 994961"/>
                    <a:gd name="connsiteX110" fmla="*/ 32096 w 994960"/>
                    <a:gd name="connsiteY110" fmla="*/ 690054 h 994961"/>
                    <a:gd name="connsiteX111" fmla="*/ 32096 w 994960"/>
                    <a:gd name="connsiteY111" fmla="*/ 786341 h 994961"/>
                    <a:gd name="connsiteX112" fmla="*/ 32096 w 994960"/>
                    <a:gd name="connsiteY112" fmla="*/ 785185 h 994961"/>
                    <a:gd name="connsiteX113" fmla="*/ 80239 w 994960"/>
                    <a:gd name="connsiteY113" fmla="*/ 833954 h 994961"/>
                    <a:gd name="connsiteX114" fmla="*/ 80239 w 994960"/>
                    <a:gd name="connsiteY114" fmla="*/ 888854 h 994961"/>
                    <a:gd name="connsiteX115" fmla="*/ 32096 w 994960"/>
                    <a:gd name="connsiteY115" fmla="*/ 786341 h 994961"/>
                    <a:gd name="connsiteX116" fmla="*/ 545624 w 994960"/>
                    <a:gd name="connsiteY116" fmla="*/ 786341 h 994961"/>
                    <a:gd name="connsiteX117" fmla="*/ 497480 w 994960"/>
                    <a:gd name="connsiteY117" fmla="*/ 888854 h 994961"/>
                    <a:gd name="connsiteX118" fmla="*/ 497480 w 994960"/>
                    <a:gd name="connsiteY118" fmla="*/ 833954 h 994961"/>
                    <a:gd name="connsiteX119" fmla="*/ 545624 w 994960"/>
                    <a:gd name="connsiteY119" fmla="*/ 785185 h 994961"/>
                    <a:gd name="connsiteX120" fmla="*/ 545624 w 994960"/>
                    <a:gd name="connsiteY120" fmla="*/ 690054 h 994961"/>
                    <a:gd name="connsiteX121" fmla="*/ 497480 w 994960"/>
                    <a:gd name="connsiteY121" fmla="*/ 792567 h 994961"/>
                    <a:gd name="connsiteX122" fmla="*/ 497480 w 994960"/>
                    <a:gd name="connsiteY122" fmla="*/ 737668 h 994961"/>
                    <a:gd name="connsiteX123" fmla="*/ 545624 w 994960"/>
                    <a:gd name="connsiteY123" fmla="*/ 688899 h 994961"/>
                    <a:gd name="connsiteX124" fmla="*/ 497480 w 994960"/>
                    <a:gd name="connsiteY124" fmla="*/ 696280 h 994961"/>
                    <a:gd name="connsiteX125" fmla="*/ 497480 w 994960"/>
                    <a:gd name="connsiteY125" fmla="*/ 641381 h 994961"/>
                    <a:gd name="connsiteX126" fmla="*/ 545624 w 994960"/>
                    <a:gd name="connsiteY126" fmla="*/ 592612 h 994961"/>
                    <a:gd name="connsiteX127" fmla="*/ 545624 w 994960"/>
                    <a:gd name="connsiteY127" fmla="*/ 593767 h 994961"/>
                    <a:gd name="connsiteX128" fmla="*/ 497480 w 994960"/>
                    <a:gd name="connsiteY128" fmla="*/ 696280 h 994961"/>
                    <a:gd name="connsiteX129" fmla="*/ 962865 w 994960"/>
                    <a:gd name="connsiteY129" fmla="*/ 341561 h 994961"/>
                    <a:gd name="connsiteX130" fmla="*/ 925570 w 994960"/>
                    <a:gd name="connsiteY130" fmla="*/ 354270 h 994961"/>
                    <a:gd name="connsiteX131" fmla="*/ 923468 w 994960"/>
                    <a:gd name="connsiteY131" fmla="*/ 362776 h 994961"/>
                    <a:gd name="connsiteX132" fmla="*/ 896010 w 994960"/>
                    <a:gd name="connsiteY132" fmla="*/ 429005 h 994961"/>
                    <a:gd name="connsiteX133" fmla="*/ 891485 w 994960"/>
                    <a:gd name="connsiteY133" fmla="*/ 436515 h 994961"/>
                    <a:gd name="connsiteX134" fmla="*/ 908896 w 994960"/>
                    <a:gd name="connsiteY134" fmla="*/ 471885 h 994961"/>
                    <a:gd name="connsiteX135" fmla="*/ 857046 w 994960"/>
                    <a:gd name="connsiteY135" fmla="*/ 523719 h 994961"/>
                    <a:gd name="connsiteX136" fmla="*/ 821677 w 994960"/>
                    <a:gd name="connsiteY136" fmla="*/ 506323 h 994961"/>
                    <a:gd name="connsiteX137" fmla="*/ 814167 w 994960"/>
                    <a:gd name="connsiteY137" fmla="*/ 510865 h 994961"/>
                    <a:gd name="connsiteX138" fmla="*/ 747921 w 994960"/>
                    <a:gd name="connsiteY138" fmla="*/ 538306 h 994961"/>
                    <a:gd name="connsiteX139" fmla="*/ 739416 w 994960"/>
                    <a:gd name="connsiteY139" fmla="*/ 540409 h 994961"/>
                    <a:gd name="connsiteX140" fmla="*/ 726706 w 994960"/>
                    <a:gd name="connsiteY140" fmla="*/ 577720 h 994961"/>
                    <a:gd name="connsiteX141" fmla="*/ 653400 w 994960"/>
                    <a:gd name="connsiteY141" fmla="*/ 577720 h 994961"/>
                    <a:gd name="connsiteX142" fmla="*/ 640706 w 994960"/>
                    <a:gd name="connsiteY142" fmla="*/ 540409 h 994961"/>
                    <a:gd name="connsiteX143" fmla="*/ 632201 w 994960"/>
                    <a:gd name="connsiteY143" fmla="*/ 538306 h 994961"/>
                    <a:gd name="connsiteX144" fmla="*/ 577719 w 994960"/>
                    <a:gd name="connsiteY144" fmla="*/ 517348 h 994961"/>
                    <a:gd name="connsiteX145" fmla="*/ 577719 w 994960"/>
                    <a:gd name="connsiteY145" fmla="*/ 497481 h 994961"/>
                    <a:gd name="connsiteX146" fmla="*/ 576451 w 994960"/>
                    <a:gd name="connsiteY146" fmla="*/ 479395 h 994961"/>
                    <a:gd name="connsiteX147" fmla="*/ 690053 w 994960"/>
                    <a:gd name="connsiteY147" fmla="*/ 513529 h 994961"/>
                    <a:gd name="connsiteX148" fmla="*/ 898674 w 994960"/>
                    <a:gd name="connsiteY148" fmla="*/ 304908 h 994961"/>
                    <a:gd name="connsiteX149" fmla="*/ 690053 w 994960"/>
                    <a:gd name="connsiteY149" fmla="*/ 96287 h 994961"/>
                    <a:gd name="connsiteX150" fmla="*/ 481433 w 994960"/>
                    <a:gd name="connsiteY150" fmla="*/ 304908 h 994961"/>
                    <a:gd name="connsiteX151" fmla="*/ 485781 w 994960"/>
                    <a:gd name="connsiteY151" fmla="*/ 345284 h 994961"/>
                    <a:gd name="connsiteX152" fmla="*/ 417242 w 994960"/>
                    <a:gd name="connsiteY152" fmla="*/ 310877 h 994961"/>
                    <a:gd name="connsiteX153" fmla="*/ 417242 w 994960"/>
                    <a:gd name="connsiteY153" fmla="*/ 268254 h 994961"/>
                    <a:gd name="connsiteX154" fmla="*/ 454536 w 994960"/>
                    <a:gd name="connsiteY154" fmla="*/ 255545 h 994961"/>
                    <a:gd name="connsiteX155" fmla="*/ 456639 w 994960"/>
                    <a:gd name="connsiteY155" fmla="*/ 247039 h 994961"/>
                    <a:gd name="connsiteX156" fmla="*/ 484096 w 994960"/>
                    <a:gd name="connsiteY156" fmla="*/ 180810 h 994961"/>
                    <a:gd name="connsiteX157" fmla="*/ 488622 w 994960"/>
                    <a:gd name="connsiteY157" fmla="*/ 173300 h 994961"/>
                    <a:gd name="connsiteX158" fmla="*/ 471210 w 994960"/>
                    <a:gd name="connsiteY158" fmla="*/ 137931 h 994961"/>
                    <a:gd name="connsiteX159" fmla="*/ 523060 w 994960"/>
                    <a:gd name="connsiteY159" fmla="*/ 86096 h 994961"/>
                    <a:gd name="connsiteX160" fmla="*/ 558430 w 994960"/>
                    <a:gd name="connsiteY160" fmla="*/ 103492 h 994961"/>
                    <a:gd name="connsiteX161" fmla="*/ 565940 w 994960"/>
                    <a:gd name="connsiteY161" fmla="*/ 98951 h 994961"/>
                    <a:gd name="connsiteX162" fmla="*/ 632185 w 994960"/>
                    <a:gd name="connsiteY162" fmla="*/ 71509 h 994961"/>
                    <a:gd name="connsiteX163" fmla="*/ 640690 w 994960"/>
                    <a:gd name="connsiteY163" fmla="*/ 69407 h 994961"/>
                    <a:gd name="connsiteX164" fmla="*/ 653400 w 994960"/>
                    <a:gd name="connsiteY164" fmla="*/ 32096 h 994961"/>
                    <a:gd name="connsiteX165" fmla="*/ 726706 w 994960"/>
                    <a:gd name="connsiteY165" fmla="*/ 32096 h 994961"/>
                    <a:gd name="connsiteX166" fmla="*/ 739400 w 994960"/>
                    <a:gd name="connsiteY166" fmla="*/ 69407 h 994961"/>
                    <a:gd name="connsiteX167" fmla="*/ 747905 w 994960"/>
                    <a:gd name="connsiteY167" fmla="*/ 71509 h 994961"/>
                    <a:gd name="connsiteX168" fmla="*/ 814151 w 994960"/>
                    <a:gd name="connsiteY168" fmla="*/ 98951 h 994961"/>
                    <a:gd name="connsiteX169" fmla="*/ 821661 w 994960"/>
                    <a:gd name="connsiteY169" fmla="*/ 103492 h 994961"/>
                    <a:gd name="connsiteX170" fmla="*/ 857030 w 994960"/>
                    <a:gd name="connsiteY170" fmla="*/ 86096 h 994961"/>
                    <a:gd name="connsiteX171" fmla="*/ 908880 w 994960"/>
                    <a:gd name="connsiteY171" fmla="*/ 137931 h 994961"/>
                    <a:gd name="connsiteX172" fmla="*/ 891469 w 994960"/>
                    <a:gd name="connsiteY172" fmla="*/ 173300 h 994961"/>
                    <a:gd name="connsiteX173" fmla="*/ 895994 w 994960"/>
                    <a:gd name="connsiteY173" fmla="*/ 180810 h 994961"/>
                    <a:gd name="connsiteX174" fmla="*/ 923452 w 994960"/>
                    <a:gd name="connsiteY174" fmla="*/ 247039 h 994961"/>
                    <a:gd name="connsiteX175" fmla="*/ 925554 w 994960"/>
                    <a:gd name="connsiteY175" fmla="*/ 255545 h 994961"/>
                    <a:gd name="connsiteX176" fmla="*/ 962865 w 994960"/>
                    <a:gd name="connsiteY176" fmla="*/ 268254 h 994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</a:cxnLst>
                  <a:rect l="l" t="t" r="r" b="b"/>
                  <a:pathLst>
                    <a:path w="994960" h="994961">
                      <a:moveTo>
                        <a:pt x="952354" y="230767"/>
                      </a:moveTo>
                      <a:cubicBezTo>
                        <a:pt x="946561" y="210242"/>
                        <a:pt x="938376" y="190503"/>
                        <a:pt x="927945" y="171888"/>
                      </a:cubicBezTo>
                      <a:lnTo>
                        <a:pt x="947812" y="131479"/>
                      </a:lnTo>
                      <a:lnTo>
                        <a:pt x="863481" y="47148"/>
                      </a:lnTo>
                      <a:lnTo>
                        <a:pt x="823057" y="67032"/>
                      </a:lnTo>
                      <a:cubicBezTo>
                        <a:pt x="804458" y="56600"/>
                        <a:pt x="784703" y="48416"/>
                        <a:pt x="764178" y="42623"/>
                      </a:cubicBezTo>
                      <a:lnTo>
                        <a:pt x="749687" y="0"/>
                      </a:lnTo>
                      <a:lnTo>
                        <a:pt x="630420" y="0"/>
                      </a:lnTo>
                      <a:lnTo>
                        <a:pt x="615913" y="42607"/>
                      </a:lnTo>
                      <a:cubicBezTo>
                        <a:pt x="595388" y="48400"/>
                        <a:pt x="575633" y="56584"/>
                        <a:pt x="557033" y="67015"/>
                      </a:cubicBezTo>
                      <a:lnTo>
                        <a:pt x="516609" y="47132"/>
                      </a:lnTo>
                      <a:lnTo>
                        <a:pt x="432278" y="131463"/>
                      </a:lnTo>
                      <a:lnTo>
                        <a:pt x="452145" y="171872"/>
                      </a:lnTo>
                      <a:cubicBezTo>
                        <a:pt x="441730" y="190487"/>
                        <a:pt x="433546" y="210226"/>
                        <a:pt x="427737" y="230751"/>
                      </a:cubicBezTo>
                      <a:lnTo>
                        <a:pt x="385146" y="245274"/>
                      </a:lnTo>
                      <a:lnTo>
                        <a:pt x="385146" y="301024"/>
                      </a:lnTo>
                      <a:cubicBezTo>
                        <a:pt x="354976" y="293289"/>
                        <a:pt x="322656" y="288860"/>
                        <a:pt x="288860" y="288860"/>
                      </a:cubicBezTo>
                      <a:cubicBezTo>
                        <a:pt x="129586" y="288860"/>
                        <a:pt x="0" y="382450"/>
                        <a:pt x="0" y="497481"/>
                      </a:cubicBezTo>
                      <a:lnTo>
                        <a:pt x="0" y="593767"/>
                      </a:lnTo>
                      <a:lnTo>
                        <a:pt x="0" y="690054"/>
                      </a:lnTo>
                      <a:lnTo>
                        <a:pt x="0" y="786341"/>
                      </a:lnTo>
                      <a:cubicBezTo>
                        <a:pt x="0" y="901371"/>
                        <a:pt x="129586" y="994962"/>
                        <a:pt x="288860" y="994962"/>
                      </a:cubicBezTo>
                      <a:cubicBezTo>
                        <a:pt x="448133" y="994962"/>
                        <a:pt x="577719" y="901371"/>
                        <a:pt x="577719" y="786341"/>
                      </a:cubicBezTo>
                      <a:lnTo>
                        <a:pt x="577719" y="690054"/>
                      </a:lnTo>
                      <a:lnTo>
                        <a:pt x="577719" y="593767"/>
                      </a:lnTo>
                      <a:lnTo>
                        <a:pt x="577719" y="553118"/>
                      </a:lnTo>
                      <a:cubicBezTo>
                        <a:pt x="590092" y="558719"/>
                        <a:pt x="602818" y="563517"/>
                        <a:pt x="615913" y="567208"/>
                      </a:cubicBezTo>
                      <a:lnTo>
                        <a:pt x="630420" y="609815"/>
                      </a:lnTo>
                      <a:lnTo>
                        <a:pt x="749687" y="609815"/>
                      </a:lnTo>
                      <a:lnTo>
                        <a:pt x="764194" y="567208"/>
                      </a:lnTo>
                      <a:cubicBezTo>
                        <a:pt x="784719" y="561415"/>
                        <a:pt x="804474" y="553231"/>
                        <a:pt x="823073" y="542800"/>
                      </a:cubicBezTo>
                      <a:lnTo>
                        <a:pt x="863497" y="562683"/>
                      </a:lnTo>
                      <a:lnTo>
                        <a:pt x="947828" y="478352"/>
                      </a:lnTo>
                      <a:lnTo>
                        <a:pt x="927961" y="437944"/>
                      </a:lnTo>
                      <a:cubicBezTo>
                        <a:pt x="938376" y="419328"/>
                        <a:pt x="946561" y="399589"/>
                        <a:pt x="952370" y="379064"/>
                      </a:cubicBezTo>
                      <a:lnTo>
                        <a:pt x="994961" y="364541"/>
                      </a:lnTo>
                      <a:lnTo>
                        <a:pt x="994961" y="245274"/>
                      </a:lnTo>
                      <a:close/>
                      <a:moveTo>
                        <a:pt x="288860" y="320955"/>
                      </a:moveTo>
                      <a:cubicBezTo>
                        <a:pt x="430433" y="320955"/>
                        <a:pt x="545624" y="400151"/>
                        <a:pt x="545624" y="497481"/>
                      </a:cubicBezTo>
                      <a:cubicBezTo>
                        <a:pt x="545624" y="594810"/>
                        <a:pt x="430433" y="674006"/>
                        <a:pt x="288860" y="674006"/>
                      </a:cubicBezTo>
                      <a:cubicBezTo>
                        <a:pt x="147286" y="674006"/>
                        <a:pt x="32096" y="594810"/>
                        <a:pt x="32096" y="497481"/>
                      </a:cubicBezTo>
                      <a:cubicBezTo>
                        <a:pt x="32096" y="400151"/>
                        <a:pt x="147286" y="320955"/>
                        <a:pt x="288860" y="320955"/>
                      </a:cubicBezTo>
                      <a:close/>
                      <a:moveTo>
                        <a:pt x="557338" y="420981"/>
                      </a:moveTo>
                      <a:cubicBezTo>
                        <a:pt x="551032" y="409491"/>
                        <a:pt x="543313" y="398546"/>
                        <a:pt x="534406" y="388147"/>
                      </a:cubicBezTo>
                      <a:cubicBezTo>
                        <a:pt x="520766" y="362680"/>
                        <a:pt x="513528" y="333906"/>
                        <a:pt x="513528" y="304908"/>
                      </a:cubicBezTo>
                      <a:cubicBezTo>
                        <a:pt x="513528" y="207578"/>
                        <a:pt x="592724" y="128382"/>
                        <a:pt x="690053" y="128382"/>
                      </a:cubicBezTo>
                      <a:cubicBezTo>
                        <a:pt x="787383" y="128382"/>
                        <a:pt x="866579" y="207578"/>
                        <a:pt x="866579" y="304908"/>
                      </a:cubicBezTo>
                      <a:cubicBezTo>
                        <a:pt x="866579" y="402237"/>
                        <a:pt x="787383" y="481433"/>
                        <a:pt x="690053" y="481433"/>
                      </a:cubicBezTo>
                      <a:cubicBezTo>
                        <a:pt x="639262" y="481433"/>
                        <a:pt x="590974" y="459383"/>
                        <a:pt x="557338" y="420981"/>
                      </a:cubicBezTo>
                      <a:close/>
                      <a:moveTo>
                        <a:pt x="176525" y="689685"/>
                      </a:moveTo>
                      <a:lnTo>
                        <a:pt x="176525" y="752255"/>
                      </a:lnTo>
                      <a:cubicBezTo>
                        <a:pt x="152871" y="744295"/>
                        <a:pt x="131239" y="733961"/>
                        <a:pt x="112334" y="721620"/>
                      </a:cubicBezTo>
                      <a:lnTo>
                        <a:pt x="112334" y="662243"/>
                      </a:lnTo>
                      <a:cubicBezTo>
                        <a:pt x="131945" y="673236"/>
                        <a:pt x="153384" y="682592"/>
                        <a:pt x="176525" y="689685"/>
                      </a:cubicBezTo>
                      <a:close/>
                      <a:moveTo>
                        <a:pt x="272812" y="866018"/>
                      </a:moveTo>
                      <a:cubicBezTo>
                        <a:pt x="250537" y="865071"/>
                        <a:pt x="229017" y="862263"/>
                        <a:pt x="208621" y="857625"/>
                      </a:cubicBezTo>
                      <a:lnTo>
                        <a:pt x="208621" y="794027"/>
                      </a:lnTo>
                      <a:cubicBezTo>
                        <a:pt x="229178" y="798328"/>
                        <a:pt x="250666" y="800912"/>
                        <a:pt x="272812" y="801795"/>
                      </a:cubicBezTo>
                      <a:close/>
                      <a:moveTo>
                        <a:pt x="304907" y="801795"/>
                      </a:moveTo>
                      <a:cubicBezTo>
                        <a:pt x="327053" y="800912"/>
                        <a:pt x="348541" y="798328"/>
                        <a:pt x="369098" y="794027"/>
                      </a:cubicBezTo>
                      <a:lnTo>
                        <a:pt x="369098" y="857625"/>
                      </a:lnTo>
                      <a:cubicBezTo>
                        <a:pt x="348702" y="862246"/>
                        <a:pt x="327182" y="865055"/>
                        <a:pt x="304907" y="866018"/>
                      </a:cubicBezTo>
                      <a:close/>
                      <a:moveTo>
                        <a:pt x="304907" y="769731"/>
                      </a:moveTo>
                      <a:lnTo>
                        <a:pt x="304907" y="705508"/>
                      </a:lnTo>
                      <a:cubicBezTo>
                        <a:pt x="327053" y="704625"/>
                        <a:pt x="348541" y="702042"/>
                        <a:pt x="369098" y="697741"/>
                      </a:cubicBezTo>
                      <a:lnTo>
                        <a:pt x="369098" y="761338"/>
                      </a:lnTo>
                      <a:cubicBezTo>
                        <a:pt x="348702" y="765976"/>
                        <a:pt x="327182" y="768784"/>
                        <a:pt x="304907" y="769731"/>
                      </a:cubicBezTo>
                      <a:close/>
                      <a:moveTo>
                        <a:pt x="272812" y="769731"/>
                      </a:moveTo>
                      <a:cubicBezTo>
                        <a:pt x="250537" y="768784"/>
                        <a:pt x="229017" y="765976"/>
                        <a:pt x="208621" y="761338"/>
                      </a:cubicBezTo>
                      <a:lnTo>
                        <a:pt x="208621" y="697741"/>
                      </a:lnTo>
                      <a:cubicBezTo>
                        <a:pt x="229178" y="702042"/>
                        <a:pt x="250666" y="704625"/>
                        <a:pt x="272812" y="705508"/>
                      </a:cubicBezTo>
                      <a:close/>
                      <a:moveTo>
                        <a:pt x="176525" y="785971"/>
                      </a:moveTo>
                      <a:lnTo>
                        <a:pt x="176525" y="848542"/>
                      </a:lnTo>
                      <a:cubicBezTo>
                        <a:pt x="152871" y="840582"/>
                        <a:pt x="131239" y="830247"/>
                        <a:pt x="112334" y="817906"/>
                      </a:cubicBezTo>
                      <a:lnTo>
                        <a:pt x="112334" y="758530"/>
                      </a:lnTo>
                      <a:cubicBezTo>
                        <a:pt x="131945" y="769522"/>
                        <a:pt x="153384" y="778878"/>
                        <a:pt x="176525" y="785971"/>
                      </a:cubicBezTo>
                      <a:close/>
                      <a:moveTo>
                        <a:pt x="176525" y="882258"/>
                      </a:moveTo>
                      <a:lnTo>
                        <a:pt x="176525" y="944828"/>
                      </a:lnTo>
                      <a:cubicBezTo>
                        <a:pt x="152871" y="936869"/>
                        <a:pt x="131239" y="926534"/>
                        <a:pt x="112334" y="914193"/>
                      </a:cubicBezTo>
                      <a:lnTo>
                        <a:pt x="112334" y="854816"/>
                      </a:lnTo>
                      <a:cubicBezTo>
                        <a:pt x="131945" y="865809"/>
                        <a:pt x="153384" y="875165"/>
                        <a:pt x="176525" y="882258"/>
                      </a:cubicBezTo>
                      <a:close/>
                      <a:moveTo>
                        <a:pt x="208621" y="890314"/>
                      </a:moveTo>
                      <a:cubicBezTo>
                        <a:pt x="229178" y="894615"/>
                        <a:pt x="250666" y="897199"/>
                        <a:pt x="272812" y="898081"/>
                      </a:cubicBezTo>
                      <a:lnTo>
                        <a:pt x="272812" y="962304"/>
                      </a:lnTo>
                      <a:cubicBezTo>
                        <a:pt x="250537" y="961357"/>
                        <a:pt x="229017" y="958549"/>
                        <a:pt x="208621" y="953911"/>
                      </a:cubicBezTo>
                      <a:close/>
                      <a:moveTo>
                        <a:pt x="304907" y="898081"/>
                      </a:moveTo>
                      <a:cubicBezTo>
                        <a:pt x="327053" y="897199"/>
                        <a:pt x="348541" y="894615"/>
                        <a:pt x="369098" y="890314"/>
                      </a:cubicBezTo>
                      <a:lnTo>
                        <a:pt x="369098" y="953911"/>
                      </a:lnTo>
                      <a:cubicBezTo>
                        <a:pt x="348702" y="958533"/>
                        <a:pt x="327182" y="961341"/>
                        <a:pt x="304907" y="962304"/>
                      </a:cubicBezTo>
                      <a:close/>
                      <a:moveTo>
                        <a:pt x="401194" y="882258"/>
                      </a:moveTo>
                      <a:cubicBezTo>
                        <a:pt x="424335" y="875181"/>
                        <a:pt x="445774" y="865809"/>
                        <a:pt x="465385" y="854816"/>
                      </a:cubicBezTo>
                      <a:lnTo>
                        <a:pt x="465385" y="914193"/>
                      </a:lnTo>
                      <a:cubicBezTo>
                        <a:pt x="446481" y="926534"/>
                        <a:pt x="424848" y="936869"/>
                        <a:pt x="401194" y="944828"/>
                      </a:cubicBezTo>
                      <a:close/>
                      <a:moveTo>
                        <a:pt x="401194" y="848542"/>
                      </a:moveTo>
                      <a:lnTo>
                        <a:pt x="401194" y="785955"/>
                      </a:lnTo>
                      <a:cubicBezTo>
                        <a:pt x="424335" y="778878"/>
                        <a:pt x="445774" y="769506"/>
                        <a:pt x="465385" y="758514"/>
                      </a:cubicBezTo>
                      <a:lnTo>
                        <a:pt x="465385" y="817890"/>
                      </a:lnTo>
                      <a:cubicBezTo>
                        <a:pt x="446481" y="830247"/>
                        <a:pt x="424848" y="840582"/>
                        <a:pt x="401194" y="848542"/>
                      </a:cubicBezTo>
                      <a:close/>
                      <a:moveTo>
                        <a:pt x="401194" y="752255"/>
                      </a:moveTo>
                      <a:lnTo>
                        <a:pt x="401194" y="689669"/>
                      </a:lnTo>
                      <a:cubicBezTo>
                        <a:pt x="424335" y="682592"/>
                        <a:pt x="445774" y="673220"/>
                        <a:pt x="465385" y="662227"/>
                      </a:cubicBezTo>
                      <a:lnTo>
                        <a:pt x="465385" y="721604"/>
                      </a:lnTo>
                      <a:cubicBezTo>
                        <a:pt x="446481" y="733961"/>
                        <a:pt x="424848" y="744295"/>
                        <a:pt x="401194" y="752255"/>
                      </a:cubicBezTo>
                      <a:close/>
                      <a:moveTo>
                        <a:pt x="32096" y="592612"/>
                      </a:moveTo>
                      <a:cubicBezTo>
                        <a:pt x="44886" y="610537"/>
                        <a:pt x="61126" y="626922"/>
                        <a:pt x="80239" y="641381"/>
                      </a:cubicBezTo>
                      <a:lnTo>
                        <a:pt x="80239" y="696280"/>
                      </a:lnTo>
                      <a:cubicBezTo>
                        <a:pt x="50069" y="667346"/>
                        <a:pt x="32096" y="632009"/>
                        <a:pt x="32096" y="593767"/>
                      </a:cubicBezTo>
                      <a:close/>
                      <a:moveTo>
                        <a:pt x="32096" y="688899"/>
                      </a:moveTo>
                      <a:cubicBezTo>
                        <a:pt x="44886" y="706824"/>
                        <a:pt x="61126" y="723209"/>
                        <a:pt x="80239" y="737668"/>
                      </a:cubicBezTo>
                      <a:lnTo>
                        <a:pt x="80239" y="792567"/>
                      </a:lnTo>
                      <a:cubicBezTo>
                        <a:pt x="50069" y="763633"/>
                        <a:pt x="32096" y="728296"/>
                        <a:pt x="32096" y="690054"/>
                      </a:cubicBezTo>
                      <a:close/>
                      <a:moveTo>
                        <a:pt x="32096" y="786341"/>
                      </a:moveTo>
                      <a:lnTo>
                        <a:pt x="32096" y="785185"/>
                      </a:lnTo>
                      <a:cubicBezTo>
                        <a:pt x="44886" y="803110"/>
                        <a:pt x="61126" y="819495"/>
                        <a:pt x="80239" y="833954"/>
                      </a:cubicBezTo>
                      <a:lnTo>
                        <a:pt x="80239" y="888854"/>
                      </a:lnTo>
                      <a:cubicBezTo>
                        <a:pt x="50069" y="859920"/>
                        <a:pt x="32096" y="824582"/>
                        <a:pt x="32096" y="786341"/>
                      </a:cubicBezTo>
                      <a:close/>
                      <a:moveTo>
                        <a:pt x="545624" y="786341"/>
                      </a:moveTo>
                      <a:cubicBezTo>
                        <a:pt x="545624" y="824582"/>
                        <a:pt x="527650" y="859920"/>
                        <a:pt x="497480" y="888854"/>
                      </a:cubicBezTo>
                      <a:lnTo>
                        <a:pt x="497480" y="833954"/>
                      </a:lnTo>
                      <a:cubicBezTo>
                        <a:pt x="516593" y="819511"/>
                        <a:pt x="532833" y="803110"/>
                        <a:pt x="545624" y="785185"/>
                      </a:cubicBezTo>
                      <a:close/>
                      <a:moveTo>
                        <a:pt x="545624" y="690054"/>
                      </a:moveTo>
                      <a:cubicBezTo>
                        <a:pt x="545624" y="728296"/>
                        <a:pt x="527650" y="763633"/>
                        <a:pt x="497480" y="792567"/>
                      </a:cubicBezTo>
                      <a:lnTo>
                        <a:pt x="497480" y="737668"/>
                      </a:lnTo>
                      <a:cubicBezTo>
                        <a:pt x="516593" y="723225"/>
                        <a:pt x="532833" y="706824"/>
                        <a:pt x="545624" y="688899"/>
                      </a:cubicBezTo>
                      <a:close/>
                      <a:moveTo>
                        <a:pt x="497480" y="696280"/>
                      </a:moveTo>
                      <a:lnTo>
                        <a:pt x="497480" y="641381"/>
                      </a:lnTo>
                      <a:cubicBezTo>
                        <a:pt x="516593" y="626938"/>
                        <a:pt x="532833" y="610537"/>
                        <a:pt x="545624" y="592612"/>
                      </a:cubicBezTo>
                      <a:lnTo>
                        <a:pt x="545624" y="593767"/>
                      </a:lnTo>
                      <a:cubicBezTo>
                        <a:pt x="545624" y="632009"/>
                        <a:pt x="527650" y="667346"/>
                        <a:pt x="497480" y="696280"/>
                      </a:cubicBezTo>
                      <a:close/>
                      <a:moveTo>
                        <a:pt x="962865" y="341561"/>
                      </a:moveTo>
                      <a:lnTo>
                        <a:pt x="925570" y="354270"/>
                      </a:lnTo>
                      <a:lnTo>
                        <a:pt x="923468" y="362776"/>
                      </a:lnTo>
                      <a:cubicBezTo>
                        <a:pt x="917691" y="386125"/>
                        <a:pt x="908447" y="408400"/>
                        <a:pt x="896010" y="429005"/>
                      </a:cubicBezTo>
                      <a:lnTo>
                        <a:pt x="891485" y="436515"/>
                      </a:lnTo>
                      <a:lnTo>
                        <a:pt x="908896" y="471885"/>
                      </a:lnTo>
                      <a:lnTo>
                        <a:pt x="857046" y="523719"/>
                      </a:lnTo>
                      <a:lnTo>
                        <a:pt x="821677" y="506323"/>
                      </a:lnTo>
                      <a:lnTo>
                        <a:pt x="814167" y="510865"/>
                      </a:lnTo>
                      <a:cubicBezTo>
                        <a:pt x="793577" y="523302"/>
                        <a:pt x="771287" y="532545"/>
                        <a:pt x="747921" y="538306"/>
                      </a:cubicBezTo>
                      <a:lnTo>
                        <a:pt x="739416" y="540409"/>
                      </a:lnTo>
                      <a:lnTo>
                        <a:pt x="726706" y="577720"/>
                      </a:lnTo>
                      <a:lnTo>
                        <a:pt x="653400" y="577720"/>
                      </a:lnTo>
                      <a:lnTo>
                        <a:pt x="640706" y="540409"/>
                      </a:lnTo>
                      <a:lnTo>
                        <a:pt x="632201" y="538306"/>
                      </a:lnTo>
                      <a:cubicBezTo>
                        <a:pt x="613217" y="533604"/>
                        <a:pt x="594970" y="526495"/>
                        <a:pt x="577719" y="517348"/>
                      </a:cubicBezTo>
                      <a:lnTo>
                        <a:pt x="577719" y="497481"/>
                      </a:lnTo>
                      <a:cubicBezTo>
                        <a:pt x="577719" y="491383"/>
                        <a:pt x="577157" y="485365"/>
                        <a:pt x="576451" y="479395"/>
                      </a:cubicBezTo>
                      <a:cubicBezTo>
                        <a:pt x="609991" y="501300"/>
                        <a:pt x="649276" y="513529"/>
                        <a:pt x="690053" y="513529"/>
                      </a:cubicBezTo>
                      <a:cubicBezTo>
                        <a:pt x="805084" y="513529"/>
                        <a:pt x="898674" y="419938"/>
                        <a:pt x="898674" y="304908"/>
                      </a:cubicBezTo>
                      <a:cubicBezTo>
                        <a:pt x="898674" y="189877"/>
                        <a:pt x="805084" y="96287"/>
                        <a:pt x="690053" y="96287"/>
                      </a:cubicBezTo>
                      <a:cubicBezTo>
                        <a:pt x="575023" y="96287"/>
                        <a:pt x="481433" y="189877"/>
                        <a:pt x="481433" y="304908"/>
                      </a:cubicBezTo>
                      <a:cubicBezTo>
                        <a:pt x="481433" y="318500"/>
                        <a:pt x="483150" y="331996"/>
                        <a:pt x="485781" y="345284"/>
                      </a:cubicBezTo>
                      <a:cubicBezTo>
                        <a:pt x="465433" y="331547"/>
                        <a:pt x="442404" y="319944"/>
                        <a:pt x="417242" y="310877"/>
                      </a:cubicBezTo>
                      <a:lnTo>
                        <a:pt x="417242" y="268254"/>
                      </a:lnTo>
                      <a:lnTo>
                        <a:pt x="454536" y="255545"/>
                      </a:lnTo>
                      <a:lnTo>
                        <a:pt x="456639" y="247039"/>
                      </a:lnTo>
                      <a:cubicBezTo>
                        <a:pt x="462416" y="223690"/>
                        <a:pt x="471659" y="201416"/>
                        <a:pt x="484096" y="180810"/>
                      </a:cubicBezTo>
                      <a:lnTo>
                        <a:pt x="488622" y="173300"/>
                      </a:lnTo>
                      <a:lnTo>
                        <a:pt x="471210" y="137931"/>
                      </a:lnTo>
                      <a:lnTo>
                        <a:pt x="523060" y="86096"/>
                      </a:lnTo>
                      <a:lnTo>
                        <a:pt x="558430" y="103492"/>
                      </a:lnTo>
                      <a:lnTo>
                        <a:pt x="565940" y="98951"/>
                      </a:lnTo>
                      <a:cubicBezTo>
                        <a:pt x="586529" y="86514"/>
                        <a:pt x="608820" y="77270"/>
                        <a:pt x="632185" y="71509"/>
                      </a:cubicBezTo>
                      <a:lnTo>
                        <a:pt x="640690" y="69407"/>
                      </a:lnTo>
                      <a:lnTo>
                        <a:pt x="653400" y="32096"/>
                      </a:lnTo>
                      <a:lnTo>
                        <a:pt x="726706" y="32096"/>
                      </a:lnTo>
                      <a:lnTo>
                        <a:pt x="739400" y="69407"/>
                      </a:lnTo>
                      <a:lnTo>
                        <a:pt x="747905" y="71509"/>
                      </a:lnTo>
                      <a:cubicBezTo>
                        <a:pt x="771271" y="77286"/>
                        <a:pt x="793561" y="86530"/>
                        <a:pt x="814151" y="98951"/>
                      </a:cubicBezTo>
                      <a:lnTo>
                        <a:pt x="821661" y="103492"/>
                      </a:lnTo>
                      <a:lnTo>
                        <a:pt x="857030" y="86096"/>
                      </a:lnTo>
                      <a:lnTo>
                        <a:pt x="908880" y="137931"/>
                      </a:lnTo>
                      <a:lnTo>
                        <a:pt x="891469" y="173300"/>
                      </a:lnTo>
                      <a:lnTo>
                        <a:pt x="895994" y="180810"/>
                      </a:lnTo>
                      <a:cubicBezTo>
                        <a:pt x="908431" y="201416"/>
                        <a:pt x="917675" y="223706"/>
                        <a:pt x="923452" y="247039"/>
                      </a:cubicBezTo>
                      <a:lnTo>
                        <a:pt x="925554" y="255545"/>
                      </a:lnTo>
                      <a:lnTo>
                        <a:pt x="962865" y="2682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69" name="任意多边形: 形状 494"/>
                <p:cNvSpPr/>
                <p:nvPr/>
              </p:nvSpPr>
              <p:spPr>
                <a:xfrm>
                  <a:off x="8026722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0" name="任意多边形: 形状 495"/>
                <p:cNvSpPr/>
                <p:nvPr/>
              </p:nvSpPr>
              <p:spPr>
                <a:xfrm>
                  <a:off x="809091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1" name="任意多边形: 形状 496"/>
                <p:cNvSpPr/>
                <p:nvPr/>
              </p:nvSpPr>
              <p:spPr>
                <a:xfrm>
                  <a:off x="773786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2" name="任意多边形: 形状 497"/>
                <p:cNvSpPr/>
                <p:nvPr/>
              </p:nvSpPr>
              <p:spPr>
                <a:xfrm>
                  <a:off x="7802054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3" name="任意多边形: 形状 498"/>
                <p:cNvSpPr/>
                <p:nvPr/>
              </p:nvSpPr>
              <p:spPr>
                <a:xfrm>
                  <a:off x="8572346" y="140678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4" name="任意多边形: 形状 499"/>
                <p:cNvSpPr/>
                <p:nvPr/>
              </p:nvSpPr>
              <p:spPr>
                <a:xfrm>
                  <a:off x="8572346" y="147098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5" name="任意多边形: 形状 665"/>
                <p:cNvSpPr/>
                <p:nvPr/>
              </p:nvSpPr>
              <p:spPr>
                <a:xfrm>
                  <a:off x="8604441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6" name="任意多边形: 形状 667"/>
                <p:cNvSpPr/>
                <p:nvPr/>
              </p:nvSpPr>
              <p:spPr>
                <a:xfrm>
                  <a:off x="8540250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7" name="任意多边形: 形状 668"/>
                <p:cNvSpPr/>
                <p:nvPr/>
              </p:nvSpPr>
              <p:spPr>
                <a:xfrm>
                  <a:off x="8283486" y="151912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8" name="任意多边形: 形状 669"/>
                <p:cNvSpPr/>
                <p:nvPr/>
              </p:nvSpPr>
              <p:spPr>
                <a:xfrm>
                  <a:off x="8283486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79" name="任意多边形: 形状 671"/>
                <p:cNvSpPr/>
                <p:nvPr/>
              </p:nvSpPr>
              <p:spPr>
                <a:xfrm>
                  <a:off x="8315582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0" name="任意多边形: 形状 672"/>
                <p:cNvSpPr/>
                <p:nvPr/>
              </p:nvSpPr>
              <p:spPr>
                <a:xfrm>
                  <a:off x="8251391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1" name="任意多边形: 形状 673"/>
                <p:cNvSpPr/>
                <p:nvPr/>
              </p:nvSpPr>
              <p:spPr>
                <a:xfrm>
                  <a:off x="7978579" y="79697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2" name="任意多边形: 形状 675"/>
                <p:cNvSpPr/>
                <p:nvPr/>
              </p:nvSpPr>
              <p:spPr>
                <a:xfrm>
                  <a:off x="7978579" y="86116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3" name="任意多边形: 形状 676"/>
                <p:cNvSpPr/>
                <p:nvPr/>
              </p:nvSpPr>
              <p:spPr>
                <a:xfrm>
                  <a:off x="8010675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4" name="任意多边形: 形状 677"/>
                <p:cNvSpPr/>
                <p:nvPr/>
              </p:nvSpPr>
              <p:spPr>
                <a:xfrm>
                  <a:off x="7946484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5" name="任意多边形: 形状 678"/>
                <p:cNvSpPr/>
                <p:nvPr/>
              </p:nvSpPr>
              <p:spPr>
                <a:xfrm>
                  <a:off x="7818102" y="957452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6" name="任意多边形: 形状 679"/>
                <p:cNvSpPr/>
                <p:nvPr/>
              </p:nvSpPr>
              <p:spPr>
                <a:xfrm>
                  <a:off x="7818102" y="1021643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7" name="任意多边形: 形状 680"/>
                <p:cNvSpPr/>
                <p:nvPr/>
              </p:nvSpPr>
              <p:spPr>
                <a:xfrm>
                  <a:off x="7850197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8" name="任意多边形: 形状 681"/>
                <p:cNvSpPr/>
                <p:nvPr/>
              </p:nvSpPr>
              <p:spPr>
                <a:xfrm>
                  <a:off x="7786006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9" name="任意多边形: 形状 682"/>
                <p:cNvSpPr/>
                <p:nvPr/>
              </p:nvSpPr>
              <p:spPr>
                <a:xfrm>
                  <a:off x="8476059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90" name="任意多边形: 形状 683"/>
                <p:cNvSpPr/>
                <p:nvPr/>
              </p:nvSpPr>
              <p:spPr>
                <a:xfrm>
                  <a:off x="8476059" y="1647506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91" name="任意多边形: 形状 684"/>
                <p:cNvSpPr/>
                <p:nvPr/>
              </p:nvSpPr>
              <p:spPr>
                <a:xfrm>
                  <a:off x="8508155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92" name="任意多边形: 形状 685"/>
                <p:cNvSpPr/>
                <p:nvPr/>
              </p:nvSpPr>
              <p:spPr>
                <a:xfrm>
                  <a:off x="8443964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</p:grpSp>
          <p:pic>
            <p:nvPicPr>
              <p:cNvPr id="163" name="图片 162" descr="图片包含 游戏机, 盘子, 监控, 白色&#10;&#10;描述已自动生成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7793" y="2125006"/>
                <a:ext cx="1519072" cy="201148"/>
              </a:xfrm>
              <a:prstGeom prst="rect">
                <a:avLst/>
              </a:prstGeom>
            </p:spPr>
          </p:pic>
        </p:grpSp>
        <p:sp>
          <p:nvSpPr>
            <p:cNvPr id="222" name="矩形 221"/>
            <p:cNvSpPr/>
            <p:nvPr/>
          </p:nvSpPr>
          <p:spPr>
            <a:xfrm>
              <a:off x="582313" y="2657842"/>
              <a:ext cx="204364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配网电缆走廊巡检机器人</a:t>
              </a:r>
            </a:p>
          </p:txBody>
        </p:sp>
        <p:grpSp>
          <p:nvGrpSpPr>
            <p:cNvPr id="223" name="组合 222"/>
            <p:cNvGrpSpPr/>
            <p:nvPr/>
          </p:nvGrpSpPr>
          <p:grpSpPr>
            <a:xfrm>
              <a:off x="150902" y="2490106"/>
              <a:ext cx="2511120" cy="1017753"/>
              <a:chOff x="6737252" y="1367007"/>
              <a:chExt cx="2220676" cy="1017753"/>
            </a:xfrm>
          </p:grpSpPr>
          <p:sp>
            <p:nvSpPr>
              <p:cNvPr id="224" name="任意多边形: 形状 686"/>
              <p:cNvSpPr/>
              <p:nvPr/>
            </p:nvSpPr>
            <p:spPr>
              <a:xfrm>
                <a:off x="6737252" y="1471899"/>
                <a:ext cx="2172933" cy="867571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225" name="组合 224"/>
              <p:cNvGrpSpPr/>
              <p:nvPr/>
            </p:nvGrpSpPr>
            <p:grpSpPr>
              <a:xfrm flipH="1" flipV="1">
                <a:off x="8346756" y="2269555"/>
                <a:ext cx="459240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272" name="平行四边形 271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3" name="平行四边形 272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4" name="平行四边形 273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5" name="平行四边形 274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6" name="平行四边形 275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7" name="平行四边形 276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8" name="平行四边形 277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9" name="平行四边形 278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80" name="平行四边形 279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81" name="平行四边形 280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82" name="平行四边形 281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226" name="组合 225"/>
              <p:cNvGrpSpPr/>
              <p:nvPr/>
            </p:nvGrpSpPr>
            <p:grpSpPr>
              <a:xfrm>
                <a:off x="6759960" y="1367007"/>
                <a:ext cx="459240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261" name="平行四边形 260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2" name="平行四边形 261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3" name="平行四边形 262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4" name="平行四边形 263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5" name="平行四边形 264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6" name="平行四边形 265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7" name="平行四边形 266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8" name="平行四边形 267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9" name="平行四边形 268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0" name="平行四边形 269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71" name="平行四边形 270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227" name="组合 226"/>
              <p:cNvGrpSpPr/>
              <p:nvPr/>
            </p:nvGrpSpPr>
            <p:grpSpPr>
              <a:xfrm>
                <a:off x="8314430" y="2223476"/>
                <a:ext cx="643498" cy="161284"/>
                <a:chOff x="9443085" y="3865355"/>
                <a:chExt cx="1272540" cy="196105"/>
              </a:xfrm>
              <a:effectLst/>
            </p:grpSpPr>
            <p:cxnSp>
              <p:nvCxnSpPr>
                <p:cNvPr id="259" name="直接连接符 691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260" name="直接连接符 692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  <p:grpSp>
            <p:nvGrpSpPr>
              <p:cNvPr id="228" name="图形 14"/>
              <p:cNvGrpSpPr/>
              <p:nvPr/>
            </p:nvGrpSpPr>
            <p:grpSpPr>
              <a:xfrm>
                <a:off x="6842814" y="1738803"/>
                <a:ext cx="381837" cy="381837"/>
                <a:chOff x="7625529" y="780927"/>
                <a:chExt cx="1027056" cy="1027057"/>
              </a:xfrm>
            </p:grpSpPr>
            <p:sp>
              <p:nvSpPr>
                <p:cNvPr id="230" name="任意多边形: 形状 489"/>
                <p:cNvSpPr/>
                <p:nvPr/>
              </p:nvSpPr>
              <p:spPr>
                <a:xfrm>
                  <a:off x="8267439" y="957452"/>
                  <a:ext cx="128382" cy="288859"/>
                </a:xfrm>
                <a:custGeom>
                  <a:avLst/>
                  <a:gdLst>
                    <a:gd name="connsiteX0" fmla="*/ 80239 w 128382"/>
                    <a:gd name="connsiteY0" fmla="*/ 288860 h 288859"/>
                    <a:gd name="connsiteX1" fmla="*/ 80239 w 128382"/>
                    <a:gd name="connsiteY1" fmla="*/ 256764 h 288859"/>
                    <a:gd name="connsiteX2" fmla="*/ 128382 w 128382"/>
                    <a:gd name="connsiteY2" fmla="*/ 256764 h 288859"/>
                    <a:gd name="connsiteX3" fmla="*/ 128382 w 128382"/>
                    <a:gd name="connsiteY3" fmla="*/ 192573 h 288859"/>
                    <a:gd name="connsiteX4" fmla="*/ 64191 w 128382"/>
                    <a:gd name="connsiteY4" fmla="*/ 128382 h 288859"/>
                    <a:gd name="connsiteX5" fmla="*/ 32096 w 128382"/>
                    <a:gd name="connsiteY5" fmla="*/ 96287 h 288859"/>
                    <a:gd name="connsiteX6" fmla="*/ 32096 w 128382"/>
                    <a:gd name="connsiteY6" fmla="*/ 64191 h 288859"/>
                    <a:gd name="connsiteX7" fmla="*/ 64191 w 128382"/>
                    <a:gd name="connsiteY7" fmla="*/ 64191 h 288859"/>
                    <a:gd name="connsiteX8" fmla="*/ 96287 w 128382"/>
                    <a:gd name="connsiteY8" fmla="*/ 96287 h 288859"/>
                    <a:gd name="connsiteX9" fmla="*/ 128382 w 128382"/>
                    <a:gd name="connsiteY9" fmla="*/ 96287 h 288859"/>
                    <a:gd name="connsiteX10" fmla="*/ 80239 w 128382"/>
                    <a:gd name="connsiteY10" fmla="*/ 34374 h 288859"/>
                    <a:gd name="connsiteX11" fmla="*/ 80239 w 128382"/>
                    <a:gd name="connsiteY11" fmla="*/ 0 h 288859"/>
                    <a:gd name="connsiteX12" fmla="*/ 48143 w 128382"/>
                    <a:gd name="connsiteY12" fmla="*/ 0 h 288859"/>
                    <a:gd name="connsiteX13" fmla="*/ 48143 w 128382"/>
                    <a:gd name="connsiteY13" fmla="*/ 32096 h 288859"/>
                    <a:gd name="connsiteX14" fmla="*/ 0 w 128382"/>
                    <a:gd name="connsiteY14" fmla="*/ 32096 h 288859"/>
                    <a:gd name="connsiteX15" fmla="*/ 0 w 128382"/>
                    <a:gd name="connsiteY15" fmla="*/ 96287 h 288859"/>
                    <a:gd name="connsiteX16" fmla="*/ 64191 w 128382"/>
                    <a:gd name="connsiteY16" fmla="*/ 160478 h 288859"/>
                    <a:gd name="connsiteX17" fmla="*/ 96287 w 128382"/>
                    <a:gd name="connsiteY17" fmla="*/ 192573 h 288859"/>
                    <a:gd name="connsiteX18" fmla="*/ 96287 w 128382"/>
                    <a:gd name="connsiteY18" fmla="*/ 224669 h 288859"/>
                    <a:gd name="connsiteX19" fmla="*/ 64191 w 128382"/>
                    <a:gd name="connsiteY19" fmla="*/ 224669 h 288859"/>
                    <a:gd name="connsiteX20" fmla="*/ 32096 w 128382"/>
                    <a:gd name="connsiteY20" fmla="*/ 192573 h 288859"/>
                    <a:gd name="connsiteX21" fmla="*/ 0 w 128382"/>
                    <a:gd name="connsiteY21" fmla="*/ 192573 h 288859"/>
                    <a:gd name="connsiteX22" fmla="*/ 48143 w 128382"/>
                    <a:gd name="connsiteY22" fmla="*/ 254485 h 288859"/>
                    <a:gd name="connsiteX23" fmla="*/ 48143 w 128382"/>
                    <a:gd name="connsiteY23" fmla="*/ 288860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80239" y="288860"/>
                      </a:move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lnTo>
                        <a:pt x="64191" y="224669"/>
                      </a:ln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5"/>
                      </a:cubicBezTo>
                      <a:lnTo>
                        <a:pt x="48143" y="28886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1" name="任意多边形: 形状 490"/>
                <p:cNvSpPr/>
                <p:nvPr/>
              </p:nvSpPr>
              <p:spPr>
                <a:xfrm>
                  <a:off x="7866245" y="1150025"/>
                  <a:ext cx="128382" cy="288859"/>
                </a:xfrm>
                <a:custGeom>
                  <a:avLst/>
                  <a:gdLst>
                    <a:gd name="connsiteX0" fmla="*/ 64191 w 128382"/>
                    <a:gd name="connsiteY0" fmla="*/ 224669 h 288859"/>
                    <a:gd name="connsiteX1" fmla="*/ 32096 w 128382"/>
                    <a:gd name="connsiteY1" fmla="*/ 192573 h 288859"/>
                    <a:gd name="connsiteX2" fmla="*/ 0 w 128382"/>
                    <a:gd name="connsiteY2" fmla="*/ 192573 h 288859"/>
                    <a:gd name="connsiteX3" fmla="*/ 48143 w 128382"/>
                    <a:gd name="connsiteY3" fmla="*/ 254486 h 288859"/>
                    <a:gd name="connsiteX4" fmla="*/ 48143 w 128382"/>
                    <a:gd name="connsiteY4" fmla="*/ 288860 h 288859"/>
                    <a:gd name="connsiteX5" fmla="*/ 80239 w 128382"/>
                    <a:gd name="connsiteY5" fmla="*/ 288860 h 288859"/>
                    <a:gd name="connsiteX6" fmla="*/ 80239 w 128382"/>
                    <a:gd name="connsiteY6" fmla="*/ 256764 h 288859"/>
                    <a:gd name="connsiteX7" fmla="*/ 128382 w 128382"/>
                    <a:gd name="connsiteY7" fmla="*/ 256764 h 288859"/>
                    <a:gd name="connsiteX8" fmla="*/ 128382 w 128382"/>
                    <a:gd name="connsiteY8" fmla="*/ 192573 h 288859"/>
                    <a:gd name="connsiteX9" fmla="*/ 64191 w 128382"/>
                    <a:gd name="connsiteY9" fmla="*/ 128382 h 288859"/>
                    <a:gd name="connsiteX10" fmla="*/ 32096 w 128382"/>
                    <a:gd name="connsiteY10" fmla="*/ 96287 h 288859"/>
                    <a:gd name="connsiteX11" fmla="*/ 32096 w 128382"/>
                    <a:gd name="connsiteY11" fmla="*/ 64191 h 288859"/>
                    <a:gd name="connsiteX12" fmla="*/ 64191 w 128382"/>
                    <a:gd name="connsiteY12" fmla="*/ 64191 h 288859"/>
                    <a:gd name="connsiteX13" fmla="*/ 96287 w 128382"/>
                    <a:gd name="connsiteY13" fmla="*/ 96287 h 288859"/>
                    <a:gd name="connsiteX14" fmla="*/ 128382 w 128382"/>
                    <a:gd name="connsiteY14" fmla="*/ 96287 h 288859"/>
                    <a:gd name="connsiteX15" fmla="*/ 80239 w 128382"/>
                    <a:gd name="connsiteY15" fmla="*/ 34374 h 288859"/>
                    <a:gd name="connsiteX16" fmla="*/ 80239 w 128382"/>
                    <a:gd name="connsiteY16" fmla="*/ 0 h 288859"/>
                    <a:gd name="connsiteX17" fmla="*/ 48143 w 128382"/>
                    <a:gd name="connsiteY17" fmla="*/ 0 h 288859"/>
                    <a:gd name="connsiteX18" fmla="*/ 48143 w 128382"/>
                    <a:gd name="connsiteY18" fmla="*/ 32096 h 288859"/>
                    <a:gd name="connsiteX19" fmla="*/ 0 w 128382"/>
                    <a:gd name="connsiteY19" fmla="*/ 32096 h 288859"/>
                    <a:gd name="connsiteX20" fmla="*/ 0 w 128382"/>
                    <a:gd name="connsiteY20" fmla="*/ 96287 h 288859"/>
                    <a:gd name="connsiteX21" fmla="*/ 64191 w 128382"/>
                    <a:gd name="connsiteY21" fmla="*/ 160478 h 288859"/>
                    <a:gd name="connsiteX22" fmla="*/ 96287 w 128382"/>
                    <a:gd name="connsiteY22" fmla="*/ 192573 h 288859"/>
                    <a:gd name="connsiteX23" fmla="*/ 96287 w 128382"/>
                    <a:gd name="connsiteY23" fmla="*/ 224669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64191" y="224669"/>
                      </a:move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6"/>
                      </a:cubicBezTo>
                      <a:lnTo>
                        <a:pt x="48143" y="288860"/>
                      </a:lnTo>
                      <a:lnTo>
                        <a:pt x="80239" y="288860"/>
                      </a:ln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2" name="任意多边形: 形状 491"/>
                <p:cNvSpPr/>
                <p:nvPr/>
              </p:nvSpPr>
              <p:spPr>
                <a:xfrm>
                  <a:off x="8443964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3" name="任意多边形: 形状 492"/>
                <p:cNvSpPr/>
                <p:nvPr/>
              </p:nvSpPr>
              <p:spPr>
                <a:xfrm>
                  <a:off x="8187200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4" name="任意多边形: 形状 493"/>
                <p:cNvSpPr/>
                <p:nvPr/>
              </p:nvSpPr>
              <p:spPr>
                <a:xfrm>
                  <a:off x="7641576" y="796974"/>
                  <a:ext cx="994960" cy="994961"/>
                </a:xfrm>
                <a:custGeom>
                  <a:avLst/>
                  <a:gdLst>
                    <a:gd name="connsiteX0" fmla="*/ 952354 w 994960"/>
                    <a:gd name="connsiteY0" fmla="*/ 230767 h 994961"/>
                    <a:gd name="connsiteX1" fmla="*/ 927945 w 994960"/>
                    <a:gd name="connsiteY1" fmla="*/ 171888 h 994961"/>
                    <a:gd name="connsiteX2" fmla="*/ 947812 w 994960"/>
                    <a:gd name="connsiteY2" fmla="*/ 131479 h 994961"/>
                    <a:gd name="connsiteX3" fmla="*/ 863481 w 994960"/>
                    <a:gd name="connsiteY3" fmla="*/ 47148 h 994961"/>
                    <a:gd name="connsiteX4" fmla="*/ 823057 w 994960"/>
                    <a:gd name="connsiteY4" fmla="*/ 67032 h 994961"/>
                    <a:gd name="connsiteX5" fmla="*/ 764178 w 994960"/>
                    <a:gd name="connsiteY5" fmla="*/ 42623 h 994961"/>
                    <a:gd name="connsiteX6" fmla="*/ 749687 w 994960"/>
                    <a:gd name="connsiteY6" fmla="*/ 0 h 994961"/>
                    <a:gd name="connsiteX7" fmla="*/ 630420 w 994960"/>
                    <a:gd name="connsiteY7" fmla="*/ 0 h 994961"/>
                    <a:gd name="connsiteX8" fmla="*/ 615913 w 994960"/>
                    <a:gd name="connsiteY8" fmla="*/ 42607 h 994961"/>
                    <a:gd name="connsiteX9" fmla="*/ 557033 w 994960"/>
                    <a:gd name="connsiteY9" fmla="*/ 67015 h 994961"/>
                    <a:gd name="connsiteX10" fmla="*/ 516609 w 994960"/>
                    <a:gd name="connsiteY10" fmla="*/ 47132 h 994961"/>
                    <a:gd name="connsiteX11" fmla="*/ 432278 w 994960"/>
                    <a:gd name="connsiteY11" fmla="*/ 131463 h 994961"/>
                    <a:gd name="connsiteX12" fmla="*/ 452145 w 994960"/>
                    <a:gd name="connsiteY12" fmla="*/ 171872 h 994961"/>
                    <a:gd name="connsiteX13" fmla="*/ 427737 w 994960"/>
                    <a:gd name="connsiteY13" fmla="*/ 230751 h 994961"/>
                    <a:gd name="connsiteX14" fmla="*/ 385146 w 994960"/>
                    <a:gd name="connsiteY14" fmla="*/ 245274 h 994961"/>
                    <a:gd name="connsiteX15" fmla="*/ 385146 w 994960"/>
                    <a:gd name="connsiteY15" fmla="*/ 301024 h 994961"/>
                    <a:gd name="connsiteX16" fmla="*/ 288860 w 994960"/>
                    <a:gd name="connsiteY16" fmla="*/ 288860 h 994961"/>
                    <a:gd name="connsiteX17" fmla="*/ 0 w 994960"/>
                    <a:gd name="connsiteY17" fmla="*/ 497481 h 994961"/>
                    <a:gd name="connsiteX18" fmla="*/ 0 w 994960"/>
                    <a:gd name="connsiteY18" fmla="*/ 593767 h 994961"/>
                    <a:gd name="connsiteX19" fmla="*/ 0 w 994960"/>
                    <a:gd name="connsiteY19" fmla="*/ 690054 h 994961"/>
                    <a:gd name="connsiteX20" fmla="*/ 0 w 994960"/>
                    <a:gd name="connsiteY20" fmla="*/ 786341 h 994961"/>
                    <a:gd name="connsiteX21" fmla="*/ 288860 w 994960"/>
                    <a:gd name="connsiteY21" fmla="*/ 994962 h 994961"/>
                    <a:gd name="connsiteX22" fmla="*/ 577719 w 994960"/>
                    <a:gd name="connsiteY22" fmla="*/ 786341 h 994961"/>
                    <a:gd name="connsiteX23" fmla="*/ 577719 w 994960"/>
                    <a:gd name="connsiteY23" fmla="*/ 690054 h 994961"/>
                    <a:gd name="connsiteX24" fmla="*/ 577719 w 994960"/>
                    <a:gd name="connsiteY24" fmla="*/ 593767 h 994961"/>
                    <a:gd name="connsiteX25" fmla="*/ 577719 w 994960"/>
                    <a:gd name="connsiteY25" fmla="*/ 553118 h 994961"/>
                    <a:gd name="connsiteX26" fmla="*/ 615913 w 994960"/>
                    <a:gd name="connsiteY26" fmla="*/ 567208 h 994961"/>
                    <a:gd name="connsiteX27" fmla="*/ 630420 w 994960"/>
                    <a:gd name="connsiteY27" fmla="*/ 609815 h 994961"/>
                    <a:gd name="connsiteX28" fmla="*/ 749687 w 994960"/>
                    <a:gd name="connsiteY28" fmla="*/ 609815 h 994961"/>
                    <a:gd name="connsiteX29" fmla="*/ 764194 w 994960"/>
                    <a:gd name="connsiteY29" fmla="*/ 567208 h 994961"/>
                    <a:gd name="connsiteX30" fmla="*/ 823073 w 994960"/>
                    <a:gd name="connsiteY30" fmla="*/ 542800 h 994961"/>
                    <a:gd name="connsiteX31" fmla="*/ 863497 w 994960"/>
                    <a:gd name="connsiteY31" fmla="*/ 562683 h 994961"/>
                    <a:gd name="connsiteX32" fmla="*/ 947828 w 994960"/>
                    <a:gd name="connsiteY32" fmla="*/ 478352 h 994961"/>
                    <a:gd name="connsiteX33" fmla="*/ 927961 w 994960"/>
                    <a:gd name="connsiteY33" fmla="*/ 437944 h 994961"/>
                    <a:gd name="connsiteX34" fmla="*/ 952370 w 994960"/>
                    <a:gd name="connsiteY34" fmla="*/ 379064 h 994961"/>
                    <a:gd name="connsiteX35" fmla="*/ 994961 w 994960"/>
                    <a:gd name="connsiteY35" fmla="*/ 364541 h 994961"/>
                    <a:gd name="connsiteX36" fmla="*/ 994961 w 994960"/>
                    <a:gd name="connsiteY36" fmla="*/ 245274 h 994961"/>
                    <a:gd name="connsiteX37" fmla="*/ 288860 w 994960"/>
                    <a:gd name="connsiteY37" fmla="*/ 320955 h 994961"/>
                    <a:gd name="connsiteX38" fmla="*/ 545624 w 994960"/>
                    <a:gd name="connsiteY38" fmla="*/ 497481 h 994961"/>
                    <a:gd name="connsiteX39" fmla="*/ 288860 w 994960"/>
                    <a:gd name="connsiteY39" fmla="*/ 674006 h 994961"/>
                    <a:gd name="connsiteX40" fmla="*/ 32096 w 994960"/>
                    <a:gd name="connsiteY40" fmla="*/ 497481 h 994961"/>
                    <a:gd name="connsiteX41" fmla="*/ 288860 w 994960"/>
                    <a:gd name="connsiteY41" fmla="*/ 320955 h 994961"/>
                    <a:gd name="connsiteX42" fmla="*/ 557338 w 994960"/>
                    <a:gd name="connsiteY42" fmla="*/ 420981 h 994961"/>
                    <a:gd name="connsiteX43" fmla="*/ 534406 w 994960"/>
                    <a:gd name="connsiteY43" fmla="*/ 388147 h 994961"/>
                    <a:gd name="connsiteX44" fmla="*/ 513528 w 994960"/>
                    <a:gd name="connsiteY44" fmla="*/ 304908 h 994961"/>
                    <a:gd name="connsiteX45" fmla="*/ 690053 w 994960"/>
                    <a:gd name="connsiteY45" fmla="*/ 128382 h 994961"/>
                    <a:gd name="connsiteX46" fmla="*/ 866579 w 994960"/>
                    <a:gd name="connsiteY46" fmla="*/ 304908 h 994961"/>
                    <a:gd name="connsiteX47" fmla="*/ 690053 w 994960"/>
                    <a:gd name="connsiteY47" fmla="*/ 481433 h 994961"/>
                    <a:gd name="connsiteX48" fmla="*/ 557338 w 994960"/>
                    <a:gd name="connsiteY48" fmla="*/ 420981 h 994961"/>
                    <a:gd name="connsiteX49" fmla="*/ 176525 w 994960"/>
                    <a:gd name="connsiteY49" fmla="*/ 689685 h 994961"/>
                    <a:gd name="connsiteX50" fmla="*/ 176525 w 994960"/>
                    <a:gd name="connsiteY50" fmla="*/ 752255 h 994961"/>
                    <a:gd name="connsiteX51" fmla="*/ 112334 w 994960"/>
                    <a:gd name="connsiteY51" fmla="*/ 721620 h 994961"/>
                    <a:gd name="connsiteX52" fmla="*/ 112334 w 994960"/>
                    <a:gd name="connsiteY52" fmla="*/ 662243 h 994961"/>
                    <a:gd name="connsiteX53" fmla="*/ 176525 w 994960"/>
                    <a:gd name="connsiteY53" fmla="*/ 689685 h 994961"/>
                    <a:gd name="connsiteX54" fmla="*/ 272812 w 994960"/>
                    <a:gd name="connsiteY54" fmla="*/ 866018 h 994961"/>
                    <a:gd name="connsiteX55" fmla="*/ 208621 w 994960"/>
                    <a:gd name="connsiteY55" fmla="*/ 857625 h 994961"/>
                    <a:gd name="connsiteX56" fmla="*/ 208621 w 994960"/>
                    <a:gd name="connsiteY56" fmla="*/ 794027 h 994961"/>
                    <a:gd name="connsiteX57" fmla="*/ 272812 w 994960"/>
                    <a:gd name="connsiteY57" fmla="*/ 801795 h 994961"/>
                    <a:gd name="connsiteX58" fmla="*/ 304907 w 994960"/>
                    <a:gd name="connsiteY58" fmla="*/ 801795 h 994961"/>
                    <a:gd name="connsiteX59" fmla="*/ 369098 w 994960"/>
                    <a:gd name="connsiteY59" fmla="*/ 794027 h 994961"/>
                    <a:gd name="connsiteX60" fmla="*/ 369098 w 994960"/>
                    <a:gd name="connsiteY60" fmla="*/ 857625 h 994961"/>
                    <a:gd name="connsiteX61" fmla="*/ 304907 w 994960"/>
                    <a:gd name="connsiteY61" fmla="*/ 866018 h 994961"/>
                    <a:gd name="connsiteX62" fmla="*/ 304907 w 994960"/>
                    <a:gd name="connsiteY62" fmla="*/ 769731 h 994961"/>
                    <a:gd name="connsiteX63" fmla="*/ 304907 w 994960"/>
                    <a:gd name="connsiteY63" fmla="*/ 705508 h 994961"/>
                    <a:gd name="connsiteX64" fmla="*/ 369098 w 994960"/>
                    <a:gd name="connsiteY64" fmla="*/ 697741 h 994961"/>
                    <a:gd name="connsiteX65" fmla="*/ 369098 w 994960"/>
                    <a:gd name="connsiteY65" fmla="*/ 761338 h 994961"/>
                    <a:gd name="connsiteX66" fmla="*/ 304907 w 994960"/>
                    <a:gd name="connsiteY66" fmla="*/ 769731 h 994961"/>
                    <a:gd name="connsiteX67" fmla="*/ 272812 w 994960"/>
                    <a:gd name="connsiteY67" fmla="*/ 769731 h 994961"/>
                    <a:gd name="connsiteX68" fmla="*/ 208621 w 994960"/>
                    <a:gd name="connsiteY68" fmla="*/ 761338 h 994961"/>
                    <a:gd name="connsiteX69" fmla="*/ 208621 w 994960"/>
                    <a:gd name="connsiteY69" fmla="*/ 697741 h 994961"/>
                    <a:gd name="connsiteX70" fmla="*/ 272812 w 994960"/>
                    <a:gd name="connsiteY70" fmla="*/ 705508 h 994961"/>
                    <a:gd name="connsiteX71" fmla="*/ 176525 w 994960"/>
                    <a:gd name="connsiteY71" fmla="*/ 785971 h 994961"/>
                    <a:gd name="connsiteX72" fmla="*/ 176525 w 994960"/>
                    <a:gd name="connsiteY72" fmla="*/ 848542 h 994961"/>
                    <a:gd name="connsiteX73" fmla="*/ 112334 w 994960"/>
                    <a:gd name="connsiteY73" fmla="*/ 817906 h 994961"/>
                    <a:gd name="connsiteX74" fmla="*/ 112334 w 994960"/>
                    <a:gd name="connsiteY74" fmla="*/ 758530 h 994961"/>
                    <a:gd name="connsiteX75" fmla="*/ 176525 w 994960"/>
                    <a:gd name="connsiteY75" fmla="*/ 785971 h 994961"/>
                    <a:gd name="connsiteX76" fmla="*/ 176525 w 994960"/>
                    <a:gd name="connsiteY76" fmla="*/ 882258 h 994961"/>
                    <a:gd name="connsiteX77" fmla="*/ 176525 w 994960"/>
                    <a:gd name="connsiteY77" fmla="*/ 944828 h 994961"/>
                    <a:gd name="connsiteX78" fmla="*/ 112334 w 994960"/>
                    <a:gd name="connsiteY78" fmla="*/ 914193 h 994961"/>
                    <a:gd name="connsiteX79" fmla="*/ 112334 w 994960"/>
                    <a:gd name="connsiteY79" fmla="*/ 854816 h 994961"/>
                    <a:gd name="connsiteX80" fmla="*/ 176525 w 994960"/>
                    <a:gd name="connsiteY80" fmla="*/ 882258 h 994961"/>
                    <a:gd name="connsiteX81" fmla="*/ 208621 w 994960"/>
                    <a:gd name="connsiteY81" fmla="*/ 890314 h 994961"/>
                    <a:gd name="connsiteX82" fmla="*/ 272812 w 994960"/>
                    <a:gd name="connsiteY82" fmla="*/ 898081 h 994961"/>
                    <a:gd name="connsiteX83" fmla="*/ 272812 w 994960"/>
                    <a:gd name="connsiteY83" fmla="*/ 962304 h 994961"/>
                    <a:gd name="connsiteX84" fmla="*/ 208621 w 994960"/>
                    <a:gd name="connsiteY84" fmla="*/ 953911 h 994961"/>
                    <a:gd name="connsiteX85" fmla="*/ 304907 w 994960"/>
                    <a:gd name="connsiteY85" fmla="*/ 898081 h 994961"/>
                    <a:gd name="connsiteX86" fmla="*/ 369098 w 994960"/>
                    <a:gd name="connsiteY86" fmla="*/ 890314 h 994961"/>
                    <a:gd name="connsiteX87" fmla="*/ 369098 w 994960"/>
                    <a:gd name="connsiteY87" fmla="*/ 953911 h 994961"/>
                    <a:gd name="connsiteX88" fmla="*/ 304907 w 994960"/>
                    <a:gd name="connsiteY88" fmla="*/ 962304 h 994961"/>
                    <a:gd name="connsiteX89" fmla="*/ 401194 w 994960"/>
                    <a:gd name="connsiteY89" fmla="*/ 882258 h 994961"/>
                    <a:gd name="connsiteX90" fmla="*/ 465385 w 994960"/>
                    <a:gd name="connsiteY90" fmla="*/ 854816 h 994961"/>
                    <a:gd name="connsiteX91" fmla="*/ 465385 w 994960"/>
                    <a:gd name="connsiteY91" fmla="*/ 914193 h 994961"/>
                    <a:gd name="connsiteX92" fmla="*/ 401194 w 994960"/>
                    <a:gd name="connsiteY92" fmla="*/ 944828 h 994961"/>
                    <a:gd name="connsiteX93" fmla="*/ 401194 w 994960"/>
                    <a:gd name="connsiteY93" fmla="*/ 848542 h 994961"/>
                    <a:gd name="connsiteX94" fmla="*/ 401194 w 994960"/>
                    <a:gd name="connsiteY94" fmla="*/ 785955 h 994961"/>
                    <a:gd name="connsiteX95" fmla="*/ 465385 w 994960"/>
                    <a:gd name="connsiteY95" fmla="*/ 758514 h 994961"/>
                    <a:gd name="connsiteX96" fmla="*/ 465385 w 994960"/>
                    <a:gd name="connsiteY96" fmla="*/ 817890 h 994961"/>
                    <a:gd name="connsiteX97" fmla="*/ 401194 w 994960"/>
                    <a:gd name="connsiteY97" fmla="*/ 848542 h 994961"/>
                    <a:gd name="connsiteX98" fmla="*/ 401194 w 994960"/>
                    <a:gd name="connsiteY98" fmla="*/ 752255 h 994961"/>
                    <a:gd name="connsiteX99" fmla="*/ 401194 w 994960"/>
                    <a:gd name="connsiteY99" fmla="*/ 689669 h 994961"/>
                    <a:gd name="connsiteX100" fmla="*/ 465385 w 994960"/>
                    <a:gd name="connsiteY100" fmla="*/ 662227 h 994961"/>
                    <a:gd name="connsiteX101" fmla="*/ 465385 w 994960"/>
                    <a:gd name="connsiteY101" fmla="*/ 721604 h 994961"/>
                    <a:gd name="connsiteX102" fmla="*/ 401194 w 994960"/>
                    <a:gd name="connsiteY102" fmla="*/ 752255 h 994961"/>
                    <a:gd name="connsiteX103" fmla="*/ 32096 w 994960"/>
                    <a:gd name="connsiteY103" fmla="*/ 592612 h 994961"/>
                    <a:gd name="connsiteX104" fmla="*/ 80239 w 994960"/>
                    <a:gd name="connsiteY104" fmla="*/ 641381 h 994961"/>
                    <a:gd name="connsiteX105" fmla="*/ 80239 w 994960"/>
                    <a:gd name="connsiteY105" fmla="*/ 696280 h 994961"/>
                    <a:gd name="connsiteX106" fmla="*/ 32096 w 994960"/>
                    <a:gd name="connsiteY106" fmla="*/ 593767 h 994961"/>
                    <a:gd name="connsiteX107" fmla="*/ 32096 w 994960"/>
                    <a:gd name="connsiteY107" fmla="*/ 688899 h 994961"/>
                    <a:gd name="connsiteX108" fmla="*/ 80239 w 994960"/>
                    <a:gd name="connsiteY108" fmla="*/ 737668 h 994961"/>
                    <a:gd name="connsiteX109" fmla="*/ 80239 w 994960"/>
                    <a:gd name="connsiteY109" fmla="*/ 792567 h 994961"/>
                    <a:gd name="connsiteX110" fmla="*/ 32096 w 994960"/>
                    <a:gd name="connsiteY110" fmla="*/ 690054 h 994961"/>
                    <a:gd name="connsiteX111" fmla="*/ 32096 w 994960"/>
                    <a:gd name="connsiteY111" fmla="*/ 786341 h 994961"/>
                    <a:gd name="connsiteX112" fmla="*/ 32096 w 994960"/>
                    <a:gd name="connsiteY112" fmla="*/ 785185 h 994961"/>
                    <a:gd name="connsiteX113" fmla="*/ 80239 w 994960"/>
                    <a:gd name="connsiteY113" fmla="*/ 833954 h 994961"/>
                    <a:gd name="connsiteX114" fmla="*/ 80239 w 994960"/>
                    <a:gd name="connsiteY114" fmla="*/ 888854 h 994961"/>
                    <a:gd name="connsiteX115" fmla="*/ 32096 w 994960"/>
                    <a:gd name="connsiteY115" fmla="*/ 786341 h 994961"/>
                    <a:gd name="connsiteX116" fmla="*/ 545624 w 994960"/>
                    <a:gd name="connsiteY116" fmla="*/ 786341 h 994961"/>
                    <a:gd name="connsiteX117" fmla="*/ 497480 w 994960"/>
                    <a:gd name="connsiteY117" fmla="*/ 888854 h 994961"/>
                    <a:gd name="connsiteX118" fmla="*/ 497480 w 994960"/>
                    <a:gd name="connsiteY118" fmla="*/ 833954 h 994961"/>
                    <a:gd name="connsiteX119" fmla="*/ 545624 w 994960"/>
                    <a:gd name="connsiteY119" fmla="*/ 785185 h 994961"/>
                    <a:gd name="connsiteX120" fmla="*/ 545624 w 994960"/>
                    <a:gd name="connsiteY120" fmla="*/ 690054 h 994961"/>
                    <a:gd name="connsiteX121" fmla="*/ 497480 w 994960"/>
                    <a:gd name="connsiteY121" fmla="*/ 792567 h 994961"/>
                    <a:gd name="connsiteX122" fmla="*/ 497480 w 994960"/>
                    <a:gd name="connsiteY122" fmla="*/ 737668 h 994961"/>
                    <a:gd name="connsiteX123" fmla="*/ 545624 w 994960"/>
                    <a:gd name="connsiteY123" fmla="*/ 688899 h 994961"/>
                    <a:gd name="connsiteX124" fmla="*/ 497480 w 994960"/>
                    <a:gd name="connsiteY124" fmla="*/ 696280 h 994961"/>
                    <a:gd name="connsiteX125" fmla="*/ 497480 w 994960"/>
                    <a:gd name="connsiteY125" fmla="*/ 641381 h 994961"/>
                    <a:gd name="connsiteX126" fmla="*/ 545624 w 994960"/>
                    <a:gd name="connsiteY126" fmla="*/ 592612 h 994961"/>
                    <a:gd name="connsiteX127" fmla="*/ 545624 w 994960"/>
                    <a:gd name="connsiteY127" fmla="*/ 593767 h 994961"/>
                    <a:gd name="connsiteX128" fmla="*/ 497480 w 994960"/>
                    <a:gd name="connsiteY128" fmla="*/ 696280 h 994961"/>
                    <a:gd name="connsiteX129" fmla="*/ 962865 w 994960"/>
                    <a:gd name="connsiteY129" fmla="*/ 341561 h 994961"/>
                    <a:gd name="connsiteX130" fmla="*/ 925570 w 994960"/>
                    <a:gd name="connsiteY130" fmla="*/ 354270 h 994961"/>
                    <a:gd name="connsiteX131" fmla="*/ 923468 w 994960"/>
                    <a:gd name="connsiteY131" fmla="*/ 362776 h 994961"/>
                    <a:gd name="connsiteX132" fmla="*/ 896010 w 994960"/>
                    <a:gd name="connsiteY132" fmla="*/ 429005 h 994961"/>
                    <a:gd name="connsiteX133" fmla="*/ 891485 w 994960"/>
                    <a:gd name="connsiteY133" fmla="*/ 436515 h 994961"/>
                    <a:gd name="connsiteX134" fmla="*/ 908896 w 994960"/>
                    <a:gd name="connsiteY134" fmla="*/ 471885 h 994961"/>
                    <a:gd name="connsiteX135" fmla="*/ 857046 w 994960"/>
                    <a:gd name="connsiteY135" fmla="*/ 523719 h 994961"/>
                    <a:gd name="connsiteX136" fmla="*/ 821677 w 994960"/>
                    <a:gd name="connsiteY136" fmla="*/ 506323 h 994961"/>
                    <a:gd name="connsiteX137" fmla="*/ 814167 w 994960"/>
                    <a:gd name="connsiteY137" fmla="*/ 510865 h 994961"/>
                    <a:gd name="connsiteX138" fmla="*/ 747921 w 994960"/>
                    <a:gd name="connsiteY138" fmla="*/ 538306 h 994961"/>
                    <a:gd name="connsiteX139" fmla="*/ 739416 w 994960"/>
                    <a:gd name="connsiteY139" fmla="*/ 540409 h 994961"/>
                    <a:gd name="connsiteX140" fmla="*/ 726706 w 994960"/>
                    <a:gd name="connsiteY140" fmla="*/ 577720 h 994961"/>
                    <a:gd name="connsiteX141" fmla="*/ 653400 w 994960"/>
                    <a:gd name="connsiteY141" fmla="*/ 577720 h 994961"/>
                    <a:gd name="connsiteX142" fmla="*/ 640706 w 994960"/>
                    <a:gd name="connsiteY142" fmla="*/ 540409 h 994961"/>
                    <a:gd name="connsiteX143" fmla="*/ 632201 w 994960"/>
                    <a:gd name="connsiteY143" fmla="*/ 538306 h 994961"/>
                    <a:gd name="connsiteX144" fmla="*/ 577719 w 994960"/>
                    <a:gd name="connsiteY144" fmla="*/ 517348 h 994961"/>
                    <a:gd name="connsiteX145" fmla="*/ 577719 w 994960"/>
                    <a:gd name="connsiteY145" fmla="*/ 497481 h 994961"/>
                    <a:gd name="connsiteX146" fmla="*/ 576451 w 994960"/>
                    <a:gd name="connsiteY146" fmla="*/ 479395 h 994961"/>
                    <a:gd name="connsiteX147" fmla="*/ 690053 w 994960"/>
                    <a:gd name="connsiteY147" fmla="*/ 513529 h 994961"/>
                    <a:gd name="connsiteX148" fmla="*/ 898674 w 994960"/>
                    <a:gd name="connsiteY148" fmla="*/ 304908 h 994961"/>
                    <a:gd name="connsiteX149" fmla="*/ 690053 w 994960"/>
                    <a:gd name="connsiteY149" fmla="*/ 96287 h 994961"/>
                    <a:gd name="connsiteX150" fmla="*/ 481433 w 994960"/>
                    <a:gd name="connsiteY150" fmla="*/ 304908 h 994961"/>
                    <a:gd name="connsiteX151" fmla="*/ 485781 w 994960"/>
                    <a:gd name="connsiteY151" fmla="*/ 345284 h 994961"/>
                    <a:gd name="connsiteX152" fmla="*/ 417242 w 994960"/>
                    <a:gd name="connsiteY152" fmla="*/ 310877 h 994961"/>
                    <a:gd name="connsiteX153" fmla="*/ 417242 w 994960"/>
                    <a:gd name="connsiteY153" fmla="*/ 268254 h 994961"/>
                    <a:gd name="connsiteX154" fmla="*/ 454536 w 994960"/>
                    <a:gd name="connsiteY154" fmla="*/ 255545 h 994961"/>
                    <a:gd name="connsiteX155" fmla="*/ 456639 w 994960"/>
                    <a:gd name="connsiteY155" fmla="*/ 247039 h 994961"/>
                    <a:gd name="connsiteX156" fmla="*/ 484096 w 994960"/>
                    <a:gd name="connsiteY156" fmla="*/ 180810 h 994961"/>
                    <a:gd name="connsiteX157" fmla="*/ 488622 w 994960"/>
                    <a:gd name="connsiteY157" fmla="*/ 173300 h 994961"/>
                    <a:gd name="connsiteX158" fmla="*/ 471210 w 994960"/>
                    <a:gd name="connsiteY158" fmla="*/ 137931 h 994961"/>
                    <a:gd name="connsiteX159" fmla="*/ 523060 w 994960"/>
                    <a:gd name="connsiteY159" fmla="*/ 86096 h 994961"/>
                    <a:gd name="connsiteX160" fmla="*/ 558430 w 994960"/>
                    <a:gd name="connsiteY160" fmla="*/ 103492 h 994961"/>
                    <a:gd name="connsiteX161" fmla="*/ 565940 w 994960"/>
                    <a:gd name="connsiteY161" fmla="*/ 98951 h 994961"/>
                    <a:gd name="connsiteX162" fmla="*/ 632185 w 994960"/>
                    <a:gd name="connsiteY162" fmla="*/ 71509 h 994961"/>
                    <a:gd name="connsiteX163" fmla="*/ 640690 w 994960"/>
                    <a:gd name="connsiteY163" fmla="*/ 69407 h 994961"/>
                    <a:gd name="connsiteX164" fmla="*/ 653400 w 994960"/>
                    <a:gd name="connsiteY164" fmla="*/ 32096 h 994961"/>
                    <a:gd name="connsiteX165" fmla="*/ 726706 w 994960"/>
                    <a:gd name="connsiteY165" fmla="*/ 32096 h 994961"/>
                    <a:gd name="connsiteX166" fmla="*/ 739400 w 994960"/>
                    <a:gd name="connsiteY166" fmla="*/ 69407 h 994961"/>
                    <a:gd name="connsiteX167" fmla="*/ 747905 w 994960"/>
                    <a:gd name="connsiteY167" fmla="*/ 71509 h 994961"/>
                    <a:gd name="connsiteX168" fmla="*/ 814151 w 994960"/>
                    <a:gd name="connsiteY168" fmla="*/ 98951 h 994961"/>
                    <a:gd name="connsiteX169" fmla="*/ 821661 w 994960"/>
                    <a:gd name="connsiteY169" fmla="*/ 103492 h 994961"/>
                    <a:gd name="connsiteX170" fmla="*/ 857030 w 994960"/>
                    <a:gd name="connsiteY170" fmla="*/ 86096 h 994961"/>
                    <a:gd name="connsiteX171" fmla="*/ 908880 w 994960"/>
                    <a:gd name="connsiteY171" fmla="*/ 137931 h 994961"/>
                    <a:gd name="connsiteX172" fmla="*/ 891469 w 994960"/>
                    <a:gd name="connsiteY172" fmla="*/ 173300 h 994961"/>
                    <a:gd name="connsiteX173" fmla="*/ 895994 w 994960"/>
                    <a:gd name="connsiteY173" fmla="*/ 180810 h 994961"/>
                    <a:gd name="connsiteX174" fmla="*/ 923452 w 994960"/>
                    <a:gd name="connsiteY174" fmla="*/ 247039 h 994961"/>
                    <a:gd name="connsiteX175" fmla="*/ 925554 w 994960"/>
                    <a:gd name="connsiteY175" fmla="*/ 255545 h 994961"/>
                    <a:gd name="connsiteX176" fmla="*/ 962865 w 994960"/>
                    <a:gd name="connsiteY176" fmla="*/ 268254 h 994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</a:cxnLst>
                  <a:rect l="l" t="t" r="r" b="b"/>
                  <a:pathLst>
                    <a:path w="994960" h="994961">
                      <a:moveTo>
                        <a:pt x="952354" y="230767"/>
                      </a:moveTo>
                      <a:cubicBezTo>
                        <a:pt x="946561" y="210242"/>
                        <a:pt x="938376" y="190503"/>
                        <a:pt x="927945" y="171888"/>
                      </a:cubicBezTo>
                      <a:lnTo>
                        <a:pt x="947812" y="131479"/>
                      </a:lnTo>
                      <a:lnTo>
                        <a:pt x="863481" y="47148"/>
                      </a:lnTo>
                      <a:lnTo>
                        <a:pt x="823057" y="67032"/>
                      </a:lnTo>
                      <a:cubicBezTo>
                        <a:pt x="804458" y="56600"/>
                        <a:pt x="784703" y="48416"/>
                        <a:pt x="764178" y="42623"/>
                      </a:cubicBezTo>
                      <a:lnTo>
                        <a:pt x="749687" y="0"/>
                      </a:lnTo>
                      <a:lnTo>
                        <a:pt x="630420" y="0"/>
                      </a:lnTo>
                      <a:lnTo>
                        <a:pt x="615913" y="42607"/>
                      </a:lnTo>
                      <a:cubicBezTo>
                        <a:pt x="595388" y="48400"/>
                        <a:pt x="575633" y="56584"/>
                        <a:pt x="557033" y="67015"/>
                      </a:cubicBezTo>
                      <a:lnTo>
                        <a:pt x="516609" y="47132"/>
                      </a:lnTo>
                      <a:lnTo>
                        <a:pt x="432278" y="131463"/>
                      </a:lnTo>
                      <a:lnTo>
                        <a:pt x="452145" y="171872"/>
                      </a:lnTo>
                      <a:cubicBezTo>
                        <a:pt x="441730" y="190487"/>
                        <a:pt x="433546" y="210226"/>
                        <a:pt x="427737" y="230751"/>
                      </a:cubicBezTo>
                      <a:lnTo>
                        <a:pt x="385146" y="245274"/>
                      </a:lnTo>
                      <a:lnTo>
                        <a:pt x="385146" y="301024"/>
                      </a:lnTo>
                      <a:cubicBezTo>
                        <a:pt x="354976" y="293289"/>
                        <a:pt x="322656" y="288860"/>
                        <a:pt x="288860" y="288860"/>
                      </a:cubicBezTo>
                      <a:cubicBezTo>
                        <a:pt x="129586" y="288860"/>
                        <a:pt x="0" y="382450"/>
                        <a:pt x="0" y="497481"/>
                      </a:cubicBezTo>
                      <a:lnTo>
                        <a:pt x="0" y="593767"/>
                      </a:lnTo>
                      <a:lnTo>
                        <a:pt x="0" y="690054"/>
                      </a:lnTo>
                      <a:lnTo>
                        <a:pt x="0" y="786341"/>
                      </a:lnTo>
                      <a:cubicBezTo>
                        <a:pt x="0" y="901371"/>
                        <a:pt x="129586" y="994962"/>
                        <a:pt x="288860" y="994962"/>
                      </a:cubicBezTo>
                      <a:cubicBezTo>
                        <a:pt x="448133" y="994962"/>
                        <a:pt x="577719" y="901371"/>
                        <a:pt x="577719" y="786341"/>
                      </a:cubicBezTo>
                      <a:lnTo>
                        <a:pt x="577719" y="690054"/>
                      </a:lnTo>
                      <a:lnTo>
                        <a:pt x="577719" y="593767"/>
                      </a:lnTo>
                      <a:lnTo>
                        <a:pt x="577719" y="553118"/>
                      </a:lnTo>
                      <a:cubicBezTo>
                        <a:pt x="590092" y="558719"/>
                        <a:pt x="602818" y="563517"/>
                        <a:pt x="615913" y="567208"/>
                      </a:cubicBezTo>
                      <a:lnTo>
                        <a:pt x="630420" y="609815"/>
                      </a:lnTo>
                      <a:lnTo>
                        <a:pt x="749687" y="609815"/>
                      </a:lnTo>
                      <a:lnTo>
                        <a:pt x="764194" y="567208"/>
                      </a:lnTo>
                      <a:cubicBezTo>
                        <a:pt x="784719" y="561415"/>
                        <a:pt x="804474" y="553231"/>
                        <a:pt x="823073" y="542800"/>
                      </a:cubicBezTo>
                      <a:lnTo>
                        <a:pt x="863497" y="562683"/>
                      </a:lnTo>
                      <a:lnTo>
                        <a:pt x="947828" y="478352"/>
                      </a:lnTo>
                      <a:lnTo>
                        <a:pt x="927961" y="437944"/>
                      </a:lnTo>
                      <a:cubicBezTo>
                        <a:pt x="938376" y="419328"/>
                        <a:pt x="946561" y="399589"/>
                        <a:pt x="952370" y="379064"/>
                      </a:cubicBezTo>
                      <a:lnTo>
                        <a:pt x="994961" y="364541"/>
                      </a:lnTo>
                      <a:lnTo>
                        <a:pt x="994961" y="245274"/>
                      </a:lnTo>
                      <a:close/>
                      <a:moveTo>
                        <a:pt x="288860" y="320955"/>
                      </a:moveTo>
                      <a:cubicBezTo>
                        <a:pt x="430433" y="320955"/>
                        <a:pt x="545624" y="400151"/>
                        <a:pt x="545624" y="497481"/>
                      </a:cubicBezTo>
                      <a:cubicBezTo>
                        <a:pt x="545624" y="594810"/>
                        <a:pt x="430433" y="674006"/>
                        <a:pt x="288860" y="674006"/>
                      </a:cubicBezTo>
                      <a:cubicBezTo>
                        <a:pt x="147286" y="674006"/>
                        <a:pt x="32096" y="594810"/>
                        <a:pt x="32096" y="497481"/>
                      </a:cubicBezTo>
                      <a:cubicBezTo>
                        <a:pt x="32096" y="400151"/>
                        <a:pt x="147286" y="320955"/>
                        <a:pt x="288860" y="320955"/>
                      </a:cubicBezTo>
                      <a:close/>
                      <a:moveTo>
                        <a:pt x="557338" y="420981"/>
                      </a:moveTo>
                      <a:cubicBezTo>
                        <a:pt x="551032" y="409491"/>
                        <a:pt x="543313" y="398546"/>
                        <a:pt x="534406" y="388147"/>
                      </a:cubicBezTo>
                      <a:cubicBezTo>
                        <a:pt x="520766" y="362680"/>
                        <a:pt x="513528" y="333906"/>
                        <a:pt x="513528" y="304908"/>
                      </a:cubicBezTo>
                      <a:cubicBezTo>
                        <a:pt x="513528" y="207578"/>
                        <a:pt x="592724" y="128382"/>
                        <a:pt x="690053" y="128382"/>
                      </a:cubicBezTo>
                      <a:cubicBezTo>
                        <a:pt x="787383" y="128382"/>
                        <a:pt x="866579" y="207578"/>
                        <a:pt x="866579" y="304908"/>
                      </a:cubicBezTo>
                      <a:cubicBezTo>
                        <a:pt x="866579" y="402237"/>
                        <a:pt x="787383" y="481433"/>
                        <a:pt x="690053" y="481433"/>
                      </a:cubicBezTo>
                      <a:cubicBezTo>
                        <a:pt x="639262" y="481433"/>
                        <a:pt x="590974" y="459383"/>
                        <a:pt x="557338" y="420981"/>
                      </a:cubicBezTo>
                      <a:close/>
                      <a:moveTo>
                        <a:pt x="176525" y="689685"/>
                      </a:moveTo>
                      <a:lnTo>
                        <a:pt x="176525" y="752255"/>
                      </a:lnTo>
                      <a:cubicBezTo>
                        <a:pt x="152871" y="744295"/>
                        <a:pt x="131239" y="733961"/>
                        <a:pt x="112334" y="721620"/>
                      </a:cubicBezTo>
                      <a:lnTo>
                        <a:pt x="112334" y="662243"/>
                      </a:lnTo>
                      <a:cubicBezTo>
                        <a:pt x="131945" y="673236"/>
                        <a:pt x="153384" y="682592"/>
                        <a:pt x="176525" y="689685"/>
                      </a:cubicBezTo>
                      <a:close/>
                      <a:moveTo>
                        <a:pt x="272812" y="866018"/>
                      </a:moveTo>
                      <a:cubicBezTo>
                        <a:pt x="250537" y="865071"/>
                        <a:pt x="229017" y="862263"/>
                        <a:pt x="208621" y="857625"/>
                      </a:cubicBezTo>
                      <a:lnTo>
                        <a:pt x="208621" y="794027"/>
                      </a:lnTo>
                      <a:cubicBezTo>
                        <a:pt x="229178" y="798328"/>
                        <a:pt x="250666" y="800912"/>
                        <a:pt x="272812" y="801795"/>
                      </a:cubicBezTo>
                      <a:close/>
                      <a:moveTo>
                        <a:pt x="304907" y="801795"/>
                      </a:moveTo>
                      <a:cubicBezTo>
                        <a:pt x="327053" y="800912"/>
                        <a:pt x="348541" y="798328"/>
                        <a:pt x="369098" y="794027"/>
                      </a:cubicBezTo>
                      <a:lnTo>
                        <a:pt x="369098" y="857625"/>
                      </a:lnTo>
                      <a:cubicBezTo>
                        <a:pt x="348702" y="862246"/>
                        <a:pt x="327182" y="865055"/>
                        <a:pt x="304907" y="866018"/>
                      </a:cubicBezTo>
                      <a:close/>
                      <a:moveTo>
                        <a:pt x="304907" y="769731"/>
                      </a:moveTo>
                      <a:lnTo>
                        <a:pt x="304907" y="705508"/>
                      </a:lnTo>
                      <a:cubicBezTo>
                        <a:pt x="327053" y="704625"/>
                        <a:pt x="348541" y="702042"/>
                        <a:pt x="369098" y="697741"/>
                      </a:cubicBezTo>
                      <a:lnTo>
                        <a:pt x="369098" y="761338"/>
                      </a:lnTo>
                      <a:cubicBezTo>
                        <a:pt x="348702" y="765976"/>
                        <a:pt x="327182" y="768784"/>
                        <a:pt x="304907" y="769731"/>
                      </a:cubicBezTo>
                      <a:close/>
                      <a:moveTo>
                        <a:pt x="272812" y="769731"/>
                      </a:moveTo>
                      <a:cubicBezTo>
                        <a:pt x="250537" y="768784"/>
                        <a:pt x="229017" y="765976"/>
                        <a:pt x="208621" y="761338"/>
                      </a:cubicBezTo>
                      <a:lnTo>
                        <a:pt x="208621" y="697741"/>
                      </a:lnTo>
                      <a:cubicBezTo>
                        <a:pt x="229178" y="702042"/>
                        <a:pt x="250666" y="704625"/>
                        <a:pt x="272812" y="705508"/>
                      </a:cubicBezTo>
                      <a:close/>
                      <a:moveTo>
                        <a:pt x="176525" y="785971"/>
                      </a:moveTo>
                      <a:lnTo>
                        <a:pt x="176525" y="848542"/>
                      </a:lnTo>
                      <a:cubicBezTo>
                        <a:pt x="152871" y="840582"/>
                        <a:pt x="131239" y="830247"/>
                        <a:pt x="112334" y="817906"/>
                      </a:cubicBezTo>
                      <a:lnTo>
                        <a:pt x="112334" y="758530"/>
                      </a:lnTo>
                      <a:cubicBezTo>
                        <a:pt x="131945" y="769522"/>
                        <a:pt x="153384" y="778878"/>
                        <a:pt x="176525" y="785971"/>
                      </a:cubicBezTo>
                      <a:close/>
                      <a:moveTo>
                        <a:pt x="176525" y="882258"/>
                      </a:moveTo>
                      <a:lnTo>
                        <a:pt x="176525" y="944828"/>
                      </a:lnTo>
                      <a:cubicBezTo>
                        <a:pt x="152871" y="936869"/>
                        <a:pt x="131239" y="926534"/>
                        <a:pt x="112334" y="914193"/>
                      </a:cubicBezTo>
                      <a:lnTo>
                        <a:pt x="112334" y="854816"/>
                      </a:lnTo>
                      <a:cubicBezTo>
                        <a:pt x="131945" y="865809"/>
                        <a:pt x="153384" y="875165"/>
                        <a:pt x="176525" y="882258"/>
                      </a:cubicBezTo>
                      <a:close/>
                      <a:moveTo>
                        <a:pt x="208621" y="890314"/>
                      </a:moveTo>
                      <a:cubicBezTo>
                        <a:pt x="229178" y="894615"/>
                        <a:pt x="250666" y="897199"/>
                        <a:pt x="272812" y="898081"/>
                      </a:cubicBezTo>
                      <a:lnTo>
                        <a:pt x="272812" y="962304"/>
                      </a:lnTo>
                      <a:cubicBezTo>
                        <a:pt x="250537" y="961357"/>
                        <a:pt x="229017" y="958549"/>
                        <a:pt x="208621" y="953911"/>
                      </a:cubicBezTo>
                      <a:close/>
                      <a:moveTo>
                        <a:pt x="304907" y="898081"/>
                      </a:moveTo>
                      <a:cubicBezTo>
                        <a:pt x="327053" y="897199"/>
                        <a:pt x="348541" y="894615"/>
                        <a:pt x="369098" y="890314"/>
                      </a:cubicBezTo>
                      <a:lnTo>
                        <a:pt x="369098" y="953911"/>
                      </a:lnTo>
                      <a:cubicBezTo>
                        <a:pt x="348702" y="958533"/>
                        <a:pt x="327182" y="961341"/>
                        <a:pt x="304907" y="962304"/>
                      </a:cubicBezTo>
                      <a:close/>
                      <a:moveTo>
                        <a:pt x="401194" y="882258"/>
                      </a:moveTo>
                      <a:cubicBezTo>
                        <a:pt x="424335" y="875181"/>
                        <a:pt x="445774" y="865809"/>
                        <a:pt x="465385" y="854816"/>
                      </a:cubicBezTo>
                      <a:lnTo>
                        <a:pt x="465385" y="914193"/>
                      </a:lnTo>
                      <a:cubicBezTo>
                        <a:pt x="446481" y="926534"/>
                        <a:pt x="424848" y="936869"/>
                        <a:pt x="401194" y="944828"/>
                      </a:cubicBezTo>
                      <a:close/>
                      <a:moveTo>
                        <a:pt x="401194" y="848542"/>
                      </a:moveTo>
                      <a:lnTo>
                        <a:pt x="401194" y="785955"/>
                      </a:lnTo>
                      <a:cubicBezTo>
                        <a:pt x="424335" y="778878"/>
                        <a:pt x="445774" y="769506"/>
                        <a:pt x="465385" y="758514"/>
                      </a:cubicBezTo>
                      <a:lnTo>
                        <a:pt x="465385" y="817890"/>
                      </a:lnTo>
                      <a:cubicBezTo>
                        <a:pt x="446481" y="830247"/>
                        <a:pt x="424848" y="840582"/>
                        <a:pt x="401194" y="848542"/>
                      </a:cubicBezTo>
                      <a:close/>
                      <a:moveTo>
                        <a:pt x="401194" y="752255"/>
                      </a:moveTo>
                      <a:lnTo>
                        <a:pt x="401194" y="689669"/>
                      </a:lnTo>
                      <a:cubicBezTo>
                        <a:pt x="424335" y="682592"/>
                        <a:pt x="445774" y="673220"/>
                        <a:pt x="465385" y="662227"/>
                      </a:cubicBezTo>
                      <a:lnTo>
                        <a:pt x="465385" y="721604"/>
                      </a:lnTo>
                      <a:cubicBezTo>
                        <a:pt x="446481" y="733961"/>
                        <a:pt x="424848" y="744295"/>
                        <a:pt x="401194" y="752255"/>
                      </a:cubicBezTo>
                      <a:close/>
                      <a:moveTo>
                        <a:pt x="32096" y="592612"/>
                      </a:moveTo>
                      <a:cubicBezTo>
                        <a:pt x="44886" y="610537"/>
                        <a:pt x="61126" y="626922"/>
                        <a:pt x="80239" y="641381"/>
                      </a:cubicBezTo>
                      <a:lnTo>
                        <a:pt x="80239" y="696280"/>
                      </a:lnTo>
                      <a:cubicBezTo>
                        <a:pt x="50069" y="667346"/>
                        <a:pt x="32096" y="632009"/>
                        <a:pt x="32096" y="593767"/>
                      </a:cubicBezTo>
                      <a:close/>
                      <a:moveTo>
                        <a:pt x="32096" y="688899"/>
                      </a:moveTo>
                      <a:cubicBezTo>
                        <a:pt x="44886" y="706824"/>
                        <a:pt x="61126" y="723209"/>
                        <a:pt x="80239" y="737668"/>
                      </a:cubicBezTo>
                      <a:lnTo>
                        <a:pt x="80239" y="792567"/>
                      </a:lnTo>
                      <a:cubicBezTo>
                        <a:pt x="50069" y="763633"/>
                        <a:pt x="32096" y="728296"/>
                        <a:pt x="32096" y="690054"/>
                      </a:cubicBezTo>
                      <a:close/>
                      <a:moveTo>
                        <a:pt x="32096" y="786341"/>
                      </a:moveTo>
                      <a:lnTo>
                        <a:pt x="32096" y="785185"/>
                      </a:lnTo>
                      <a:cubicBezTo>
                        <a:pt x="44886" y="803110"/>
                        <a:pt x="61126" y="819495"/>
                        <a:pt x="80239" y="833954"/>
                      </a:cubicBezTo>
                      <a:lnTo>
                        <a:pt x="80239" y="888854"/>
                      </a:lnTo>
                      <a:cubicBezTo>
                        <a:pt x="50069" y="859920"/>
                        <a:pt x="32096" y="824582"/>
                        <a:pt x="32096" y="786341"/>
                      </a:cubicBezTo>
                      <a:close/>
                      <a:moveTo>
                        <a:pt x="545624" y="786341"/>
                      </a:moveTo>
                      <a:cubicBezTo>
                        <a:pt x="545624" y="824582"/>
                        <a:pt x="527650" y="859920"/>
                        <a:pt x="497480" y="888854"/>
                      </a:cubicBezTo>
                      <a:lnTo>
                        <a:pt x="497480" y="833954"/>
                      </a:lnTo>
                      <a:cubicBezTo>
                        <a:pt x="516593" y="819511"/>
                        <a:pt x="532833" y="803110"/>
                        <a:pt x="545624" y="785185"/>
                      </a:cubicBezTo>
                      <a:close/>
                      <a:moveTo>
                        <a:pt x="545624" y="690054"/>
                      </a:moveTo>
                      <a:cubicBezTo>
                        <a:pt x="545624" y="728296"/>
                        <a:pt x="527650" y="763633"/>
                        <a:pt x="497480" y="792567"/>
                      </a:cubicBezTo>
                      <a:lnTo>
                        <a:pt x="497480" y="737668"/>
                      </a:lnTo>
                      <a:cubicBezTo>
                        <a:pt x="516593" y="723225"/>
                        <a:pt x="532833" y="706824"/>
                        <a:pt x="545624" y="688899"/>
                      </a:cubicBezTo>
                      <a:close/>
                      <a:moveTo>
                        <a:pt x="497480" y="696280"/>
                      </a:moveTo>
                      <a:lnTo>
                        <a:pt x="497480" y="641381"/>
                      </a:lnTo>
                      <a:cubicBezTo>
                        <a:pt x="516593" y="626938"/>
                        <a:pt x="532833" y="610537"/>
                        <a:pt x="545624" y="592612"/>
                      </a:cubicBezTo>
                      <a:lnTo>
                        <a:pt x="545624" y="593767"/>
                      </a:lnTo>
                      <a:cubicBezTo>
                        <a:pt x="545624" y="632009"/>
                        <a:pt x="527650" y="667346"/>
                        <a:pt x="497480" y="696280"/>
                      </a:cubicBezTo>
                      <a:close/>
                      <a:moveTo>
                        <a:pt x="962865" y="341561"/>
                      </a:moveTo>
                      <a:lnTo>
                        <a:pt x="925570" y="354270"/>
                      </a:lnTo>
                      <a:lnTo>
                        <a:pt x="923468" y="362776"/>
                      </a:lnTo>
                      <a:cubicBezTo>
                        <a:pt x="917691" y="386125"/>
                        <a:pt x="908447" y="408400"/>
                        <a:pt x="896010" y="429005"/>
                      </a:cubicBezTo>
                      <a:lnTo>
                        <a:pt x="891485" y="436515"/>
                      </a:lnTo>
                      <a:lnTo>
                        <a:pt x="908896" y="471885"/>
                      </a:lnTo>
                      <a:lnTo>
                        <a:pt x="857046" y="523719"/>
                      </a:lnTo>
                      <a:lnTo>
                        <a:pt x="821677" y="506323"/>
                      </a:lnTo>
                      <a:lnTo>
                        <a:pt x="814167" y="510865"/>
                      </a:lnTo>
                      <a:cubicBezTo>
                        <a:pt x="793577" y="523302"/>
                        <a:pt x="771287" y="532545"/>
                        <a:pt x="747921" y="538306"/>
                      </a:cubicBezTo>
                      <a:lnTo>
                        <a:pt x="739416" y="540409"/>
                      </a:lnTo>
                      <a:lnTo>
                        <a:pt x="726706" y="577720"/>
                      </a:lnTo>
                      <a:lnTo>
                        <a:pt x="653400" y="577720"/>
                      </a:lnTo>
                      <a:lnTo>
                        <a:pt x="640706" y="540409"/>
                      </a:lnTo>
                      <a:lnTo>
                        <a:pt x="632201" y="538306"/>
                      </a:lnTo>
                      <a:cubicBezTo>
                        <a:pt x="613217" y="533604"/>
                        <a:pt x="594970" y="526495"/>
                        <a:pt x="577719" y="517348"/>
                      </a:cubicBezTo>
                      <a:lnTo>
                        <a:pt x="577719" y="497481"/>
                      </a:lnTo>
                      <a:cubicBezTo>
                        <a:pt x="577719" y="491383"/>
                        <a:pt x="577157" y="485365"/>
                        <a:pt x="576451" y="479395"/>
                      </a:cubicBezTo>
                      <a:cubicBezTo>
                        <a:pt x="609991" y="501300"/>
                        <a:pt x="649276" y="513529"/>
                        <a:pt x="690053" y="513529"/>
                      </a:cubicBezTo>
                      <a:cubicBezTo>
                        <a:pt x="805084" y="513529"/>
                        <a:pt x="898674" y="419938"/>
                        <a:pt x="898674" y="304908"/>
                      </a:cubicBezTo>
                      <a:cubicBezTo>
                        <a:pt x="898674" y="189877"/>
                        <a:pt x="805084" y="96287"/>
                        <a:pt x="690053" y="96287"/>
                      </a:cubicBezTo>
                      <a:cubicBezTo>
                        <a:pt x="575023" y="96287"/>
                        <a:pt x="481433" y="189877"/>
                        <a:pt x="481433" y="304908"/>
                      </a:cubicBezTo>
                      <a:cubicBezTo>
                        <a:pt x="481433" y="318500"/>
                        <a:pt x="483150" y="331996"/>
                        <a:pt x="485781" y="345284"/>
                      </a:cubicBezTo>
                      <a:cubicBezTo>
                        <a:pt x="465433" y="331547"/>
                        <a:pt x="442404" y="319944"/>
                        <a:pt x="417242" y="310877"/>
                      </a:cubicBezTo>
                      <a:lnTo>
                        <a:pt x="417242" y="268254"/>
                      </a:lnTo>
                      <a:lnTo>
                        <a:pt x="454536" y="255545"/>
                      </a:lnTo>
                      <a:lnTo>
                        <a:pt x="456639" y="247039"/>
                      </a:lnTo>
                      <a:cubicBezTo>
                        <a:pt x="462416" y="223690"/>
                        <a:pt x="471659" y="201416"/>
                        <a:pt x="484096" y="180810"/>
                      </a:cubicBezTo>
                      <a:lnTo>
                        <a:pt x="488622" y="173300"/>
                      </a:lnTo>
                      <a:lnTo>
                        <a:pt x="471210" y="137931"/>
                      </a:lnTo>
                      <a:lnTo>
                        <a:pt x="523060" y="86096"/>
                      </a:lnTo>
                      <a:lnTo>
                        <a:pt x="558430" y="103492"/>
                      </a:lnTo>
                      <a:lnTo>
                        <a:pt x="565940" y="98951"/>
                      </a:lnTo>
                      <a:cubicBezTo>
                        <a:pt x="586529" y="86514"/>
                        <a:pt x="608820" y="77270"/>
                        <a:pt x="632185" y="71509"/>
                      </a:cubicBezTo>
                      <a:lnTo>
                        <a:pt x="640690" y="69407"/>
                      </a:lnTo>
                      <a:lnTo>
                        <a:pt x="653400" y="32096"/>
                      </a:lnTo>
                      <a:lnTo>
                        <a:pt x="726706" y="32096"/>
                      </a:lnTo>
                      <a:lnTo>
                        <a:pt x="739400" y="69407"/>
                      </a:lnTo>
                      <a:lnTo>
                        <a:pt x="747905" y="71509"/>
                      </a:lnTo>
                      <a:cubicBezTo>
                        <a:pt x="771271" y="77286"/>
                        <a:pt x="793561" y="86530"/>
                        <a:pt x="814151" y="98951"/>
                      </a:cubicBezTo>
                      <a:lnTo>
                        <a:pt x="821661" y="103492"/>
                      </a:lnTo>
                      <a:lnTo>
                        <a:pt x="857030" y="86096"/>
                      </a:lnTo>
                      <a:lnTo>
                        <a:pt x="908880" y="137931"/>
                      </a:lnTo>
                      <a:lnTo>
                        <a:pt x="891469" y="173300"/>
                      </a:lnTo>
                      <a:lnTo>
                        <a:pt x="895994" y="180810"/>
                      </a:lnTo>
                      <a:cubicBezTo>
                        <a:pt x="908431" y="201416"/>
                        <a:pt x="917675" y="223706"/>
                        <a:pt x="923452" y="247039"/>
                      </a:cubicBezTo>
                      <a:lnTo>
                        <a:pt x="925554" y="255545"/>
                      </a:lnTo>
                      <a:lnTo>
                        <a:pt x="962865" y="2682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5" name="任意多边形: 形状 494"/>
                <p:cNvSpPr/>
                <p:nvPr/>
              </p:nvSpPr>
              <p:spPr>
                <a:xfrm>
                  <a:off x="8026722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6" name="任意多边形: 形状 495"/>
                <p:cNvSpPr/>
                <p:nvPr/>
              </p:nvSpPr>
              <p:spPr>
                <a:xfrm>
                  <a:off x="809091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7" name="任意多边形: 形状 496"/>
                <p:cNvSpPr/>
                <p:nvPr/>
              </p:nvSpPr>
              <p:spPr>
                <a:xfrm>
                  <a:off x="773786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8" name="任意多边形: 形状 497"/>
                <p:cNvSpPr/>
                <p:nvPr/>
              </p:nvSpPr>
              <p:spPr>
                <a:xfrm>
                  <a:off x="7802054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39" name="任意多边形: 形状 498"/>
                <p:cNvSpPr/>
                <p:nvPr/>
              </p:nvSpPr>
              <p:spPr>
                <a:xfrm>
                  <a:off x="8572346" y="140678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0" name="任意多边形: 形状 499"/>
                <p:cNvSpPr/>
                <p:nvPr/>
              </p:nvSpPr>
              <p:spPr>
                <a:xfrm>
                  <a:off x="8572346" y="147098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1" name="任意多边形: 形状 665"/>
                <p:cNvSpPr/>
                <p:nvPr/>
              </p:nvSpPr>
              <p:spPr>
                <a:xfrm>
                  <a:off x="8604441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2" name="任意多边形: 形状 667"/>
                <p:cNvSpPr/>
                <p:nvPr/>
              </p:nvSpPr>
              <p:spPr>
                <a:xfrm>
                  <a:off x="8540250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3" name="任意多边形: 形状 668"/>
                <p:cNvSpPr/>
                <p:nvPr/>
              </p:nvSpPr>
              <p:spPr>
                <a:xfrm>
                  <a:off x="8283486" y="151912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4" name="任意多边形: 形状 669"/>
                <p:cNvSpPr/>
                <p:nvPr/>
              </p:nvSpPr>
              <p:spPr>
                <a:xfrm>
                  <a:off x="8283486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5" name="任意多边形: 形状 671"/>
                <p:cNvSpPr/>
                <p:nvPr/>
              </p:nvSpPr>
              <p:spPr>
                <a:xfrm>
                  <a:off x="8315582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6" name="任意多边形: 形状 672"/>
                <p:cNvSpPr/>
                <p:nvPr/>
              </p:nvSpPr>
              <p:spPr>
                <a:xfrm>
                  <a:off x="8251391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7" name="任意多边形: 形状 673"/>
                <p:cNvSpPr/>
                <p:nvPr/>
              </p:nvSpPr>
              <p:spPr>
                <a:xfrm>
                  <a:off x="7978579" y="79697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8" name="任意多边形: 形状 675"/>
                <p:cNvSpPr/>
                <p:nvPr/>
              </p:nvSpPr>
              <p:spPr>
                <a:xfrm>
                  <a:off x="7978579" y="86116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49" name="任意多边形: 形状 676"/>
                <p:cNvSpPr/>
                <p:nvPr/>
              </p:nvSpPr>
              <p:spPr>
                <a:xfrm>
                  <a:off x="8010675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0" name="任意多边形: 形状 677"/>
                <p:cNvSpPr/>
                <p:nvPr/>
              </p:nvSpPr>
              <p:spPr>
                <a:xfrm>
                  <a:off x="7946484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1" name="任意多边形: 形状 678"/>
                <p:cNvSpPr/>
                <p:nvPr/>
              </p:nvSpPr>
              <p:spPr>
                <a:xfrm>
                  <a:off x="7818102" y="957452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2" name="任意多边形: 形状 679"/>
                <p:cNvSpPr/>
                <p:nvPr/>
              </p:nvSpPr>
              <p:spPr>
                <a:xfrm>
                  <a:off x="7818102" y="1021643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3" name="任意多边形: 形状 680"/>
                <p:cNvSpPr/>
                <p:nvPr/>
              </p:nvSpPr>
              <p:spPr>
                <a:xfrm>
                  <a:off x="7850197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4" name="任意多边形: 形状 681"/>
                <p:cNvSpPr/>
                <p:nvPr/>
              </p:nvSpPr>
              <p:spPr>
                <a:xfrm>
                  <a:off x="7786006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5" name="任意多边形: 形状 682"/>
                <p:cNvSpPr/>
                <p:nvPr/>
              </p:nvSpPr>
              <p:spPr>
                <a:xfrm>
                  <a:off x="8476059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6" name="任意多边形: 形状 683"/>
                <p:cNvSpPr/>
                <p:nvPr/>
              </p:nvSpPr>
              <p:spPr>
                <a:xfrm>
                  <a:off x="8476059" y="1647506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7" name="任意多边形: 形状 684"/>
                <p:cNvSpPr/>
                <p:nvPr/>
              </p:nvSpPr>
              <p:spPr>
                <a:xfrm>
                  <a:off x="8508155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58" name="任意多边形: 形状 685"/>
                <p:cNvSpPr/>
                <p:nvPr/>
              </p:nvSpPr>
              <p:spPr>
                <a:xfrm>
                  <a:off x="8443964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</p:grpSp>
          <p:pic>
            <p:nvPicPr>
              <p:cNvPr id="229" name="图片 228" descr="图片包含 游戏机, 盘子, 监控, 白色&#10;&#10;描述已自动生成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8093" y="1422516"/>
                <a:ext cx="1519072" cy="201148"/>
              </a:xfrm>
              <a:prstGeom prst="rect">
                <a:avLst/>
              </a:prstGeom>
            </p:spPr>
          </p:pic>
        </p:grpSp>
        <p:sp>
          <p:nvSpPr>
            <p:cNvPr id="283" name="矩形 282"/>
            <p:cNvSpPr/>
            <p:nvPr/>
          </p:nvSpPr>
          <p:spPr>
            <a:xfrm>
              <a:off x="582313" y="4978128"/>
              <a:ext cx="2043646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机器人虚拟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仿真培训系统</a:t>
              </a:r>
            </a:p>
          </p:txBody>
        </p:sp>
        <p:grpSp>
          <p:nvGrpSpPr>
            <p:cNvPr id="284" name="组合 283"/>
            <p:cNvGrpSpPr/>
            <p:nvPr/>
          </p:nvGrpSpPr>
          <p:grpSpPr>
            <a:xfrm>
              <a:off x="123908" y="4810392"/>
              <a:ext cx="2511120" cy="1017753"/>
              <a:chOff x="6737252" y="1367007"/>
              <a:chExt cx="2220676" cy="1017753"/>
            </a:xfrm>
          </p:grpSpPr>
          <p:sp>
            <p:nvSpPr>
              <p:cNvPr id="285" name="任意多边形: 形状 686"/>
              <p:cNvSpPr/>
              <p:nvPr/>
            </p:nvSpPr>
            <p:spPr>
              <a:xfrm>
                <a:off x="6737252" y="1471899"/>
                <a:ext cx="2172933" cy="867571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286" name="组合 285"/>
              <p:cNvGrpSpPr/>
              <p:nvPr/>
            </p:nvGrpSpPr>
            <p:grpSpPr>
              <a:xfrm flipH="1" flipV="1">
                <a:off x="8346756" y="2269555"/>
                <a:ext cx="459240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333" name="平行四边形 332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4" name="平行四边形 333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5" name="平行四边形 334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6" name="平行四边形 335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7" name="平行四边形 336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8" name="平行四边形 337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9" name="平行四边形 338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40" name="平行四边形 339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41" name="平行四边形 340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42" name="平行四边形 341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43" name="平行四边形 342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287" name="组合 286"/>
              <p:cNvGrpSpPr/>
              <p:nvPr/>
            </p:nvGrpSpPr>
            <p:grpSpPr>
              <a:xfrm>
                <a:off x="6759960" y="1367007"/>
                <a:ext cx="459240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322" name="平行四边形 321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3" name="平行四边形 322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4" name="平行四边形 323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5" name="平行四边形 324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6" name="平行四边形 325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7" name="平行四边形 326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8" name="平行四边形 327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29" name="平行四边形 328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0" name="平行四边形 329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1" name="平行四边形 330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32" name="平行四边形 331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288" name="组合 287"/>
              <p:cNvGrpSpPr/>
              <p:nvPr/>
            </p:nvGrpSpPr>
            <p:grpSpPr>
              <a:xfrm>
                <a:off x="8314430" y="2223476"/>
                <a:ext cx="643498" cy="161284"/>
                <a:chOff x="9443085" y="3865355"/>
                <a:chExt cx="1272540" cy="196105"/>
              </a:xfrm>
              <a:effectLst/>
            </p:grpSpPr>
            <p:cxnSp>
              <p:nvCxnSpPr>
                <p:cNvPr id="320" name="直接连接符 691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321" name="直接连接符 692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  <p:grpSp>
            <p:nvGrpSpPr>
              <p:cNvPr id="289" name="图形 14"/>
              <p:cNvGrpSpPr/>
              <p:nvPr/>
            </p:nvGrpSpPr>
            <p:grpSpPr>
              <a:xfrm>
                <a:off x="6842814" y="1738803"/>
                <a:ext cx="381837" cy="381837"/>
                <a:chOff x="7625529" y="780927"/>
                <a:chExt cx="1027056" cy="1027057"/>
              </a:xfrm>
            </p:grpSpPr>
            <p:sp>
              <p:nvSpPr>
                <p:cNvPr id="291" name="任意多边形: 形状 489"/>
                <p:cNvSpPr/>
                <p:nvPr/>
              </p:nvSpPr>
              <p:spPr>
                <a:xfrm>
                  <a:off x="8267439" y="957452"/>
                  <a:ext cx="128382" cy="288859"/>
                </a:xfrm>
                <a:custGeom>
                  <a:avLst/>
                  <a:gdLst>
                    <a:gd name="connsiteX0" fmla="*/ 80239 w 128382"/>
                    <a:gd name="connsiteY0" fmla="*/ 288860 h 288859"/>
                    <a:gd name="connsiteX1" fmla="*/ 80239 w 128382"/>
                    <a:gd name="connsiteY1" fmla="*/ 256764 h 288859"/>
                    <a:gd name="connsiteX2" fmla="*/ 128382 w 128382"/>
                    <a:gd name="connsiteY2" fmla="*/ 256764 h 288859"/>
                    <a:gd name="connsiteX3" fmla="*/ 128382 w 128382"/>
                    <a:gd name="connsiteY3" fmla="*/ 192573 h 288859"/>
                    <a:gd name="connsiteX4" fmla="*/ 64191 w 128382"/>
                    <a:gd name="connsiteY4" fmla="*/ 128382 h 288859"/>
                    <a:gd name="connsiteX5" fmla="*/ 32096 w 128382"/>
                    <a:gd name="connsiteY5" fmla="*/ 96287 h 288859"/>
                    <a:gd name="connsiteX6" fmla="*/ 32096 w 128382"/>
                    <a:gd name="connsiteY6" fmla="*/ 64191 h 288859"/>
                    <a:gd name="connsiteX7" fmla="*/ 64191 w 128382"/>
                    <a:gd name="connsiteY7" fmla="*/ 64191 h 288859"/>
                    <a:gd name="connsiteX8" fmla="*/ 96287 w 128382"/>
                    <a:gd name="connsiteY8" fmla="*/ 96287 h 288859"/>
                    <a:gd name="connsiteX9" fmla="*/ 128382 w 128382"/>
                    <a:gd name="connsiteY9" fmla="*/ 96287 h 288859"/>
                    <a:gd name="connsiteX10" fmla="*/ 80239 w 128382"/>
                    <a:gd name="connsiteY10" fmla="*/ 34374 h 288859"/>
                    <a:gd name="connsiteX11" fmla="*/ 80239 w 128382"/>
                    <a:gd name="connsiteY11" fmla="*/ 0 h 288859"/>
                    <a:gd name="connsiteX12" fmla="*/ 48143 w 128382"/>
                    <a:gd name="connsiteY12" fmla="*/ 0 h 288859"/>
                    <a:gd name="connsiteX13" fmla="*/ 48143 w 128382"/>
                    <a:gd name="connsiteY13" fmla="*/ 32096 h 288859"/>
                    <a:gd name="connsiteX14" fmla="*/ 0 w 128382"/>
                    <a:gd name="connsiteY14" fmla="*/ 32096 h 288859"/>
                    <a:gd name="connsiteX15" fmla="*/ 0 w 128382"/>
                    <a:gd name="connsiteY15" fmla="*/ 96287 h 288859"/>
                    <a:gd name="connsiteX16" fmla="*/ 64191 w 128382"/>
                    <a:gd name="connsiteY16" fmla="*/ 160478 h 288859"/>
                    <a:gd name="connsiteX17" fmla="*/ 96287 w 128382"/>
                    <a:gd name="connsiteY17" fmla="*/ 192573 h 288859"/>
                    <a:gd name="connsiteX18" fmla="*/ 96287 w 128382"/>
                    <a:gd name="connsiteY18" fmla="*/ 224669 h 288859"/>
                    <a:gd name="connsiteX19" fmla="*/ 64191 w 128382"/>
                    <a:gd name="connsiteY19" fmla="*/ 224669 h 288859"/>
                    <a:gd name="connsiteX20" fmla="*/ 32096 w 128382"/>
                    <a:gd name="connsiteY20" fmla="*/ 192573 h 288859"/>
                    <a:gd name="connsiteX21" fmla="*/ 0 w 128382"/>
                    <a:gd name="connsiteY21" fmla="*/ 192573 h 288859"/>
                    <a:gd name="connsiteX22" fmla="*/ 48143 w 128382"/>
                    <a:gd name="connsiteY22" fmla="*/ 254485 h 288859"/>
                    <a:gd name="connsiteX23" fmla="*/ 48143 w 128382"/>
                    <a:gd name="connsiteY23" fmla="*/ 288860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80239" y="288860"/>
                      </a:move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lnTo>
                        <a:pt x="64191" y="224669"/>
                      </a:ln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5"/>
                      </a:cubicBezTo>
                      <a:lnTo>
                        <a:pt x="48143" y="28886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2" name="任意多边形: 形状 490"/>
                <p:cNvSpPr/>
                <p:nvPr/>
              </p:nvSpPr>
              <p:spPr>
                <a:xfrm>
                  <a:off x="7866245" y="1150025"/>
                  <a:ext cx="128382" cy="288859"/>
                </a:xfrm>
                <a:custGeom>
                  <a:avLst/>
                  <a:gdLst>
                    <a:gd name="connsiteX0" fmla="*/ 64191 w 128382"/>
                    <a:gd name="connsiteY0" fmla="*/ 224669 h 288859"/>
                    <a:gd name="connsiteX1" fmla="*/ 32096 w 128382"/>
                    <a:gd name="connsiteY1" fmla="*/ 192573 h 288859"/>
                    <a:gd name="connsiteX2" fmla="*/ 0 w 128382"/>
                    <a:gd name="connsiteY2" fmla="*/ 192573 h 288859"/>
                    <a:gd name="connsiteX3" fmla="*/ 48143 w 128382"/>
                    <a:gd name="connsiteY3" fmla="*/ 254486 h 288859"/>
                    <a:gd name="connsiteX4" fmla="*/ 48143 w 128382"/>
                    <a:gd name="connsiteY4" fmla="*/ 288860 h 288859"/>
                    <a:gd name="connsiteX5" fmla="*/ 80239 w 128382"/>
                    <a:gd name="connsiteY5" fmla="*/ 288860 h 288859"/>
                    <a:gd name="connsiteX6" fmla="*/ 80239 w 128382"/>
                    <a:gd name="connsiteY6" fmla="*/ 256764 h 288859"/>
                    <a:gd name="connsiteX7" fmla="*/ 128382 w 128382"/>
                    <a:gd name="connsiteY7" fmla="*/ 256764 h 288859"/>
                    <a:gd name="connsiteX8" fmla="*/ 128382 w 128382"/>
                    <a:gd name="connsiteY8" fmla="*/ 192573 h 288859"/>
                    <a:gd name="connsiteX9" fmla="*/ 64191 w 128382"/>
                    <a:gd name="connsiteY9" fmla="*/ 128382 h 288859"/>
                    <a:gd name="connsiteX10" fmla="*/ 32096 w 128382"/>
                    <a:gd name="connsiteY10" fmla="*/ 96287 h 288859"/>
                    <a:gd name="connsiteX11" fmla="*/ 32096 w 128382"/>
                    <a:gd name="connsiteY11" fmla="*/ 64191 h 288859"/>
                    <a:gd name="connsiteX12" fmla="*/ 64191 w 128382"/>
                    <a:gd name="connsiteY12" fmla="*/ 64191 h 288859"/>
                    <a:gd name="connsiteX13" fmla="*/ 96287 w 128382"/>
                    <a:gd name="connsiteY13" fmla="*/ 96287 h 288859"/>
                    <a:gd name="connsiteX14" fmla="*/ 128382 w 128382"/>
                    <a:gd name="connsiteY14" fmla="*/ 96287 h 288859"/>
                    <a:gd name="connsiteX15" fmla="*/ 80239 w 128382"/>
                    <a:gd name="connsiteY15" fmla="*/ 34374 h 288859"/>
                    <a:gd name="connsiteX16" fmla="*/ 80239 w 128382"/>
                    <a:gd name="connsiteY16" fmla="*/ 0 h 288859"/>
                    <a:gd name="connsiteX17" fmla="*/ 48143 w 128382"/>
                    <a:gd name="connsiteY17" fmla="*/ 0 h 288859"/>
                    <a:gd name="connsiteX18" fmla="*/ 48143 w 128382"/>
                    <a:gd name="connsiteY18" fmla="*/ 32096 h 288859"/>
                    <a:gd name="connsiteX19" fmla="*/ 0 w 128382"/>
                    <a:gd name="connsiteY19" fmla="*/ 32096 h 288859"/>
                    <a:gd name="connsiteX20" fmla="*/ 0 w 128382"/>
                    <a:gd name="connsiteY20" fmla="*/ 96287 h 288859"/>
                    <a:gd name="connsiteX21" fmla="*/ 64191 w 128382"/>
                    <a:gd name="connsiteY21" fmla="*/ 160478 h 288859"/>
                    <a:gd name="connsiteX22" fmla="*/ 96287 w 128382"/>
                    <a:gd name="connsiteY22" fmla="*/ 192573 h 288859"/>
                    <a:gd name="connsiteX23" fmla="*/ 96287 w 128382"/>
                    <a:gd name="connsiteY23" fmla="*/ 224669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64191" y="224669"/>
                      </a:move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6"/>
                      </a:cubicBezTo>
                      <a:lnTo>
                        <a:pt x="48143" y="288860"/>
                      </a:lnTo>
                      <a:lnTo>
                        <a:pt x="80239" y="288860"/>
                      </a:ln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3" name="任意多边形: 形状 491"/>
                <p:cNvSpPr/>
                <p:nvPr/>
              </p:nvSpPr>
              <p:spPr>
                <a:xfrm>
                  <a:off x="8443964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4" name="任意多边形: 形状 492"/>
                <p:cNvSpPr/>
                <p:nvPr/>
              </p:nvSpPr>
              <p:spPr>
                <a:xfrm>
                  <a:off x="8187200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5" name="任意多边形: 形状 493"/>
                <p:cNvSpPr/>
                <p:nvPr/>
              </p:nvSpPr>
              <p:spPr>
                <a:xfrm>
                  <a:off x="7641576" y="796974"/>
                  <a:ext cx="994960" cy="994961"/>
                </a:xfrm>
                <a:custGeom>
                  <a:avLst/>
                  <a:gdLst>
                    <a:gd name="connsiteX0" fmla="*/ 952354 w 994960"/>
                    <a:gd name="connsiteY0" fmla="*/ 230767 h 994961"/>
                    <a:gd name="connsiteX1" fmla="*/ 927945 w 994960"/>
                    <a:gd name="connsiteY1" fmla="*/ 171888 h 994961"/>
                    <a:gd name="connsiteX2" fmla="*/ 947812 w 994960"/>
                    <a:gd name="connsiteY2" fmla="*/ 131479 h 994961"/>
                    <a:gd name="connsiteX3" fmla="*/ 863481 w 994960"/>
                    <a:gd name="connsiteY3" fmla="*/ 47148 h 994961"/>
                    <a:gd name="connsiteX4" fmla="*/ 823057 w 994960"/>
                    <a:gd name="connsiteY4" fmla="*/ 67032 h 994961"/>
                    <a:gd name="connsiteX5" fmla="*/ 764178 w 994960"/>
                    <a:gd name="connsiteY5" fmla="*/ 42623 h 994961"/>
                    <a:gd name="connsiteX6" fmla="*/ 749687 w 994960"/>
                    <a:gd name="connsiteY6" fmla="*/ 0 h 994961"/>
                    <a:gd name="connsiteX7" fmla="*/ 630420 w 994960"/>
                    <a:gd name="connsiteY7" fmla="*/ 0 h 994961"/>
                    <a:gd name="connsiteX8" fmla="*/ 615913 w 994960"/>
                    <a:gd name="connsiteY8" fmla="*/ 42607 h 994961"/>
                    <a:gd name="connsiteX9" fmla="*/ 557033 w 994960"/>
                    <a:gd name="connsiteY9" fmla="*/ 67015 h 994961"/>
                    <a:gd name="connsiteX10" fmla="*/ 516609 w 994960"/>
                    <a:gd name="connsiteY10" fmla="*/ 47132 h 994961"/>
                    <a:gd name="connsiteX11" fmla="*/ 432278 w 994960"/>
                    <a:gd name="connsiteY11" fmla="*/ 131463 h 994961"/>
                    <a:gd name="connsiteX12" fmla="*/ 452145 w 994960"/>
                    <a:gd name="connsiteY12" fmla="*/ 171872 h 994961"/>
                    <a:gd name="connsiteX13" fmla="*/ 427737 w 994960"/>
                    <a:gd name="connsiteY13" fmla="*/ 230751 h 994961"/>
                    <a:gd name="connsiteX14" fmla="*/ 385146 w 994960"/>
                    <a:gd name="connsiteY14" fmla="*/ 245274 h 994961"/>
                    <a:gd name="connsiteX15" fmla="*/ 385146 w 994960"/>
                    <a:gd name="connsiteY15" fmla="*/ 301024 h 994961"/>
                    <a:gd name="connsiteX16" fmla="*/ 288860 w 994960"/>
                    <a:gd name="connsiteY16" fmla="*/ 288860 h 994961"/>
                    <a:gd name="connsiteX17" fmla="*/ 0 w 994960"/>
                    <a:gd name="connsiteY17" fmla="*/ 497481 h 994961"/>
                    <a:gd name="connsiteX18" fmla="*/ 0 w 994960"/>
                    <a:gd name="connsiteY18" fmla="*/ 593767 h 994961"/>
                    <a:gd name="connsiteX19" fmla="*/ 0 w 994960"/>
                    <a:gd name="connsiteY19" fmla="*/ 690054 h 994961"/>
                    <a:gd name="connsiteX20" fmla="*/ 0 w 994960"/>
                    <a:gd name="connsiteY20" fmla="*/ 786341 h 994961"/>
                    <a:gd name="connsiteX21" fmla="*/ 288860 w 994960"/>
                    <a:gd name="connsiteY21" fmla="*/ 994962 h 994961"/>
                    <a:gd name="connsiteX22" fmla="*/ 577719 w 994960"/>
                    <a:gd name="connsiteY22" fmla="*/ 786341 h 994961"/>
                    <a:gd name="connsiteX23" fmla="*/ 577719 w 994960"/>
                    <a:gd name="connsiteY23" fmla="*/ 690054 h 994961"/>
                    <a:gd name="connsiteX24" fmla="*/ 577719 w 994960"/>
                    <a:gd name="connsiteY24" fmla="*/ 593767 h 994961"/>
                    <a:gd name="connsiteX25" fmla="*/ 577719 w 994960"/>
                    <a:gd name="connsiteY25" fmla="*/ 553118 h 994961"/>
                    <a:gd name="connsiteX26" fmla="*/ 615913 w 994960"/>
                    <a:gd name="connsiteY26" fmla="*/ 567208 h 994961"/>
                    <a:gd name="connsiteX27" fmla="*/ 630420 w 994960"/>
                    <a:gd name="connsiteY27" fmla="*/ 609815 h 994961"/>
                    <a:gd name="connsiteX28" fmla="*/ 749687 w 994960"/>
                    <a:gd name="connsiteY28" fmla="*/ 609815 h 994961"/>
                    <a:gd name="connsiteX29" fmla="*/ 764194 w 994960"/>
                    <a:gd name="connsiteY29" fmla="*/ 567208 h 994961"/>
                    <a:gd name="connsiteX30" fmla="*/ 823073 w 994960"/>
                    <a:gd name="connsiteY30" fmla="*/ 542800 h 994961"/>
                    <a:gd name="connsiteX31" fmla="*/ 863497 w 994960"/>
                    <a:gd name="connsiteY31" fmla="*/ 562683 h 994961"/>
                    <a:gd name="connsiteX32" fmla="*/ 947828 w 994960"/>
                    <a:gd name="connsiteY32" fmla="*/ 478352 h 994961"/>
                    <a:gd name="connsiteX33" fmla="*/ 927961 w 994960"/>
                    <a:gd name="connsiteY33" fmla="*/ 437944 h 994961"/>
                    <a:gd name="connsiteX34" fmla="*/ 952370 w 994960"/>
                    <a:gd name="connsiteY34" fmla="*/ 379064 h 994961"/>
                    <a:gd name="connsiteX35" fmla="*/ 994961 w 994960"/>
                    <a:gd name="connsiteY35" fmla="*/ 364541 h 994961"/>
                    <a:gd name="connsiteX36" fmla="*/ 994961 w 994960"/>
                    <a:gd name="connsiteY36" fmla="*/ 245274 h 994961"/>
                    <a:gd name="connsiteX37" fmla="*/ 288860 w 994960"/>
                    <a:gd name="connsiteY37" fmla="*/ 320955 h 994961"/>
                    <a:gd name="connsiteX38" fmla="*/ 545624 w 994960"/>
                    <a:gd name="connsiteY38" fmla="*/ 497481 h 994961"/>
                    <a:gd name="connsiteX39" fmla="*/ 288860 w 994960"/>
                    <a:gd name="connsiteY39" fmla="*/ 674006 h 994961"/>
                    <a:gd name="connsiteX40" fmla="*/ 32096 w 994960"/>
                    <a:gd name="connsiteY40" fmla="*/ 497481 h 994961"/>
                    <a:gd name="connsiteX41" fmla="*/ 288860 w 994960"/>
                    <a:gd name="connsiteY41" fmla="*/ 320955 h 994961"/>
                    <a:gd name="connsiteX42" fmla="*/ 557338 w 994960"/>
                    <a:gd name="connsiteY42" fmla="*/ 420981 h 994961"/>
                    <a:gd name="connsiteX43" fmla="*/ 534406 w 994960"/>
                    <a:gd name="connsiteY43" fmla="*/ 388147 h 994961"/>
                    <a:gd name="connsiteX44" fmla="*/ 513528 w 994960"/>
                    <a:gd name="connsiteY44" fmla="*/ 304908 h 994961"/>
                    <a:gd name="connsiteX45" fmla="*/ 690053 w 994960"/>
                    <a:gd name="connsiteY45" fmla="*/ 128382 h 994961"/>
                    <a:gd name="connsiteX46" fmla="*/ 866579 w 994960"/>
                    <a:gd name="connsiteY46" fmla="*/ 304908 h 994961"/>
                    <a:gd name="connsiteX47" fmla="*/ 690053 w 994960"/>
                    <a:gd name="connsiteY47" fmla="*/ 481433 h 994961"/>
                    <a:gd name="connsiteX48" fmla="*/ 557338 w 994960"/>
                    <a:gd name="connsiteY48" fmla="*/ 420981 h 994961"/>
                    <a:gd name="connsiteX49" fmla="*/ 176525 w 994960"/>
                    <a:gd name="connsiteY49" fmla="*/ 689685 h 994961"/>
                    <a:gd name="connsiteX50" fmla="*/ 176525 w 994960"/>
                    <a:gd name="connsiteY50" fmla="*/ 752255 h 994961"/>
                    <a:gd name="connsiteX51" fmla="*/ 112334 w 994960"/>
                    <a:gd name="connsiteY51" fmla="*/ 721620 h 994961"/>
                    <a:gd name="connsiteX52" fmla="*/ 112334 w 994960"/>
                    <a:gd name="connsiteY52" fmla="*/ 662243 h 994961"/>
                    <a:gd name="connsiteX53" fmla="*/ 176525 w 994960"/>
                    <a:gd name="connsiteY53" fmla="*/ 689685 h 994961"/>
                    <a:gd name="connsiteX54" fmla="*/ 272812 w 994960"/>
                    <a:gd name="connsiteY54" fmla="*/ 866018 h 994961"/>
                    <a:gd name="connsiteX55" fmla="*/ 208621 w 994960"/>
                    <a:gd name="connsiteY55" fmla="*/ 857625 h 994961"/>
                    <a:gd name="connsiteX56" fmla="*/ 208621 w 994960"/>
                    <a:gd name="connsiteY56" fmla="*/ 794027 h 994961"/>
                    <a:gd name="connsiteX57" fmla="*/ 272812 w 994960"/>
                    <a:gd name="connsiteY57" fmla="*/ 801795 h 994961"/>
                    <a:gd name="connsiteX58" fmla="*/ 304907 w 994960"/>
                    <a:gd name="connsiteY58" fmla="*/ 801795 h 994961"/>
                    <a:gd name="connsiteX59" fmla="*/ 369098 w 994960"/>
                    <a:gd name="connsiteY59" fmla="*/ 794027 h 994961"/>
                    <a:gd name="connsiteX60" fmla="*/ 369098 w 994960"/>
                    <a:gd name="connsiteY60" fmla="*/ 857625 h 994961"/>
                    <a:gd name="connsiteX61" fmla="*/ 304907 w 994960"/>
                    <a:gd name="connsiteY61" fmla="*/ 866018 h 994961"/>
                    <a:gd name="connsiteX62" fmla="*/ 304907 w 994960"/>
                    <a:gd name="connsiteY62" fmla="*/ 769731 h 994961"/>
                    <a:gd name="connsiteX63" fmla="*/ 304907 w 994960"/>
                    <a:gd name="connsiteY63" fmla="*/ 705508 h 994961"/>
                    <a:gd name="connsiteX64" fmla="*/ 369098 w 994960"/>
                    <a:gd name="connsiteY64" fmla="*/ 697741 h 994961"/>
                    <a:gd name="connsiteX65" fmla="*/ 369098 w 994960"/>
                    <a:gd name="connsiteY65" fmla="*/ 761338 h 994961"/>
                    <a:gd name="connsiteX66" fmla="*/ 304907 w 994960"/>
                    <a:gd name="connsiteY66" fmla="*/ 769731 h 994961"/>
                    <a:gd name="connsiteX67" fmla="*/ 272812 w 994960"/>
                    <a:gd name="connsiteY67" fmla="*/ 769731 h 994961"/>
                    <a:gd name="connsiteX68" fmla="*/ 208621 w 994960"/>
                    <a:gd name="connsiteY68" fmla="*/ 761338 h 994961"/>
                    <a:gd name="connsiteX69" fmla="*/ 208621 w 994960"/>
                    <a:gd name="connsiteY69" fmla="*/ 697741 h 994961"/>
                    <a:gd name="connsiteX70" fmla="*/ 272812 w 994960"/>
                    <a:gd name="connsiteY70" fmla="*/ 705508 h 994961"/>
                    <a:gd name="connsiteX71" fmla="*/ 176525 w 994960"/>
                    <a:gd name="connsiteY71" fmla="*/ 785971 h 994961"/>
                    <a:gd name="connsiteX72" fmla="*/ 176525 w 994960"/>
                    <a:gd name="connsiteY72" fmla="*/ 848542 h 994961"/>
                    <a:gd name="connsiteX73" fmla="*/ 112334 w 994960"/>
                    <a:gd name="connsiteY73" fmla="*/ 817906 h 994961"/>
                    <a:gd name="connsiteX74" fmla="*/ 112334 w 994960"/>
                    <a:gd name="connsiteY74" fmla="*/ 758530 h 994961"/>
                    <a:gd name="connsiteX75" fmla="*/ 176525 w 994960"/>
                    <a:gd name="connsiteY75" fmla="*/ 785971 h 994961"/>
                    <a:gd name="connsiteX76" fmla="*/ 176525 w 994960"/>
                    <a:gd name="connsiteY76" fmla="*/ 882258 h 994961"/>
                    <a:gd name="connsiteX77" fmla="*/ 176525 w 994960"/>
                    <a:gd name="connsiteY77" fmla="*/ 944828 h 994961"/>
                    <a:gd name="connsiteX78" fmla="*/ 112334 w 994960"/>
                    <a:gd name="connsiteY78" fmla="*/ 914193 h 994961"/>
                    <a:gd name="connsiteX79" fmla="*/ 112334 w 994960"/>
                    <a:gd name="connsiteY79" fmla="*/ 854816 h 994961"/>
                    <a:gd name="connsiteX80" fmla="*/ 176525 w 994960"/>
                    <a:gd name="connsiteY80" fmla="*/ 882258 h 994961"/>
                    <a:gd name="connsiteX81" fmla="*/ 208621 w 994960"/>
                    <a:gd name="connsiteY81" fmla="*/ 890314 h 994961"/>
                    <a:gd name="connsiteX82" fmla="*/ 272812 w 994960"/>
                    <a:gd name="connsiteY82" fmla="*/ 898081 h 994961"/>
                    <a:gd name="connsiteX83" fmla="*/ 272812 w 994960"/>
                    <a:gd name="connsiteY83" fmla="*/ 962304 h 994961"/>
                    <a:gd name="connsiteX84" fmla="*/ 208621 w 994960"/>
                    <a:gd name="connsiteY84" fmla="*/ 953911 h 994961"/>
                    <a:gd name="connsiteX85" fmla="*/ 304907 w 994960"/>
                    <a:gd name="connsiteY85" fmla="*/ 898081 h 994961"/>
                    <a:gd name="connsiteX86" fmla="*/ 369098 w 994960"/>
                    <a:gd name="connsiteY86" fmla="*/ 890314 h 994961"/>
                    <a:gd name="connsiteX87" fmla="*/ 369098 w 994960"/>
                    <a:gd name="connsiteY87" fmla="*/ 953911 h 994961"/>
                    <a:gd name="connsiteX88" fmla="*/ 304907 w 994960"/>
                    <a:gd name="connsiteY88" fmla="*/ 962304 h 994961"/>
                    <a:gd name="connsiteX89" fmla="*/ 401194 w 994960"/>
                    <a:gd name="connsiteY89" fmla="*/ 882258 h 994961"/>
                    <a:gd name="connsiteX90" fmla="*/ 465385 w 994960"/>
                    <a:gd name="connsiteY90" fmla="*/ 854816 h 994961"/>
                    <a:gd name="connsiteX91" fmla="*/ 465385 w 994960"/>
                    <a:gd name="connsiteY91" fmla="*/ 914193 h 994961"/>
                    <a:gd name="connsiteX92" fmla="*/ 401194 w 994960"/>
                    <a:gd name="connsiteY92" fmla="*/ 944828 h 994961"/>
                    <a:gd name="connsiteX93" fmla="*/ 401194 w 994960"/>
                    <a:gd name="connsiteY93" fmla="*/ 848542 h 994961"/>
                    <a:gd name="connsiteX94" fmla="*/ 401194 w 994960"/>
                    <a:gd name="connsiteY94" fmla="*/ 785955 h 994961"/>
                    <a:gd name="connsiteX95" fmla="*/ 465385 w 994960"/>
                    <a:gd name="connsiteY95" fmla="*/ 758514 h 994961"/>
                    <a:gd name="connsiteX96" fmla="*/ 465385 w 994960"/>
                    <a:gd name="connsiteY96" fmla="*/ 817890 h 994961"/>
                    <a:gd name="connsiteX97" fmla="*/ 401194 w 994960"/>
                    <a:gd name="connsiteY97" fmla="*/ 848542 h 994961"/>
                    <a:gd name="connsiteX98" fmla="*/ 401194 w 994960"/>
                    <a:gd name="connsiteY98" fmla="*/ 752255 h 994961"/>
                    <a:gd name="connsiteX99" fmla="*/ 401194 w 994960"/>
                    <a:gd name="connsiteY99" fmla="*/ 689669 h 994961"/>
                    <a:gd name="connsiteX100" fmla="*/ 465385 w 994960"/>
                    <a:gd name="connsiteY100" fmla="*/ 662227 h 994961"/>
                    <a:gd name="connsiteX101" fmla="*/ 465385 w 994960"/>
                    <a:gd name="connsiteY101" fmla="*/ 721604 h 994961"/>
                    <a:gd name="connsiteX102" fmla="*/ 401194 w 994960"/>
                    <a:gd name="connsiteY102" fmla="*/ 752255 h 994961"/>
                    <a:gd name="connsiteX103" fmla="*/ 32096 w 994960"/>
                    <a:gd name="connsiteY103" fmla="*/ 592612 h 994961"/>
                    <a:gd name="connsiteX104" fmla="*/ 80239 w 994960"/>
                    <a:gd name="connsiteY104" fmla="*/ 641381 h 994961"/>
                    <a:gd name="connsiteX105" fmla="*/ 80239 w 994960"/>
                    <a:gd name="connsiteY105" fmla="*/ 696280 h 994961"/>
                    <a:gd name="connsiteX106" fmla="*/ 32096 w 994960"/>
                    <a:gd name="connsiteY106" fmla="*/ 593767 h 994961"/>
                    <a:gd name="connsiteX107" fmla="*/ 32096 w 994960"/>
                    <a:gd name="connsiteY107" fmla="*/ 688899 h 994961"/>
                    <a:gd name="connsiteX108" fmla="*/ 80239 w 994960"/>
                    <a:gd name="connsiteY108" fmla="*/ 737668 h 994961"/>
                    <a:gd name="connsiteX109" fmla="*/ 80239 w 994960"/>
                    <a:gd name="connsiteY109" fmla="*/ 792567 h 994961"/>
                    <a:gd name="connsiteX110" fmla="*/ 32096 w 994960"/>
                    <a:gd name="connsiteY110" fmla="*/ 690054 h 994961"/>
                    <a:gd name="connsiteX111" fmla="*/ 32096 w 994960"/>
                    <a:gd name="connsiteY111" fmla="*/ 786341 h 994961"/>
                    <a:gd name="connsiteX112" fmla="*/ 32096 w 994960"/>
                    <a:gd name="connsiteY112" fmla="*/ 785185 h 994961"/>
                    <a:gd name="connsiteX113" fmla="*/ 80239 w 994960"/>
                    <a:gd name="connsiteY113" fmla="*/ 833954 h 994961"/>
                    <a:gd name="connsiteX114" fmla="*/ 80239 w 994960"/>
                    <a:gd name="connsiteY114" fmla="*/ 888854 h 994961"/>
                    <a:gd name="connsiteX115" fmla="*/ 32096 w 994960"/>
                    <a:gd name="connsiteY115" fmla="*/ 786341 h 994961"/>
                    <a:gd name="connsiteX116" fmla="*/ 545624 w 994960"/>
                    <a:gd name="connsiteY116" fmla="*/ 786341 h 994961"/>
                    <a:gd name="connsiteX117" fmla="*/ 497480 w 994960"/>
                    <a:gd name="connsiteY117" fmla="*/ 888854 h 994961"/>
                    <a:gd name="connsiteX118" fmla="*/ 497480 w 994960"/>
                    <a:gd name="connsiteY118" fmla="*/ 833954 h 994961"/>
                    <a:gd name="connsiteX119" fmla="*/ 545624 w 994960"/>
                    <a:gd name="connsiteY119" fmla="*/ 785185 h 994961"/>
                    <a:gd name="connsiteX120" fmla="*/ 545624 w 994960"/>
                    <a:gd name="connsiteY120" fmla="*/ 690054 h 994961"/>
                    <a:gd name="connsiteX121" fmla="*/ 497480 w 994960"/>
                    <a:gd name="connsiteY121" fmla="*/ 792567 h 994961"/>
                    <a:gd name="connsiteX122" fmla="*/ 497480 w 994960"/>
                    <a:gd name="connsiteY122" fmla="*/ 737668 h 994961"/>
                    <a:gd name="connsiteX123" fmla="*/ 545624 w 994960"/>
                    <a:gd name="connsiteY123" fmla="*/ 688899 h 994961"/>
                    <a:gd name="connsiteX124" fmla="*/ 497480 w 994960"/>
                    <a:gd name="connsiteY124" fmla="*/ 696280 h 994961"/>
                    <a:gd name="connsiteX125" fmla="*/ 497480 w 994960"/>
                    <a:gd name="connsiteY125" fmla="*/ 641381 h 994961"/>
                    <a:gd name="connsiteX126" fmla="*/ 545624 w 994960"/>
                    <a:gd name="connsiteY126" fmla="*/ 592612 h 994961"/>
                    <a:gd name="connsiteX127" fmla="*/ 545624 w 994960"/>
                    <a:gd name="connsiteY127" fmla="*/ 593767 h 994961"/>
                    <a:gd name="connsiteX128" fmla="*/ 497480 w 994960"/>
                    <a:gd name="connsiteY128" fmla="*/ 696280 h 994961"/>
                    <a:gd name="connsiteX129" fmla="*/ 962865 w 994960"/>
                    <a:gd name="connsiteY129" fmla="*/ 341561 h 994961"/>
                    <a:gd name="connsiteX130" fmla="*/ 925570 w 994960"/>
                    <a:gd name="connsiteY130" fmla="*/ 354270 h 994961"/>
                    <a:gd name="connsiteX131" fmla="*/ 923468 w 994960"/>
                    <a:gd name="connsiteY131" fmla="*/ 362776 h 994961"/>
                    <a:gd name="connsiteX132" fmla="*/ 896010 w 994960"/>
                    <a:gd name="connsiteY132" fmla="*/ 429005 h 994961"/>
                    <a:gd name="connsiteX133" fmla="*/ 891485 w 994960"/>
                    <a:gd name="connsiteY133" fmla="*/ 436515 h 994961"/>
                    <a:gd name="connsiteX134" fmla="*/ 908896 w 994960"/>
                    <a:gd name="connsiteY134" fmla="*/ 471885 h 994961"/>
                    <a:gd name="connsiteX135" fmla="*/ 857046 w 994960"/>
                    <a:gd name="connsiteY135" fmla="*/ 523719 h 994961"/>
                    <a:gd name="connsiteX136" fmla="*/ 821677 w 994960"/>
                    <a:gd name="connsiteY136" fmla="*/ 506323 h 994961"/>
                    <a:gd name="connsiteX137" fmla="*/ 814167 w 994960"/>
                    <a:gd name="connsiteY137" fmla="*/ 510865 h 994961"/>
                    <a:gd name="connsiteX138" fmla="*/ 747921 w 994960"/>
                    <a:gd name="connsiteY138" fmla="*/ 538306 h 994961"/>
                    <a:gd name="connsiteX139" fmla="*/ 739416 w 994960"/>
                    <a:gd name="connsiteY139" fmla="*/ 540409 h 994961"/>
                    <a:gd name="connsiteX140" fmla="*/ 726706 w 994960"/>
                    <a:gd name="connsiteY140" fmla="*/ 577720 h 994961"/>
                    <a:gd name="connsiteX141" fmla="*/ 653400 w 994960"/>
                    <a:gd name="connsiteY141" fmla="*/ 577720 h 994961"/>
                    <a:gd name="connsiteX142" fmla="*/ 640706 w 994960"/>
                    <a:gd name="connsiteY142" fmla="*/ 540409 h 994961"/>
                    <a:gd name="connsiteX143" fmla="*/ 632201 w 994960"/>
                    <a:gd name="connsiteY143" fmla="*/ 538306 h 994961"/>
                    <a:gd name="connsiteX144" fmla="*/ 577719 w 994960"/>
                    <a:gd name="connsiteY144" fmla="*/ 517348 h 994961"/>
                    <a:gd name="connsiteX145" fmla="*/ 577719 w 994960"/>
                    <a:gd name="connsiteY145" fmla="*/ 497481 h 994961"/>
                    <a:gd name="connsiteX146" fmla="*/ 576451 w 994960"/>
                    <a:gd name="connsiteY146" fmla="*/ 479395 h 994961"/>
                    <a:gd name="connsiteX147" fmla="*/ 690053 w 994960"/>
                    <a:gd name="connsiteY147" fmla="*/ 513529 h 994961"/>
                    <a:gd name="connsiteX148" fmla="*/ 898674 w 994960"/>
                    <a:gd name="connsiteY148" fmla="*/ 304908 h 994961"/>
                    <a:gd name="connsiteX149" fmla="*/ 690053 w 994960"/>
                    <a:gd name="connsiteY149" fmla="*/ 96287 h 994961"/>
                    <a:gd name="connsiteX150" fmla="*/ 481433 w 994960"/>
                    <a:gd name="connsiteY150" fmla="*/ 304908 h 994961"/>
                    <a:gd name="connsiteX151" fmla="*/ 485781 w 994960"/>
                    <a:gd name="connsiteY151" fmla="*/ 345284 h 994961"/>
                    <a:gd name="connsiteX152" fmla="*/ 417242 w 994960"/>
                    <a:gd name="connsiteY152" fmla="*/ 310877 h 994961"/>
                    <a:gd name="connsiteX153" fmla="*/ 417242 w 994960"/>
                    <a:gd name="connsiteY153" fmla="*/ 268254 h 994961"/>
                    <a:gd name="connsiteX154" fmla="*/ 454536 w 994960"/>
                    <a:gd name="connsiteY154" fmla="*/ 255545 h 994961"/>
                    <a:gd name="connsiteX155" fmla="*/ 456639 w 994960"/>
                    <a:gd name="connsiteY155" fmla="*/ 247039 h 994961"/>
                    <a:gd name="connsiteX156" fmla="*/ 484096 w 994960"/>
                    <a:gd name="connsiteY156" fmla="*/ 180810 h 994961"/>
                    <a:gd name="connsiteX157" fmla="*/ 488622 w 994960"/>
                    <a:gd name="connsiteY157" fmla="*/ 173300 h 994961"/>
                    <a:gd name="connsiteX158" fmla="*/ 471210 w 994960"/>
                    <a:gd name="connsiteY158" fmla="*/ 137931 h 994961"/>
                    <a:gd name="connsiteX159" fmla="*/ 523060 w 994960"/>
                    <a:gd name="connsiteY159" fmla="*/ 86096 h 994961"/>
                    <a:gd name="connsiteX160" fmla="*/ 558430 w 994960"/>
                    <a:gd name="connsiteY160" fmla="*/ 103492 h 994961"/>
                    <a:gd name="connsiteX161" fmla="*/ 565940 w 994960"/>
                    <a:gd name="connsiteY161" fmla="*/ 98951 h 994961"/>
                    <a:gd name="connsiteX162" fmla="*/ 632185 w 994960"/>
                    <a:gd name="connsiteY162" fmla="*/ 71509 h 994961"/>
                    <a:gd name="connsiteX163" fmla="*/ 640690 w 994960"/>
                    <a:gd name="connsiteY163" fmla="*/ 69407 h 994961"/>
                    <a:gd name="connsiteX164" fmla="*/ 653400 w 994960"/>
                    <a:gd name="connsiteY164" fmla="*/ 32096 h 994961"/>
                    <a:gd name="connsiteX165" fmla="*/ 726706 w 994960"/>
                    <a:gd name="connsiteY165" fmla="*/ 32096 h 994961"/>
                    <a:gd name="connsiteX166" fmla="*/ 739400 w 994960"/>
                    <a:gd name="connsiteY166" fmla="*/ 69407 h 994961"/>
                    <a:gd name="connsiteX167" fmla="*/ 747905 w 994960"/>
                    <a:gd name="connsiteY167" fmla="*/ 71509 h 994961"/>
                    <a:gd name="connsiteX168" fmla="*/ 814151 w 994960"/>
                    <a:gd name="connsiteY168" fmla="*/ 98951 h 994961"/>
                    <a:gd name="connsiteX169" fmla="*/ 821661 w 994960"/>
                    <a:gd name="connsiteY169" fmla="*/ 103492 h 994961"/>
                    <a:gd name="connsiteX170" fmla="*/ 857030 w 994960"/>
                    <a:gd name="connsiteY170" fmla="*/ 86096 h 994961"/>
                    <a:gd name="connsiteX171" fmla="*/ 908880 w 994960"/>
                    <a:gd name="connsiteY171" fmla="*/ 137931 h 994961"/>
                    <a:gd name="connsiteX172" fmla="*/ 891469 w 994960"/>
                    <a:gd name="connsiteY172" fmla="*/ 173300 h 994961"/>
                    <a:gd name="connsiteX173" fmla="*/ 895994 w 994960"/>
                    <a:gd name="connsiteY173" fmla="*/ 180810 h 994961"/>
                    <a:gd name="connsiteX174" fmla="*/ 923452 w 994960"/>
                    <a:gd name="connsiteY174" fmla="*/ 247039 h 994961"/>
                    <a:gd name="connsiteX175" fmla="*/ 925554 w 994960"/>
                    <a:gd name="connsiteY175" fmla="*/ 255545 h 994961"/>
                    <a:gd name="connsiteX176" fmla="*/ 962865 w 994960"/>
                    <a:gd name="connsiteY176" fmla="*/ 268254 h 994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</a:cxnLst>
                  <a:rect l="l" t="t" r="r" b="b"/>
                  <a:pathLst>
                    <a:path w="994960" h="994961">
                      <a:moveTo>
                        <a:pt x="952354" y="230767"/>
                      </a:moveTo>
                      <a:cubicBezTo>
                        <a:pt x="946561" y="210242"/>
                        <a:pt x="938376" y="190503"/>
                        <a:pt x="927945" y="171888"/>
                      </a:cubicBezTo>
                      <a:lnTo>
                        <a:pt x="947812" y="131479"/>
                      </a:lnTo>
                      <a:lnTo>
                        <a:pt x="863481" y="47148"/>
                      </a:lnTo>
                      <a:lnTo>
                        <a:pt x="823057" y="67032"/>
                      </a:lnTo>
                      <a:cubicBezTo>
                        <a:pt x="804458" y="56600"/>
                        <a:pt x="784703" y="48416"/>
                        <a:pt x="764178" y="42623"/>
                      </a:cubicBezTo>
                      <a:lnTo>
                        <a:pt x="749687" y="0"/>
                      </a:lnTo>
                      <a:lnTo>
                        <a:pt x="630420" y="0"/>
                      </a:lnTo>
                      <a:lnTo>
                        <a:pt x="615913" y="42607"/>
                      </a:lnTo>
                      <a:cubicBezTo>
                        <a:pt x="595388" y="48400"/>
                        <a:pt x="575633" y="56584"/>
                        <a:pt x="557033" y="67015"/>
                      </a:cubicBezTo>
                      <a:lnTo>
                        <a:pt x="516609" y="47132"/>
                      </a:lnTo>
                      <a:lnTo>
                        <a:pt x="432278" y="131463"/>
                      </a:lnTo>
                      <a:lnTo>
                        <a:pt x="452145" y="171872"/>
                      </a:lnTo>
                      <a:cubicBezTo>
                        <a:pt x="441730" y="190487"/>
                        <a:pt x="433546" y="210226"/>
                        <a:pt x="427737" y="230751"/>
                      </a:cubicBezTo>
                      <a:lnTo>
                        <a:pt x="385146" y="245274"/>
                      </a:lnTo>
                      <a:lnTo>
                        <a:pt x="385146" y="301024"/>
                      </a:lnTo>
                      <a:cubicBezTo>
                        <a:pt x="354976" y="293289"/>
                        <a:pt x="322656" y="288860"/>
                        <a:pt x="288860" y="288860"/>
                      </a:cubicBezTo>
                      <a:cubicBezTo>
                        <a:pt x="129586" y="288860"/>
                        <a:pt x="0" y="382450"/>
                        <a:pt x="0" y="497481"/>
                      </a:cubicBezTo>
                      <a:lnTo>
                        <a:pt x="0" y="593767"/>
                      </a:lnTo>
                      <a:lnTo>
                        <a:pt x="0" y="690054"/>
                      </a:lnTo>
                      <a:lnTo>
                        <a:pt x="0" y="786341"/>
                      </a:lnTo>
                      <a:cubicBezTo>
                        <a:pt x="0" y="901371"/>
                        <a:pt x="129586" y="994962"/>
                        <a:pt x="288860" y="994962"/>
                      </a:cubicBezTo>
                      <a:cubicBezTo>
                        <a:pt x="448133" y="994962"/>
                        <a:pt x="577719" y="901371"/>
                        <a:pt x="577719" y="786341"/>
                      </a:cubicBezTo>
                      <a:lnTo>
                        <a:pt x="577719" y="690054"/>
                      </a:lnTo>
                      <a:lnTo>
                        <a:pt x="577719" y="593767"/>
                      </a:lnTo>
                      <a:lnTo>
                        <a:pt x="577719" y="553118"/>
                      </a:lnTo>
                      <a:cubicBezTo>
                        <a:pt x="590092" y="558719"/>
                        <a:pt x="602818" y="563517"/>
                        <a:pt x="615913" y="567208"/>
                      </a:cubicBezTo>
                      <a:lnTo>
                        <a:pt x="630420" y="609815"/>
                      </a:lnTo>
                      <a:lnTo>
                        <a:pt x="749687" y="609815"/>
                      </a:lnTo>
                      <a:lnTo>
                        <a:pt x="764194" y="567208"/>
                      </a:lnTo>
                      <a:cubicBezTo>
                        <a:pt x="784719" y="561415"/>
                        <a:pt x="804474" y="553231"/>
                        <a:pt x="823073" y="542800"/>
                      </a:cubicBezTo>
                      <a:lnTo>
                        <a:pt x="863497" y="562683"/>
                      </a:lnTo>
                      <a:lnTo>
                        <a:pt x="947828" y="478352"/>
                      </a:lnTo>
                      <a:lnTo>
                        <a:pt x="927961" y="437944"/>
                      </a:lnTo>
                      <a:cubicBezTo>
                        <a:pt x="938376" y="419328"/>
                        <a:pt x="946561" y="399589"/>
                        <a:pt x="952370" y="379064"/>
                      </a:cubicBezTo>
                      <a:lnTo>
                        <a:pt x="994961" y="364541"/>
                      </a:lnTo>
                      <a:lnTo>
                        <a:pt x="994961" y="245274"/>
                      </a:lnTo>
                      <a:close/>
                      <a:moveTo>
                        <a:pt x="288860" y="320955"/>
                      </a:moveTo>
                      <a:cubicBezTo>
                        <a:pt x="430433" y="320955"/>
                        <a:pt x="545624" y="400151"/>
                        <a:pt x="545624" y="497481"/>
                      </a:cubicBezTo>
                      <a:cubicBezTo>
                        <a:pt x="545624" y="594810"/>
                        <a:pt x="430433" y="674006"/>
                        <a:pt x="288860" y="674006"/>
                      </a:cubicBezTo>
                      <a:cubicBezTo>
                        <a:pt x="147286" y="674006"/>
                        <a:pt x="32096" y="594810"/>
                        <a:pt x="32096" y="497481"/>
                      </a:cubicBezTo>
                      <a:cubicBezTo>
                        <a:pt x="32096" y="400151"/>
                        <a:pt x="147286" y="320955"/>
                        <a:pt x="288860" y="320955"/>
                      </a:cubicBezTo>
                      <a:close/>
                      <a:moveTo>
                        <a:pt x="557338" y="420981"/>
                      </a:moveTo>
                      <a:cubicBezTo>
                        <a:pt x="551032" y="409491"/>
                        <a:pt x="543313" y="398546"/>
                        <a:pt x="534406" y="388147"/>
                      </a:cubicBezTo>
                      <a:cubicBezTo>
                        <a:pt x="520766" y="362680"/>
                        <a:pt x="513528" y="333906"/>
                        <a:pt x="513528" y="304908"/>
                      </a:cubicBezTo>
                      <a:cubicBezTo>
                        <a:pt x="513528" y="207578"/>
                        <a:pt x="592724" y="128382"/>
                        <a:pt x="690053" y="128382"/>
                      </a:cubicBezTo>
                      <a:cubicBezTo>
                        <a:pt x="787383" y="128382"/>
                        <a:pt x="866579" y="207578"/>
                        <a:pt x="866579" y="304908"/>
                      </a:cubicBezTo>
                      <a:cubicBezTo>
                        <a:pt x="866579" y="402237"/>
                        <a:pt x="787383" y="481433"/>
                        <a:pt x="690053" y="481433"/>
                      </a:cubicBezTo>
                      <a:cubicBezTo>
                        <a:pt x="639262" y="481433"/>
                        <a:pt x="590974" y="459383"/>
                        <a:pt x="557338" y="420981"/>
                      </a:cubicBezTo>
                      <a:close/>
                      <a:moveTo>
                        <a:pt x="176525" y="689685"/>
                      </a:moveTo>
                      <a:lnTo>
                        <a:pt x="176525" y="752255"/>
                      </a:lnTo>
                      <a:cubicBezTo>
                        <a:pt x="152871" y="744295"/>
                        <a:pt x="131239" y="733961"/>
                        <a:pt x="112334" y="721620"/>
                      </a:cubicBezTo>
                      <a:lnTo>
                        <a:pt x="112334" y="662243"/>
                      </a:lnTo>
                      <a:cubicBezTo>
                        <a:pt x="131945" y="673236"/>
                        <a:pt x="153384" y="682592"/>
                        <a:pt x="176525" y="689685"/>
                      </a:cubicBezTo>
                      <a:close/>
                      <a:moveTo>
                        <a:pt x="272812" y="866018"/>
                      </a:moveTo>
                      <a:cubicBezTo>
                        <a:pt x="250537" y="865071"/>
                        <a:pt x="229017" y="862263"/>
                        <a:pt x="208621" y="857625"/>
                      </a:cubicBezTo>
                      <a:lnTo>
                        <a:pt x="208621" y="794027"/>
                      </a:lnTo>
                      <a:cubicBezTo>
                        <a:pt x="229178" y="798328"/>
                        <a:pt x="250666" y="800912"/>
                        <a:pt x="272812" y="801795"/>
                      </a:cubicBezTo>
                      <a:close/>
                      <a:moveTo>
                        <a:pt x="304907" y="801795"/>
                      </a:moveTo>
                      <a:cubicBezTo>
                        <a:pt x="327053" y="800912"/>
                        <a:pt x="348541" y="798328"/>
                        <a:pt x="369098" y="794027"/>
                      </a:cubicBezTo>
                      <a:lnTo>
                        <a:pt x="369098" y="857625"/>
                      </a:lnTo>
                      <a:cubicBezTo>
                        <a:pt x="348702" y="862246"/>
                        <a:pt x="327182" y="865055"/>
                        <a:pt x="304907" y="866018"/>
                      </a:cubicBezTo>
                      <a:close/>
                      <a:moveTo>
                        <a:pt x="304907" y="769731"/>
                      </a:moveTo>
                      <a:lnTo>
                        <a:pt x="304907" y="705508"/>
                      </a:lnTo>
                      <a:cubicBezTo>
                        <a:pt x="327053" y="704625"/>
                        <a:pt x="348541" y="702042"/>
                        <a:pt x="369098" y="697741"/>
                      </a:cubicBezTo>
                      <a:lnTo>
                        <a:pt x="369098" y="761338"/>
                      </a:lnTo>
                      <a:cubicBezTo>
                        <a:pt x="348702" y="765976"/>
                        <a:pt x="327182" y="768784"/>
                        <a:pt x="304907" y="769731"/>
                      </a:cubicBezTo>
                      <a:close/>
                      <a:moveTo>
                        <a:pt x="272812" y="769731"/>
                      </a:moveTo>
                      <a:cubicBezTo>
                        <a:pt x="250537" y="768784"/>
                        <a:pt x="229017" y="765976"/>
                        <a:pt x="208621" y="761338"/>
                      </a:cubicBezTo>
                      <a:lnTo>
                        <a:pt x="208621" y="697741"/>
                      </a:lnTo>
                      <a:cubicBezTo>
                        <a:pt x="229178" y="702042"/>
                        <a:pt x="250666" y="704625"/>
                        <a:pt x="272812" y="705508"/>
                      </a:cubicBezTo>
                      <a:close/>
                      <a:moveTo>
                        <a:pt x="176525" y="785971"/>
                      </a:moveTo>
                      <a:lnTo>
                        <a:pt x="176525" y="848542"/>
                      </a:lnTo>
                      <a:cubicBezTo>
                        <a:pt x="152871" y="840582"/>
                        <a:pt x="131239" y="830247"/>
                        <a:pt x="112334" y="817906"/>
                      </a:cubicBezTo>
                      <a:lnTo>
                        <a:pt x="112334" y="758530"/>
                      </a:lnTo>
                      <a:cubicBezTo>
                        <a:pt x="131945" y="769522"/>
                        <a:pt x="153384" y="778878"/>
                        <a:pt x="176525" y="785971"/>
                      </a:cubicBezTo>
                      <a:close/>
                      <a:moveTo>
                        <a:pt x="176525" y="882258"/>
                      </a:moveTo>
                      <a:lnTo>
                        <a:pt x="176525" y="944828"/>
                      </a:lnTo>
                      <a:cubicBezTo>
                        <a:pt x="152871" y="936869"/>
                        <a:pt x="131239" y="926534"/>
                        <a:pt x="112334" y="914193"/>
                      </a:cubicBezTo>
                      <a:lnTo>
                        <a:pt x="112334" y="854816"/>
                      </a:lnTo>
                      <a:cubicBezTo>
                        <a:pt x="131945" y="865809"/>
                        <a:pt x="153384" y="875165"/>
                        <a:pt x="176525" y="882258"/>
                      </a:cubicBezTo>
                      <a:close/>
                      <a:moveTo>
                        <a:pt x="208621" y="890314"/>
                      </a:moveTo>
                      <a:cubicBezTo>
                        <a:pt x="229178" y="894615"/>
                        <a:pt x="250666" y="897199"/>
                        <a:pt x="272812" y="898081"/>
                      </a:cubicBezTo>
                      <a:lnTo>
                        <a:pt x="272812" y="962304"/>
                      </a:lnTo>
                      <a:cubicBezTo>
                        <a:pt x="250537" y="961357"/>
                        <a:pt x="229017" y="958549"/>
                        <a:pt x="208621" y="953911"/>
                      </a:cubicBezTo>
                      <a:close/>
                      <a:moveTo>
                        <a:pt x="304907" y="898081"/>
                      </a:moveTo>
                      <a:cubicBezTo>
                        <a:pt x="327053" y="897199"/>
                        <a:pt x="348541" y="894615"/>
                        <a:pt x="369098" y="890314"/>
                      </a:cubicBezTo>
                      <a:lnTo>
                        <a:pt x="369098" y="953911"/>
                      </a:lnTo>
                      <a:cubicBezTo>
                        <a:pt x="348702" y="958533"/>
                        <a:pt x="327182" y="961341"/>
                        <a:pt x="304907" y="962304"/>
                      </a:cubicBezTo>
                      <a:close/>
                      <a:moveTo>
                        <a:pt x="401194" y="882258"/>
                      </a:moveTo>
                      <a:cubicBezTo>
                        <a:pt x="424335" y="875181"/>
                        <a:pt x="445774" y="865809"/>
                        <a:pt x="465385" y="854816"/>
                      </a:cubicBezTo>
                      <a:lnTo>
                        <a:pt x="465385" y="914193"/>
                      </a:lnTo>
                      <a:cubicBezTo>
                        <a:pt x="446481" y="926534"/>
                        <a:pt x="424848" y="936869"/>
                        <a:pt x="401194" y="944828"/>
                      </a:cubicBezTo>
                      <a:close/>
                      <a:moveTo>
                        <a:pt x="401194" y="848542"/>
                      </a:moveTo>
                      <a:lnTo>
                        <a:pt x="401194" y="785955"/>
                      </a:lnTo>
                      <a:cubicBezTo>
                        <a:pt x="424335" y="778878"/>
                        <a:pt x="445774" y="769506"/>
                        <a:pt x="465385" y="758514"/>
                      </a:cubicBezTo>
                      <a:lnTo>
                        <a:pt x="465385" y="817890"/>
                      </a:lnTo>
                      <a:cubicBezTo>
                        <a:pt x="446481" y="830247"/>
                        <a:pt x="424848" y="840582"/>
                        <a:pt x="401194" y="848542"/>
                      </a:cubicBezTo>
                      <a:close/>
                      <a:moveTo>
                        <a:pt x="401194" y="752255"/>
                      </a:moveTo>
                      <a:lnTo>
                        <a:pt x="401194" y="689669"/>
                      </a:lnTo>
                      <a:cubicBezTo>
                        <a:pt x="424335" y="682592"/>
                        <a:pt x="445774" y="673220"/>
                        <a:pt x="465385" y="662227"/>
                      </a:cubicBezTo>
                      <a:lnTo>
                        <a:pt x="465385" y="721604"/>
                      </a:lnTo>
                      <a:cubicBezTo>
                        <a:pt x="446481" y="733961"/>
                        <a:pt x="424848" y="744295"/>
                        <a:pt x="401194" y="752255"/>
                      </a:cubicBezTo>
                      <a:close/>
                      <a:moveTo>
                        <a:pt x="32096" y="592612"/>
                      </a:moveTo>
                      <a:cubicBezTo>
                        <a:pt x="44886" y="610537"/>
                        <a:pt x="61126" y="626922"/>
                        <a:pt x="80239" y="641381"/>
                      </a:cubicBezTo>
                      <a:lnTo>
                        <a:pt x="80239" y="696280"/>
                      </a:lnTo>
                      <a:cubicBezTo>
                        <a:pt x="50069" y="667346"/>
                        <a:pt x="32096" y="632009"/>
                        <a:pt x="32096" y="593767"/>
                      </a:cubicBezTo>
                      <a:close/>
                      <a:moveTo>
                        <a:pt x="32096" y="688899"/>
                      </a:moveTo>
                      <a:cubicBezTo>
                        <a:pt x="44886" y="706824"/>
                        <a:pt x="61126" y="723209"/>
                        <a:pt x="80239" y="737668"/>
                      </a:cubicBezTo>
                      <a:lnTo>
                        <a:pt x="80239" y="792567"/>
                      </a:lnTo>
                      <a:cubicBezTo>
                        <a:pt x="50069" y="763633"/>
                        <a:pt x="32096" y="728296"/>
                        <a:pt x="32096" y="690054"/>
                      </a:cubicBezTo>
                      <a:close/>
                      <a:moveTo>
                        <a:pt x="32096" y="786341"/>
                      </a:moveTo>
                      <a:lnTo>
                        <a:pt x="32096" y="785185"/>
                      </a:lnTo>
                      <a:cubicBezTo>
                        <a:pt x="44886" y="803110"/>
                        <a:pt x="61126" y="819495"/>
                        <a:pt x="80239" y="833954"/>
                      </a:cubicBezTo>
                      <a:lnTo>
                        <a:pt x="80239" y="888854"/>
                      </a:lnTo>
                      <a:cubicBezTo>
                        <a:pt x="50069" y="859920"/>
                        <a:pt x="32096" y="824582"/>
                        <a:pt x="32096" y="786341"/>
                      </a:cubicBezTo>
                      <a:close/>
                      <a:moveTo>
                        <a:pt x="545624" y="786341"/>
                      </a:moveTo>
                      <a:cubicBezTo>
                        <a:pt x="545624" y="824582"/>
                        <a:pt x="527650" y="859920"/>
                        <a:pt x="497480" y="888854"/>
                      </a:cubicBezTo>
                      <a:lnTo>
                        <a:pt x="497480" y="833954"/>
                      </a:lnTo>
                      <a:cubicBezTo>
                        <a:pt x="516593" y="819511"/>
                        <a:pt x="532833" y="803110"/>
                        <a:pt x="545624" y="785185"/>
                      </a:cubicBezTo>
                      <a:close/>
                      <a:moveTo>
                        <a:pt x="545624" y="690054"/>
                      </a:moveTo>
                      <a:cubicBezTo>
                        <a:pt x="545624" y="728296"/>
                        <a:pt x="527650" y="763633"/>
                        <a:pt x="497480" y="792567"/>
                      </a:cubicBezTo>
                      <a:lnTo>
                        <a:pt x="497480" y="737668"/>
                      </a:lnTo>
                      <a:cubicBezTo>
                        <a:pt x="516593" y="723225"/>
                        <a:pt x="532833" y="706824"/>
                        <a:pt x="545624" y="688899"/>
                      </a:cubicBezTo>
                      <a:close/>
                      <a:moveTo>
                        <a:pt x="497480" y="696280"/>
                      </a:moveTo>
                      <a:lnTo>
                        <a:pt x="497480" y="641381"/>
                      </a:lnTo>
                      <a:cubicBezTo>
                        <a:pt x="516593" y="626938"/>
                        <a:pt x="532833" y="610537"/>
                        <a:pt x="545624" y="592612"/>
                      </a:cubicBezTo>
                      <a:lnTo>
                        <a:pt x="545624" y="593767"/>
                      </a:lnTo>
                      <a:cubicBezTo>
                        <a:pt x="545624" y="632009"/>
                        <a:pt x="527650" y="667346"/>
                        <a:pt x="497480" y="696280"/>
                      </a:cubicBezTo>
                      <a:close/>
                      <a:moveTo>
                        <a:pt x="962865" y="341561"/>
                      </a:moveTo>
                      <a:lnTo>
                        <a:pt x="925570" y="354270"/>
                      </a:lnTo>
                      <a:lnTo>
                        <a:pt x="923468" y="362776"/>
                      </a:lnTo>
                      <a:cubicBezTo>
                        <a:pt x="917691" y="386125"/>
                        <a:pt x="908447" y="408400"/>
                        <a:pt x="896010" y="429005"/>
                      </a:cubicBezTo>
                      <a:lnTo>
                        <a:pt x="891485" y="436515"/>
                      </a:lnTo>
                      <a:lnTo>
                        <a:pt x="908896" y="471885"/>
                      </a:lnTo>
                      <a:lnTo>
                        <a:pt x="857046" y="523719"/>
                      </a:lnTo>
                      <a:lnTo>
                        <a:pt x="821677" y="506323"/>
                      </a:lnTo>
                      <a:lnTo>
                        <a:pt x="814167" y="510865"/>
                      </a:lnTo>
                      <a:cubicBezTo>
                        <a:pt x="793577" y="523302"/>
                        <a:pt x="771287" y="532545"/>
                        <a:pt x="747921" y="538306"/>
                      </a:cubicBezTo>
                      <a:lnTo>
                        <a:pt x="739416" y="540409"/>
                      </a:lnTo>
                      <a:lnTo>
                        <a:pt x="726706" y="577720"/>
                      </a:lnTo>
                      <a:lnTo>
                        <a:pt x="653400" y="577720"/>
                      </a:lnTo>
                      <a:lnTo>
                        <a:pt x="640706" y="540409"/>
                      </a:lnTo>
                      <a:lnTo>
                        <a:pt x="632201" y="538306"/>
                      </a:lnTo>
                      <a:cubicBezTo>
                        <a:pt x="613217" y="533604"/>
                        <a:pt x="594970" y="526495"/>
                        <a:pt x="577719" y="517348"/>
                      </a:cubicBezTo>
                      <a:lnTo>
                        <a:pt x="577719" y="497481"/>
                      </a:lnTo>
                      <a:cubicBezTo>
                        <a:pt x="577719" y="491383"/>
                        <a:pt x="577157" y="485365"/>
                        <a:pt x="576451" y="479395"/>
                      </a:cubicBezTo>
                      <a:cubicBezTo>
                        <a:pt x="609991" y="501300"/>
                        <a:pt x="649276" y="513529"/>
                        <a:pt x="690053" y="513529"/>
                      </a:cubicBezTo>
                      <a:cubicBezTo>
                        <a:pt x="805084" y="513529"/>
                        <a:pt x="898674" y="419938"/>
                        <a:pt x="898674" y="304908"/>
                      </a:cubicBezTo>
                      <a:cubicBezTo>
                        <a:pt x="898674" y="189877"/>
                        <a:pt x="805084" y="96287"/>
                        <a:pt x="690053" y="96287"/>
                      </a:cubicBezTo>
                      <a:cubicBezTo>
                        <a:pt x="575023" y="96287"/>
                        <a:pt x="481433" y="189877"/>
                        <a:pt x="481433" y="304908"/>
                      </a:cubicBezTo>
                      <a:cubicBezTo>
                        <a:pt x="481433" y="318500"/>
                        <a:pt x="483150" y="331996"/>
                        <a:pt x="485781" y="345284"/>
                      </a:cubicBezTo>
                      <a:cubicBezTo>
                        <a:pt x="465433" y="331547"/>
                        <a:pt x="442404" y="319944"/>
                        <a:pt x="417242" y="310877"/>
                      </a:cubicBezTo>
                      <a:lnTo>
                        <a:pt x="417242" y="268254"/>
                      </a:lnTo>
                      <a:lnTo>
                        <a:pt x="454536" y="255545"/>
                      </a:lnTo>
                      <a:lnTo>
                        <a:pt x="456639" y="247039"/>
                      </a:lnTo>
                      <a:cubicBezTo>
                        <a:pt x="462416" y="223690"/>
                        <a:pt x="471659" y="201416"/>
                        <a:pt x="484096" y="180810"/>
                      </a:cubicBezTo>
                      <a:lnTo>
                        <a:pt x="488622" y="173300"/>
                      </a:lnTo>
                      <a:lnTo>
                        <a:pt x="471210" y="137931"/>
                      </a:lnTo>
                      <a:lnTo>
                        <a:pt x="523060" y="86096"/>
                      </a:lnTo>
                      <a:lnTo>
                        <a:pt x="558430" y="103492"/>
                      </a:lnTo>
                      <a:lnTo>
                        <a:pt x="565940" y="98951"/>
                      </a:lnTo>
                      <a:cubicBezTo>
                        <a:pt x="586529" y="86514"/>
                        <a:pt x="608820" y="77270"/>
                        <a:pt x="632185" y="71509"/>
                      </a:cubicBezTo>
                      <a:lnTo>
                        <a:pt x="640690" y="69407"/>
                      </a:lnTo>
                      <a:lnTo>
                        <a:pt x="653400" y="32096"/>
                      </a:lnTo>
                      <a:lnTo>
                        <a:pt x="726706" y="32096"/>
                      </a:lnTo>
                      <a:lnTo>
                        <a:pt x="739400" y="69407"/>
                      </a:lnTo>
                      <a:lnTo>
                        <a:pt x="747905" y="71509"/>
                      </a:lnTo>
                      <a:cubicBezTo>
                        <a:pt x="771271" y="77286"/>
                        <a:pt x="793561" y="86530"/>
                        <a:pt x="814151" y="98951"/>
                      </a:cubicBezTo>
                      <a:lnTo>
                        <a:pt x="821661" y="103492"/>
                      </a:lnTo>
                      <a:lnTo>
                        <a:pt x="857030" y="86096"/>
                      </a:lnTo>
                      <a:lnTo>
                        <a:pt x="908880" y="137931"/>
                      </a:lnTo>
                      <a:lnTo>
                        <a:pt x="891469" y="173300"/>
                      </a:lnTo>
                      <a:lnTo>
                        <a:pt x="895994" y="180810"/>
                      </a:lnTo>
                      <a:cubicBezTo>
                        <a:pt x="908431" y="201416"/>
                        <a:pt x="917675" y="223706"/>
                        <a:pt x="923452" y="247039"/>
                      </a:cubicBezTo>
                      <a:lnTo>
                        <a:pt x="925554" y="255545"/>
                      </a:lnTo>
                      <a:lnTo>
                        <a:pt x="962865" y="2682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6" name="任意多边形: 形状 494"/>
                <p:cNvSpPr/>
                <p:nvPr/>
              </p:nvSpPr>
              <p:spPr>
                <a:xfrm>
                  <a:off x="8026722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7" name="任意多边形: 形状 495"/>
                <p:cNvSpPr/>
                <p:nvPr/>
              </p:nvSpPr>
              <p:spPr>
                <a:xfrm>
                  <a:off x="809091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8" name="任意多边形: 形状 496"/>
                <p:cNvSpPr/>
                <p:nvPr/>
              </p:nvSpPr>
              <p:spPr>
                <a:xfrm>
                  <a:off x="773786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99" name="任意多边形: 形状 497"/>
                <p:cNvSpPr/>
                <p:nvPr/>
              </p:nvSpPr>
              <p:spPr>
                <a:xfrm>
                  <a:off x="7802054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0" name="任意多边形: 形状 498"/>
                <p:cNvSpPr/>
                <p:nvPr/>
              </p:nvSpPr>
              <p:spPr>
                <a:xfrm>
                  <a:off x="8572346" y="140678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1" name="任意多边形: 形状 499"/>
                <p:cNvSpPr/>
                <p:nvPr/>
              </p:nvSpPr>
              <p:spPr>
                <a:xfrm>
                  <a:off x="8572346" y="147098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2" name="任意多边形: 形状 665"/>
                <p:cNvSpPr/>
                <p:nvPr/>
              </p:nvSpPr>
              <p:spPr>
                <a:xfrm>
                  <a:off x="8604441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3" name="任意多边形: 形状 667"/>
                <p:cNvSpPr/>
                <p:nvPr/>
              </p:nvSpPr>
              <p:spPr>
                <a:xfrm>
                  <a:off x="8540250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4" name="任意多边形: 形状 668"/>
                <p:cNvSpPr/>
                <p:nvPr/>
              </p:nvSpPr>
              <p:spPr>
                <a:xfrm>
                  <a:off x="8283486" y="151912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5" name="任意多边形: 形状 669"/>
                <p:cNvSpPr/>
                <p:nvPr/>
              </p:nvSpPr>
              <p:spPr>
                <a:xfrm>
                  <a:off x="8283486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6" name="任意多边形: 形状 671"/>
                <p:cNvSpPr/>
                <p:nvPr/>
              </p:nvSpPr>
              <p:spPr>
                <a:xfrm>
                  <a:off x="8315582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7" name="任意多边形: 形状 672"/>
                <p:cNvSpPr/>
                <p:nvPr/>
              </p:nvSpPr>
              <p:spPr>
                <a:xfrm>
                  <a:off x="8251391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8" name="任意多边形: 形状 673"/>
                <p:cNvSpPr/>
                <p:nvPr/>
              </p:nvSpPr>
              <p:spPr>
                <a:xfrm>
                  <a:off x="7978579" y="79697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09" name="任意多边形: 形状 675"/>
                <p:cNvSpPr/>
                <p:nvPr/>
              </p:nvSpPr>
              <p:spPr>
                <a:xfrm>
                  <a:off x="7978579" y="86116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0" name="任意多边形: 形状 676"/>
                <p:cNvSpPr/>
                <p:nvPr/>
              </p:nvSpPr>
              <p:spPr>
                <a:xfrm>
                  <a:off x="8010675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1" name="任意多边形: 形状 677"/>
                <p:cNvSpPr/>
                <p:nvPr/>
              </p:nvSpPr>
              <p:spPr>
                <a:xfrm>
                  <a:off x="7946484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2" name="任意多边形: 形状 678"/>
                <p:cNvSpPr/>
                <p:nvPr/>
              </p:nvSpPr>
              <p:spPr>
                <a:xfrm>
                  <a:off x="7818102" y="957452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3" name="任意多边形: 形状 679"/>
                <p:cNvSpPr/>
                <p:nvPr/>
              </p:nvSpPr>
              <p:spPr>
                <a:xfrm>
                  <a:off x="7818102" y="1021643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4" name="任意多边形: 形状 680"/>
                <p:cNvSpPr/>
                <p:nvPr/>
              </p:nvSpPr>
              <p:spPr>
                <a:xfrm>
                  <a:off x="7850197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5" name="任意多边形: 形状 681"/>
                <p:cNvSpPr/>
                <p:nvPr/>
              </p:nvSpPr>
              <p:spPr>
                <a:xfrm>
                  <a:off x="7786006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6" name="任意多边形: 形状 682"/>
                <p:cNvSpPr/>
                <p:nvPr/>
              </p:nvSpPr>
              <p:spPr>
                <a:xfrm>
                  <a:off x="8476059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7" name="任意多边形: 形状 683"/>
                <p:cNvSpPr/>
                <p:nvPr/>
              </p:nvSpPr>
              <p:spPr>
                <a:xfrm>
                  <a:off x="8476059" y="1647506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8" name="任意多边形: 形状 684"/>
                <p:cNvSpPr/>
                <p:nvPr/>
              </p:nvSpPr>
              <p:spPr>
                <a:xfrm>
                  <a:off x="8508155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19" name="任意多边形: 形状 685"/>
                <p:cNvSpPr/>
                <p:nvPr/>
              </p:nvSpPr>
              <p:spPr>
                <a:xfrm>
                  <a:off x="8443964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</p:grpSp>
          <p:pic>
            <p:nvPicPr>
              <p:cNvPr id="290" name="图片 289" descr="图片包含 游戏机, 盘子, 监控, 白色&#10;&#10;描述已自动生成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8093" y="1422516"/>
                <a:ext cx="1519072" cy="201148"/>
              </a:xfrm>
              <a:prstGeom prst="rect">
                <a:avLst/>
              </a:prstGeom>
            </p:spPr>
          </p:pic>
        </p:grpSp>
        <p:sp>
          <p:nvSpPr>
            <p:cNvPr id="344" name="矩形 343"/>
            <p:cNvSpPr/>
            <p:nvPr/>
          </p:nvSpPr>
          <p:spPr>
            <a:xfrm>
              <a:off x="10384838" y="2532709"/>
              <a:ext cx="161514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电网数据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研判服务</a:t>
              </a:r>
              <a:endParaRPr kumimoji="0" lang="zh-CN" altLang="en-US" sz="2400" b="1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grpSp>
          <p:nvGrpSpPr>
            <p:cNvPr id="345" name="组合 344"/>
            <p:cNvGrpSpPr/>
            <p:nvPr/>
          </p:nvGrpSpPr>
          <p:grpSpPr>
            <a:xfrm>
              <a:off x="9780299" y="4736465"/>
              <a:ext cx="2330432" cy="1017753"/>
              <a:chOff x="6737252" y="1367007"/>
              <a:chExt cx="2220676" cy="1017753"/>
            </a:xfrm>
          </p:grpSpPr>
          <p:grpSp>
            <p:nvGrpSpPr>
              <p:cNvPr id="346" name="组合 345"/>
              <p:cNvGrpSpPr/>
              <p:nvPr/>
            </p:nvGrpSpPr>
            <p:grpSpPr>
              <a:xfrm flipH="1" flipV="1">
                <a:off x="8346756" y="2269555"/>
                <a:ext cx="459240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394" name="平行四边形 393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5" name="平行四边形 394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6" name="平行四边形 395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7" name="平行四边形 396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8" name="平行四边形 397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9" name="平行四边形 398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0" name="平行四边形 399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1" name="平行四边形 400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2" name="平行四边形 401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3" name="平行四边形 402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4" name="平行四边形 403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347" name="组合 346"/>
              <p:cNvGrpSpPr/>
              <p:nvPr/>
            </p:nvGrpSpPr>
            <p:grpSpPr>
              <a:xfrm>
                <a:off x="6759960" y="1367007"/>
                <a:ext cx="459240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383" name="平行四边形 382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4" name="平行四边形 383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5" name="平行四边形 384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6" name="平行四边形 385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7" name="平行四边形 386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8" name="平行四边形 387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89" name="平行四边形 388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0" name="平行四边形 389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1" name="平行四边形 390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2" name="平行四边形 391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3" name="平行四边形 392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348" name="组合 347"/>
              <p:cNvGrpSpPr/>
              <p:nvPr/>
            </p:nvGrpSpPr>
            <p:grpSpPr>
              <a:xfrm>
                <a:off x="8314430" y="2223476"/>
                <a:ext cx="643498" cy="161284"/>
                <a:chOff x="9443085" y="3865355"/>
                <a:chExt cx="1272540" cy="196105"/>
              </a:xfrm>
              <a:effectLst/>
            </p:grpSpPr>
            <p:cxnSp>
              <p:nvCxnSpPr>
                <p:cNvPr id="381" name="直接连接符 691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382" name="直接连接符 692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  <p:grpSp>
            <p:nvGrpSpPr>
              <p:cNvPr id="349" name="图形 14"/>
              <p:cNvGrpSpPr/>
              <p:nvPr/>
            </p:nvGrpSpPr>
            <p:grpSpPr>
              <a:xfrm>
                <a:off x="6842814" y="1738803"/>
                <a:ext cx="381837" cy="381837"/>
                <a:chOff x="7625529" y="780927"/>
                <a:chExt cx="1027056" cy="1027057"/>
              </a:xfrm>
            </p:grpSpPr>
            <p:sp>
              <p:nvSpPr>
                <p:cNvPr id="352" name="任意多边形: 形状 489"/>
                <p:cNvSpPr/>
                <p:nvPr/>
              </p:nvSpPr>
              <p:spPr>
                <a:xfrm>
                  <a:off x="8267439" y="957452"/>
                  <a:ext cx="128382" cy="288859"/>
                </a:xfrm>
                <a:custGeom>
                  <a:avLst/>
                  <a:gdLst>
                    <a:gd name="connsiteX0" fmla="*/ 80239 w 128382"/>
                    <a:gd name="connsiteY0" fmla="*/ 288860 h 288859"/>
                    <a:gd name="connsiteX1" fmla="*/ 80239 w 128382"/>
                    <a:gd name="connsiteY1" fmla="*/ 256764 h 288859"/>
                    <a:gd name="connsiteX2" fmla="*/ 128382 w 128382"/>
                    <a:gd name="connsiteY2" fmla="*/ 256764 h 288859"/>
                    <a:gd name="connsiteX3" fmla="*/ 128382 w 128382"/>
                    <a:gd name="connsiteY3" fmla="*/ 192573 h 288859"/>
                    <a:gd name="connsiteX4" fmla="*/ 64191 w 128382"/>
                    <a:gd name="connsiteY4" fmla="*/ 128382 h 288859"/>
                    <a:gd name="connsiteX5" fmla="*/ 32096 w 128382"/>
                    <a:gd name="connsiteY5" fmla="*/ 96287 h 288859"/>
                    <a:gd name="connsiteX6" fmla="*/ 32096 w 128382"/>
                    <a:gd name="connsiteY6" fmla="*/ 64191 h 288859"/>
                    <a:gd name="connsiteX7" fmla="*/ 64191 w 128382"/>
                    <a:gd name="connsiteY7" fmla="*/ 64191 h 288859"/>
                    <a:gd name="connsiteX8" fmla="*/ 96287 w 128382"/>
                    <a:gd name="connsiteY8" fmla="*/ 96287 h 288859"/>
                    <a:gd name="connsiteX9" fmla="*/ 128382 w 128382"/>
                    <a:gd name="connsiteY9" fmla="*/ 96287 h 288859"/>
                    <a:gd name="connsiteX10" fmla="*/ 80239 w 128382"/>
                    <a:gd name="connsiteY10" fmla="*/ 34374 h 288859"/>
                    <a:gd name="connsiteX11" fmla="*/ 80239 w 128382"/>
                    <a:gd name="connsiteY11" fmla="*/ 0 h 288859"/>
                    <a:gd name="connsiteX12" fmla="*/ 48143 w 128382"/>
                    <a:gd name="connsiteY12" fmla="*/ 0 h 288859"/>
                    <a:gd name="connsiteX13" fmla="*/ 48143 w 128382"/>
                    <a:gd name="connsiteY13" fmla="*/ 32096 h 288859"/>
                    <a:gd name="connsiteX14" fmla="*/ 0 w 128382"/>
                    <a:gd name="connsiteY14" fmla="*/ 32096 h 288859"/>
                    <a:gd name="connsiteX15" fmla="*/ 0 w 128382"/>
                    <a:gd name="connsiteY15" fmla="*/ 96287 h 288859"/>
                    <a:gd name="connsiteX16" fmla="*/ 64191 w 128382"/>
                    <a:gd name="connsiteY16" fmla="*/ 160478 h 288859"/>
                    <a:gd name="connsiteX17" fmla="*/ 96287 w 128382"/>
                    <a:gd name="connsiteY17" fmla="*/ 192573 h 288859"/>
                    <a:gd name="connsiteX18" fmla="*/ 96287 w 128382"/>
                    <a:gd name="connsiteY18" fmla="*/ 224669 h 288859"/>
                    <a:gd name="connsiteX19" fmla="*/ 64191 w 128382"/>
                    <a:gd name="connsiteY19" fmla="*/ 224669 h 288859"/>
                    <a:gd name="connsiteX20" fmla="*/ 32096 w 128382"/>
                    <a:gd name="connsiteY20" fmla="*/ 192573 h 288859"/>
                    <a:gd name="connsiteX21" fmla="*/ 0 w 128382"/>
                    <a:gd name="connsiteY21" fmla="*/ 192573 h 288859"/>
                    <a:gd name="connsiteX22" fmla="*/ 48143 w 128382"/>
                    <a:gd name="connsiteY22" fmla="*/ 254485 h 288859"/>
                    <a:gd name="connsiteX23" fmla="*/ 48143 w 128382"/>
                    <a:gd name="connsiteY23" fmla="*/ 288860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80239" y="288860"/>
                      </a:move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lnTo>
                        <a:pt x="64191" y="224669"/>
                      </a:ln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5"/>
                      </a:cubicBezTo>
                      <a:lnTo>
                        <a:pt x="48143" y="28886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3" name="任意多边形: 形状 490"/>
                <p:cNvSpPr/>
                <p:nvPr/>
              </p:nvSpPr>
              <p:spPr>
                <a:xfrm>
                  <a:off x="7866245" y="1150025"/>
                  <a:ext cx="128382" cy="288859"/>
                </a:xfrm>
                <a:custGeom>
                  <a:avLst/>
                  <a:gdLst>
                    <a:gd name="connsiteX0" fmla="*/ 64191 w 128382"/>
                    <a:gd name="connsiteY0" fmla="*/ 224669 h 288859"/>
                    <a:gd name="connsiteX1" fmla="*/ 32096 w 128382"/>
                    <a:gd name="connsiteY1" fmla="*/ 192573 h 288859"/>
                    <a:gd name="connsiteX2" fmla="*/ 0 w 128382"/>
                    <a:gd name="connsiteY2" fmla="*/ 192573 h 288859"/>
                    <a:gd name="connsiteX3" fmla="*/ 48143 w 128382"/>
                    <a:gd name="connsiteY3" fmla="*/ 254486 h 288859"/>
                    <a:gd name="connsiteX4" fmla="*/ 48143 w 128382"/>
                    <a:gd name="connsiteY4" fmla="*/ 288860 h 288859"/>
                    <a:gd name="connsiteX5" fmla="*/ 80239 w 128382"/>
                    <a:gd name="connsiteY5" fmla="*/ 288860 h 288859"/>
                    <a:gd name="connsiteX6" fmla="*/ 80239 w 128382"/>
                    <a:gd name="connsiteY6" fmla="*/ 256764 h 288859"/>
                    <a:gd name="connsiteX7" fmla="*/ 128382 w 128382"/>
                    <a:gd name="connsiteY7" fmla="*/ 256764 h 288859"/>
                    <a:gd name="connsiteX8" fmla="*/ 128382 w 128382"/>
                    <a:gd name="connsiteY8" fmla="*/ 192573 h 288859"/>
                    <a:gd name="connsiteX9" fmla="*/ 64191 w 128382"/>
                    <a:gd name="connsiteY9" fmla="*/ 128382 h 288859"/>
                    <a:gd name="connsiteX10" fmla="*/ 32096 w 128382"/>
                    <a:gd name="connsiteY10" fmla="*/ 96287 h 288859"/>
                    <a:gd name="connsiteX11" fmla="*/ 32096 w 128382"/>
                    <a:gd name="connsiteY11" fmla="*/ 64191 h 288859"/>
                    <a:gd name="connsiteX12" fmla="*/ 64191 w 128382"/>
                    <a:gd name="connsiteY12" fmla="*/ 64191 h 288859"/>
                    <a:gd name="connsiteX13" fmla="*/ 96287 w 128382"/>
                    <a:gd name="connsiteY13" fmla="*/ 96287 h 288859"/>
                    <a:gd name="connsiteX14" fmla="*/ 128382 w 128382"/>
                    <a:gd name="connsiteY14" fmla="*/ 96287 h 288859"/>
                    <a:gd name="connsiteX15" fmla="*/ 80239 w 128382"/>
                    <a:gd name="connsiteY15" fmla="*/ 34374 h 288859"/>
                    <a:gd name="connsiteX16" fmla="*/ 80239 w 128382"/>
                    <a:gd name="connsiteY16" fmla="*/ 0 h 288859"/>
                    <a:gd name="connsiteX17" fmla="*/ 48143 w 128382"/>
                    <a:gd name="connsiteY17" fmla="*/ 0 h 288859"/>
                    <a:gd name="connsiteX18" fmla="*/ 48143 w 128382"/>
                    <a:gd name="connsiteY18" fmla="*/ 32096 h 288859"/>
                    <a:gd name="connsiteX19" fmla="*/ 0 w 128382"/>
                    <a:gd name="connsiteY19" fmla="*/ 32096 h 288859"/>
                    <a:gd name="connsiteX20" fmla="*/ 0 w 128382"/>
                    <a:gd name="connsiteY20" fmla="*/ 96287 h 288859"/>
                    <a:gd name="connsiteX21" fmla="*/ 64191 w 128382"/>
                    <a:gd name="connsiteY21" fmla="*/ 160478 h 288859"/>
                    <a:gd name="connsiteX22" fmla="*/ 96287 w 128382"/>
                    <a:gd name="connsiteY22" fmla="*/ 192573 h 288859"/>
                    <a:gd name="connsiteX23" fmla="*/ 96287 w 128382"/>
                    <a:gd name="connsiteY23" fmla="*/ 224669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64191" y="224669"/>
                      </a:move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6"/>
                      </a:cubicBezTo>
                      <a:lnTo>
                        <a:pt x="48143" y="288860"/>
                      </a:lnTo>
                      <a:lnTo>
                        <a:pt x="80239" y="288860"/>
                      </a:ln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4" name="任意多边形: 形状 491"/>
                <p:cNvSpPr/>
                <p:nvPr/>
              </p:nvSpPr>
              <p:spPr>
                <a:xfrm>
                  <a:off x="8443964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5" name="任意多边形: 形状 492"/>
                <p:cNvSpPr/>
                <p:nvPr/>
              </p:nvSpPr>
              <p:spPr>
                <a:xfrm>
                  <a:off x="8187200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6" name="任意多边形: 形状 493"/>
                <p:cNvSpPr/>
                <p:nvPr/>
              </p:nvSpPr>
              <p:spPr>
                <a:xfrm>
                  <a:off x="7641576" y="796974"/>
                  <a:ext cx="994960" cy="994961"/>
                </a:xfrm>
                <a:custGeom>
                  <a:avLst/>
                  <a:gdLst>
                    <a:gd name="connsiteX0" fmla="*/ 952354 w 994960"/>
                    <a:gd name="connsiteY0" fmla="*/ 230767 h 994961"/>
                    <a:gd name="connsiteX1" fmla="*/ 927945 w 994960"/>
                    <a:gd name="connsiteY1" fmla="*/ 171888 h 994961"/>
                    <a:gd name="connsiteX2" fmla="*/ 947812 w 994960"/>
                    <a:gd name="connsiteY2" fmla="*/ 131479 h 994961"/>
                    <a:gd name="connsiteX3" fmla="*/ 863481 w 994960"/>
                    <a:gd name="connsiteY3" fmla="*/ 47148 h 994961"/>
                    <a:gd name="connsiteX4" fmla="*/ 823057 w 994960"/>
                    <a:gd name="connsiteY4" fmla="*/ 67032 h 994961"/>
                    <a:gd name="connsiteX5" fmla="*/ 764178 w 994960"/>
                    <a:gd name="connsiteY5" fmla="*/ 42623 h 994961"/>
                    <a:gd name="connsiteX6" fmla="*/ 749687 w 994960"/>
                    <a:gd name="connsiteY6" fmla="*/ 0 h 994961"/>
                    <a:gd name="connsiteX7" fmla="*/ 630420 w 994960"/>
                    <a:gd name="connsiteY7" fmla="*/ 0 h 994961"/>
                    <a:gd name="connsiteX8" fmla="*/ 615913 w 994960"/>
                    <a:gd name="connsiteY8" fmla="*/ 42607 h 994961"/>
                    <a:gd name="connsiteX9" fmla="*/ 557033 w 994960"/>
                    <a:gd name="connsiteY9" fmla="*/ 67015 h 994961"/>
                    <a:gd name="connsiteX10" fmla="*/ 516609 w 994960"/>
                    <a:gd name="connsiteY10" fmla="*/ 47132 h 994961"/>
                    <a:gd name="connsiteX11" fmla="*/ 432278 w 994960"/>
                    <a:gd name="connsiteY11" fmla="*/ 131463 h 994961"/>
                    <a:gd name="connsiteX12" fmla="*/ 452145 w 994960"/>
                    <a:gd name="connsiteY12" fmla="*/ 171872 h 994961"/>
                    <a:gd name="connsiteX13" fmla="*/ 427737 w 994960"/>
                    <a:gd name="connsiteY13" fmla="*/ 230751 h 994961"/>
                    <a:gd name="connsiteX14" fmla="*/ 385146 w 994960"/>
                    <a:gd name="connsiteY14" fmla="*/ 245274 h 994961"/>
                    <a:gd name="connsiteX15" fmla="*/ 385146 w 994960"/>
                    <a:gd name="connsiteY15" fmla="*/ 301024 h 994961"/>
                    <a:gd name="connsiteX16" fmla="*/ 288860 w 994960"/>
                    <a:gd name="connsiteY16" fmla="*/ 288860 h 994961"/>
                    <a:gd name="connsiteX17" fmla="*/ 0 w 994960"/>
                    <a:gd name="connsiteY17" fmla="*/ 497481 h 994961"/>
                    <a:gd name="connsiteX18" fmla="*/ 0 w 994960"/>
                    <a:gd name="connsiteY18" fmla="*/ 593767 h 994961"/>
                    <a:gd name="connsiteX19" fmla="*/ 0 w 994960"/>
                    <a:gd name="connsiteY19" fmla="*/ 690054 h 994961"/>
                    <a:gd name="connsiteX20" fmla="*/ 0 w 994960"/>
                    <a:gd name="connsiteY20" fmla="*/ 786341 h 994961"/>
                    <a:gd name="connsiteX21" fmla="*/ 288860 w 994960"/>
                    <a:gd name="connsiteY21" fmla="*/ 994962 h 994961"/>
                    <a:gd name="connsiteX22" fmla="*/ 577719 w 994960"/>
                    <a:gd name="connsiteY22" fmla="*/ 786341 h 994961"/>
                    <a:gd name="connsiteX23" fmla="*/ 577719 w 994960"/>
                    <a:gd name="connsiteY23" fmla="*/ 690054 h 994961"/>
                    <a:gd name="connsiteX24" fmla="*/ 577719 w 994960"/>
                    <a:gd name="connsiteY24" fmla="*/ 593767 h 994961"/>
                    <a:gd name="connsiteX25" fmla="*/ 577719 w 994960"/>
                    <a:gd name="connsiteY25" fmla="*/ 553118 h 994961"/>
                    <a:gd name="connsiteX26" fmla="*/ 615913 w 994960"/>
                    <a:gd name="connsiteY26" fmla="*/ 567208 h 994961"/>
                    <a:gd name="connsiteX27" fmla="*/ 630420 w 994960"/>
                    <a:gd name="connsiteY27" fmla="*/ 609815 h 994961"/>
                    <a:gd name="connsiteX28" fmla="*/ 749687 w 994960"/>
                    <a:gd name="connsiteY28" fmla="*/ 609815 h 994961"/>
                    <a:gd name="connsiteX29" fmla="*/ 764194 w 994960"/>
                    <a:gd name="connsiteY29" fmla="*/ 567208 h 994961"/>
                    <a:gd name="connsiteX30" fmla="*/ 823073 w 994960"/>
                    <a:gd name="connsiteY30" fmla="*/ 542800 h 994961"/>
                    <a:gd name="connsiteX31" fmla="*/ 863497 w 994960"/>
                    <a:gd name="connsiteY31" fmla="*/ 562683 h 994961"/>
                    <a:gd name="connsiteX32" fmla="*/ 947828 w 994960"/>
                    <a:gd name="connsiteY32" fmla="*/ 478352 h 994961"/>
                    <a:gd name="connsiteX33" fmla="*/ 927961 w 994960"/>
                    <a:gd name="connsiteY33" fmla="*/ 437944 h 994961"/>
                    <a:gd name="connsiteX34" fmla="*/ 952370 w 994960"/>
                    <a:gd name="connsiteY34" fmla="*/ 379064 h 994961"/>
                    <a:gd name="connsiteX35" fmla="*/ 994961 w 994960"/>
                    <a:gd name="connsiteY35" fmla="*/ 364541 h 994961"/>
                    <a:gd name="connsiteX36" fmla="*/ 994961 w 994960"/>
                    <a:gd name="connsiteY36" fmla="*/ 245274 h 994961"/>
                    <a:gd name="connsiteX37" fmla="*/ 288860 w 994960"/>
                    <a:gd name="connsiteY37" fmla="*/ 320955 h 994961"/>
                    <a:gd name="connsiteX38" fmla="*/ 545624 w 994960"/>
                    <a:gd name="connsiteY38" fmla="*/ 497481 h 994961"/>
                    <a:gd name="connsiteX39" fmla="*/ 288860 w 994960"/>
                    <a:gd name="connsiteY39" fmla="*/ 674006 h 994961"/>
                    <a:gd name="connsiteX40" fmla="*/ 32096 w 994960"/>
                    <a:gd name="connsiteY40" fmla="*/ 497481 h 994961"/>
                    <a:gd name="connsiteX41" fmla="*/ 288860 w 994960"/>
                    <a:gd name="connsiteY41" fmla="*/ 320955 h 994961"/>
                    <a:gd name="connsiteX42" fmla="*/ 557338 w 994960"/>
                    <a:gd name="connsiteY42" fmla="*/ 420981 h 994961"/>
                    <a:gd name="connsiteX43" fmla="*/ 534406 w 994960"/>
                    <a:gd name="connsiteY43" fmla="*/ 388147 h 994961"/>
                    <a:gd name="connsiteX44" fmla="*/ 513528 w 994960"/>
                    <a:gd name="connsiteY44" fmla="*/ 304908 h 994961"/>
                    <a:gd name="connsiteX45" fmla="*/ 690053 w 994960"/>
                    <a:gd name="connsiteY45" fmla="*/ 128382 h 994961"/>
                    <a:gd name="connsiteX46" fmla="*/ 866579 w 994960"/>
                    <a:gd name="connsiteY46" fmla="*/ 304908 h 994961"/>
                    <a:gd name="connsiteX47" fmla="*/ 690053 w 994960"/>
                    <a:gd name="connsiteY47" fmla="*/ 481433 h 994961"/>
                    <a:gd name="connsiteX48" fmla="*/ 557338 w 994960"/>
                    <a:gd name="connsiteY48" fmla="*/ 420981 h 994961"/>
                    <a:gd name="connsiteX49" fmla="*/ 176525 w 994960"/>
                    <a:gd name="connsiteY49" fmla="*/ 689685 h 994961"/>
                    <a:gd name="connsiteX50" fmla="*/ 176525 w 994960"/>
                    <a:gd name="connsiteY50" fmla="*/ 752255 h 994961"/>
                    <a:gd name="connsiteX51" fmla="*/ 112334 w 994960"/>
                    <a:gd name="connsiteY51" fmla="*/ 721620 h 994961"/>
                    <a:gd name="connsiteX52" fmla="*/ 112334 w 994960"/>
                    <a:gd name="connsiteY52" fmla="*/ 662243 h 994961"/>
                    <a:gd name="connsiteX53" fmla="*/ 176525 w 994960"/>
                    <a:gd name="connsiteY53" fmla="*/ 689685 h 994961"/>
                    <a:gd name="connsiteX54" fmla="*/ 272812 w 994960"/>
                    <a:gd name="connsiteY54" fmla="*/ 866018 h 994961"/>
                    <a:gd name="connsiteX55" fmla="*/ 208621 w 994960"/>
                    <a:gd name="connsiteY55" fmla="*/ 857625 h 994961"/>
                    <a:gd name="connsiteX56" fmla="*/ 208621 w 994960"/>
                    <a:gd name="connsiteY56" fmla="*/ 794027 h 994961"/>
                    <a:gd name="connsiteX57" fmla="*/ 272812 w 994960"/>
                    <a:gd name="connsiteY57" fmla="*/ 801795 h 994961"/>
                    <a:gd name="connsiteX58" fmla="*/ 304907 w 994960"/>
                    <a:gd name="connsiteY58" fmla="*/ 801795 h 994961"/>
                    <a:gd name="connsiteX59" fmla="*/ 369098 w 994960"/>
                    <a:gd name="connsiteY59" fmla="*/ 794027 h 994961"/>
                    <a:gd name="connsiteX60" fmla="*/ 369098 w 994960"/>
                    <a:gd name="connsiteY60" fmla="*/ 857625 h 994961"/>
                    <a:gd name="connsiteX61" fmla="*/ 304907 w 994960"/>
                    <a:gd name="connsiteY61" fmla="*/ 866018 h 994961"/>
                    <a:gd name="connsiteX62" fmla="*/ 304907 w 994960"/>
                    <a:gd name="connsiteY62" fmla="*/ 769731 h 994961"/>
                    <a:gd name="connsiteX63" fmla="*/ 304907 w 994960"/>
                    <a:gd name="connsiteY63" fmla="*/ 705508 h 994961"/>
                    <a:gd name="connsiteX64" fmla="*/ 369098 w 994960"/>
                    <a:gd name="connsiteY64" fmla="*/ 697741 h 994961"/>
                    <a:gd name="connsiteX65" fmla="*/ 369098 w 994960"/>
                    <a:gd name="connsiteY65" fmla="*/ 761338 h 994961"/>
                    <a:gd name="connsiteX66" fmla="*/ 304907 w 994960"/>
                    <a:gd name="connsiteY66" fmla="*/ 769731 h 994961"/>
                    <a:gd name="connsiteX67" fmla="*/ 272812 w 994960"/>
                    <a:gd name="connsiteY67" fmla="*/ 769731 h 994961"/>
                    <a:gd name="connsiteX68" fmla="*/ 208621 w 994960"/>
                    <a:gd name="connsiteY68" fmla="*/ 761338 h 994961"/>
                    <a:gd name="connsiteX69" fmla="*/ 208621 w 994960"/>
                    <a:gd name="connsiteY69" fmla="*/ 697741 h 994961"/>
                    <a:gd name="connsiteX70" fmla="*/ 272812 w 994960"/>
                    <a:gd name="connsiteY70" fmla="*/ 705508 h 994961"/>
                    <a:gd name="connsiteX71" fmla="*/ 176525 w 994960"/>
                    <a:gd name="connsiteY71" fmla="*/ 785971 h 994961"/>
                    <a:gd name="connsiteX72" fmla="*/ 176525 w 994960"/>
                    <a:gd name="connsiteY72" fmla="*/ 848542 h 994961"/>
                    <a:gd name="connsiteX73" fmla="*/ 112334 w 994960"/>
                    <a:gd name="connsiteY73" fmla="*/ 817906 h 994961"/>
                    <a:gd name="connsiteX74" fmla="*/ 112334 w 994960"/>
                    <a:gd name="connsiteY74" fmla="*/ 758530 h 994961"/>
                    <a:gd name="connsiteX75" fmla="*/ 176525 w 994960"/>
                    <a:gd name="connsiteY75" fmla="*/ 785971 h 994961"/>
                    <a:gd name="connsiteX76" fmla="*/ 176525 w 994960"/>
                    <a:gd name="connsiteY76" fmla="*/ 882258 h 994961"/>
                    <a:gd name="connsiteX77" fmla="*/ 176525 w 994960"/>
                    <a:gd name="connsiteY77" fmla="*/ 944828 h 994961"/>
                    <a:gd name="connsiteX78" fmla="*/ 112334 w 994960"/>
                    <a:gd name="connsiteY78" fmla="*/ 914193 h 994961"/>
                    <a:gd name="connsiteX79" fmla="*/ 112334 w 994960"/>
                    <a:gd name="connsiteY79" fmla="*/ 854816 h 994961"/>
                    <a:gd name="connsiteX80" fmla="*/ 176525 w 994960"/>
                    <a:gd name="connsiteY80" fmla="*/ 882258 h 994961"/>
                    <a:gd name="connsiteX81" fmla="*/ 208621 w 994960"/>
                    <a:gd name="connsiteY81" fmla="*/ 890314 h 994961"/>
                    <a:gd name="connsiteX82" fmla="*/ 272812 w 994960"/>
                    <a:gd name="connsiteY82" fmla="*/ 898081 h 994961"/>
                    <a:gd name="connsiteX83" fmla="*/ 272812 w 994960"/>
                    <a:gd name="connsiteY83" fmla="*/ 962304 h 994961"/>
                    <a:gd name="connsiteX84" fmla="*/ 208621 w 994960"/>
                    <a:gd name="connsiteY84" fmla="*/ 953911 h 994961"/>
                    <a:gd name="connsiteX85" fmla="*/ 304907 w 994960"/>
                    <a:gd name="connsiteY85" fmla="*/ 898081 h 994961"/>
                    <a:gd name="connsiteX86" fmla="*/ 369098 w 994960"/>
                    <a:gd name="connsiteY86" fmla="*/ 890314 h 994961"/>
                    <a:gd name="connsiteX87" fmla="*/ 369098 w 994960"/>
                    <a:gd name="connsiteY87" fmla="*/ 953911 h 994961"/>
                    <a:gd name="connsiteX88" fmla="*/ 304907 w 994960"/>
                    <a:gd name="connsiteY88" fmla="*/ 962304 h 994961"/>
                    <a:gd name="connsiteX89" fmla="*/ 401194 w 994960"/>
                    <a:gd name="connsiteY89" fmla="*/ 882258 h 994961"/>
                    <a:gd name="connsiteX90" fmla="*/ 465385 w 994960"/>
                    <a:gd name="connsiteY90" fmla="*/ 854816 h 994961"/>
                    <a:gd name="connsiteX91" fmla="*/ 465385 w 994960"/>
                    <a:gd name="connsiteY91" fmla="*/ 914193 h 994961"/>
                    <a:gd name="connsiteX92" fmla="*/ 401194 w 994960"/>
                    <a:gd name="connsiteY92" fmla="*/ 944828 h 994961"/>
                    <a:gd name="connsiteX93" fmla="*/ 401194 w 994960"/>
                    <a:gd name="connsiteY93" fmla="*/ 848542 h 994961"/>
                    <a:gd name="connsiteX94" fmla="*/ 401194 w 994960"/>
                    <a:gd name="connsiteY94" fmla="*/ 785955 h 994961"/>
                    <a:gd name="connsiteX95" fmla="*/ 465385 w 994960"/>
                    <a:gd name="connsiteY95" fmla="*/ 758514 h 994961"/>
                    <a:gd name="connsiteX96" fmla="*/ 465385 w 994960"/>
                    <a:gd name="connsiteY96" fmla="*/ 817890 h 994961"/>
                    <a:gd name="connsiteX97" fmla="*/ 401194 w 994960"/>
                    <a:gd name="connsiteY97" fmla="*/ 848542 h 994961"/>
                    <a:gd name="connsiteX98" fmla="*/ 401194 w 994960"/>
                    <a:gd name="connsiteY98" fmla="*/ 752255 h 994961"/>
                    <a:gd name="connsiteX99" fmla="*/ 401194 w 994960"/>
                    <a:gd name="connsiteY99" fmla="*/ 689669 h 994961"/>
                    <a:gd name="connsiteX100" fmla="*/ 465385 w 994960"/>
                    <a:gd name="connsiteY100" fmla="*/ 662227 h 994961"/>
                    <a:gd name="connsiteX101" fmla="*/ 465385 w 994960"/>
                    <a:gd name="connsiteY101" fmla="*/ 721604 h 994961"/>
                    <a:gd name="connsiteX102" fmla="*/ 401194 w 994960"/>
                    <a:gd name="connsiteY102" fmla="*/ 752255 h 994961"/>
                    <a:gd name="connsiteX103" fmla="*/ 32096 w 994960"/>
                    <a:gd name="connsiteY103" fmla="*/ 592612 h 994961"/>
                    <a:gd name="connsiteX104" fmla="*/ 80239 w 994960"/>
                    <a:gd name="connsiteY104" fmla="*/ 641381 h 994961"/>
                    <a:gd name="connsiteX105" fmla="*/ 80239 w 994960"/>
                    <a:gd name="connsiteY105" fmla="*/ 696280 h 994961"/>
                    <a:gd name="connsiteX106" fmla="*/ 32096 w 994960"/>
                    <a:gd name="connsiteY106" fmla="*/ 593767 h 994961"/>
                    <a:gd name="connsiteX107" fmla="*/ 32096 w 994960"/>
                    <a:gd name="connsiteY107" fmla="*/ 688899 h 994961"/>
                    <a:gd name="connsiteX108" fmla="*/ 80239 w 994960"/>
                    <a:gd name="connsiteY108" fmla="*/ 737668 h 994961"/>
                    <a:gd name="connsiteX109" fmla="*/ 80239 w 994960"/>
                    <a:gd name="connsiteY109" fmla="*/ 792567 h 994961"/>
                    <a:gd name="connsiteX110" fmla="*/ 32096 w 994960"/>
                    <a:gd name="connsiteY110" fmla="*/ 690054 h 994961"/>
                    <a:gd name="connsiteX111" fmla="*/ 32096 w 994960"/>
                    <a:gd name="connsiteY111" fmla="*/ 786341 h 994961"/>
                    <a:gd name="connsiteX112" fmla="*/ 32096 w 994960"/>
                    <a:gd name="connsiteY112" fmla="*/ 785185 h 994961"/>
                    <a:gd name="connsiteX113" fmla="*/ 80239 w 994960"/>
                    <a:gd name="connsiteY113" fmla="*/ 833954 h 994961"/>
                    <a:gd name="connsiteX114" fmla="*/ 80239 w 994960"/>
                    <a:gd name="connsiteY114" fmla="*/ 888854 h 994961"/>
                    <a:gd name="connsiteX115" fmla="*/ 32096 w 994960"/>
                    <a:gd name="connsiteY115" fmla="*/ 786341 h 994961"/>
                    <a:gd name="connsiteX116" fmla="*/ 545624 w 994960"/>
                    <a:gd name="connsiteY116" fmla="*/ 786341 h 994961"/>
                    <a:gd name="connsiteX117" fmla="*/ 497480 w 994960"/>
                    <a:gd name="connsiteY117" fmla="*/ 888854 h 994961"/>
                    <a:gd name="connsiteX118" fmla="*/ 497480 w 994960"/>
                    <a:gd name="connsiteY118" fmla="*/ 833954 h 994961"/>
                    <a:gd name="connsiteX119" fmla="*/ 545624 w 994960"/>
                    <a:gd name="connsiteY119" fmla="*/ 785185 h 994961"/>
                    <a:gd name="connsiteX120" fmla="*/ 545624 w 994960"/>
                    <a:gd name="connsiteY120" fmla="*/ 690054 h 994961"/>
                    <a:gd name="connsiteX121" fmla="*/ 497480 w 994960"/>
                    <a:gd name="connsiteY121" fmla="*/ 792567 h 994961"/>
                    <a:gd name="connsiteX122" fmla="*/ 497480 w 994960"/>
                    <a:gd name="connsiteY122" fmla="*/ 737668 h 994961"/>
                    <a:gd name="connsiteX123" fmla="*/ 545624 w 994960"/>
                    <a:gd name="connsiteY123" fmla="*/ 688899 h 994961"/>
                    <a:gd name="connsiteX124" fmla="*/ 497480 w 994960"/>
                    <a:gd name="connsiteY124" fmla="*/ 696280 h 994961"/>
                    <a:gd name="connsiteX125" fmla="*/ 497480 w 994960"/>
                    <a:gd name="connsiteY125" fmla="*/ 641381 h 994961"/>
                    <a:gd name="connsiteX126" fmla="*/ 545624 w 994960"/>
                    <a:gd name="connsiteY126" fmla="*/ 592612 h 994961"/>
                    <a:gd name="connsiteX127" fmla="*/ 545624 w 994960"/>
                    <a:gd name="connsiteY127" fmla="*/ 593767 h 994961"/>
                    <a:gd name="connsiteX128" fmla="*/ 497480 w 994960"/>
                    <a:gd name="connsiteY128" fmla="*/ 696280 h 994961"/>
                    <a:gd name="connsiteX129" fmla="*/ 962865 w 994960"/>
                    <a:gd name="connsiteY129" fmla="*/ 341561 h 994961"/>
                    <a:gd name="connsiteX130" fmla="*/ 925570 w 994960"/>
                    <a:gd name="connsiteY130" fmla="*/ 354270 h 994961"/>
                    <a:gd name="connsiteX131" fmla="*/ 923468 w 994960"/>
                    <a:gd name="connsiteY131" fmla="*/ 362776 h 994961"/>
                    <a:gd name="connsiteX132" fmla="*/ 896010 w 994960"/>
                    <a:gd name="connsiteY132" fmla="*/ 429005 h 994961"/>
                    <a:gd name="connsiteX133" fmla="*/ 891485 w 994960"/>
                    <a:gd name="connsiteY133" fmla="*/ 436515 h 994961"/>
                    <a:gd name="connsiteX134" fmla="*/ 908896 w 994960"/>
                    <a:gd name="connsiteY134" fmla="*/ 471885 h 994961"/>
                    <a:gd name="connsiteX135" fmla="*/ 857046 w 994960"/>
                    <a:gd name="connsiteY135" fmla="*/ 523719 h 994961"/>
                    <a:gd name="connsiteX136" fmla="*/ 821677 w 994960"/>
                    <a:gd name="connsiteY136" fmla="*/ 506323 h 994961"/>
                    <a:gd name="connsiteX137" fmla="*/ 814167 w 994960"/>
                    <a:gd name="connsiteY137" fmla="*/ 510865 h 994961"/>
                    <a:gd name="connsiteX138" fmla="*/ 747921 w 994960"/>
                    <a:gd name="connsiteY138" fmla="*/ 538306 h 994961"/>
                    <a:gd name="connsiteX139" fmla="*/ 739416 w 994960"/>
                    <a:gd name="connsiteY139" fmla="*/ 540409 h 994961"/>
                    <a:gd name="connsiteX140" fmla="*/ 726706 w 994960"/>
                    <a:gd name="connsiteY140" fmla="*/ 577720 h 994961"/>
                    <a:gd name="connsiteX141" fmla="*/ 653400 w 994960"/>
                    <a:gd name="connsiteY141" fmla="*/ 577720 h 994961"/>
                    <a:gd name="connsiteX142" fmla="*/ 640706 w 994960"/>
                    <a:gd name="connsiteY142" fmla="*/ 540409 h 994961"/>
                    <a:gd name="connsiteX143" fmla="*/ 632201 w 994960"/>
                    <a:gd name="connsiteY143" fmla="*/ 538306 h 994961"/>
                    <a:gd name="connsiteX144" fmla="*/ 577719 w 994960"/>
                    <a:gd name="connsiteY144" fmla="*/ 517348 h 994961"/>
                    <a:gd name="connsiteX145" fmla="*/ 577719 w 994960"/>
                    <a:gd name="connsiteY145" fmla="*/ 497481 h 994961"/>
                    <a:gd name="connsiteX146" fmla="*/ 576451 w 994960"/>
                    <a:gd name="connsiteY146" fmla="*/ 479395 h 994961"/>
                    <a:gd name="connsiteX147" fmla="*/ 690053 w 994960"/>
                    <a:gd name="connsiteY147" fmla="*/ 513529 h 994961"/>
                    <a:gd name="connsiteX148" fmla="*/ 898674 w 994960"/>
                    <a:gd name="connsiteY148" fmla="*/ 304908 h 994961"/>
                    <a:gd name="connsiteX149" fmla="*/ 690053 w 994960"/>
                    <a:gd name="connsiteY149" fmla="*/ 96287 h 994961"/>
                    <a:gd name="connsiteX150" fmla="*/ 481433 w 994960"/>
                    <a:gd name="connsiteY150" fmla="*/ 304908 h 994961"/>
                    <a:gd name="connsiteX151" fmla="*/ 485781 w 994960"/>
                    <a:gd name="connsiteY151" fmla="*/ 345284 h 994961"/>
                    <a:gd name="connsiteX152" fmla="*/ 417242 w 994960"/>
                    <a:gd name="connsiteY152" fmla="*/ 310877 h 994961"/>
                    <a:gd name="connsiteX153" fmla="*/ 417242 w 994960"/>
                    <a:gd name="connsiteY153" fmla="*/ 268254 h 994961"/>
                    <a:gd name="connsiteX154" fmla="*/ 454536 w 994960"/>
                    <a:gd name="connsiteY154" fmla="*/ 255545 h 994961"/>
                    <a:gd name="connsiteX155" fmla="*/ 456639 w 994960"/>
                    <a:gd name="connsiteY155" fmla="*/ 247039 h 994961"/>
                    <a:gd name="connsiteX156" fmla="*/ 484096 w 994960"/>
                    <a:gd name="connsiteY156" fmla="*/ 180810 h 994961"/>
                    <a:gd name="connsiteX157" fmla="*/ 488622 w 994960"/>
                    <a:gd name="connsiteY157" fmla="*/ 173300 h 994961"/>
                    <a:gd name="connsiteX158" fmla="*/ 471210 w 994960"/>
                    <a:gd name="connsiteY158" fmla="*/ 137931 h 994961"/>
                    <a:gd name="connsiteX159" fmla="*/ 523060 w 994960"/>
                    <a:gd name="connsiteY159" fmla="*/ 86096 h 994961"/>
                    <a:gd name="connsiteX160" fmla="*/ 558430 w 994960"/>
                    <a:gd name="connsiteY160" fmla="*/ 103492 h 994961"/>
                    <a:gd name="connsiteX161" fmla="*/ 565940 w 994960"/>
                    <a:gd name="connsiteY161" fmla="*/ 98951 h 994961"/>
                    <a:gd name="connsiteX162" fmla="*/ 632185 w 994960"/>
                    <a:gd name="connsiteY162" fmla="*/ 71509 h 994961"/>
                    <a:gd name="connsiteX163" fmla="*/ 640690 w 994960"/>
                    <a:gd name="connsiteY163" fmla="*/ 69407 h 994961"/>
                    <a:gd name="connsiteX164" fmla="*/ 653400 w 994960"/>
                    <a:gd name="connsiteY164" fmla="*/ 32096 h 994961"/>
                    <a:gd name="connsiteX165" fmla="*/ 726706 w 994960"/>
                    <a:gd name="connsiteY165" fmla="*/ 32096 h 994961"/>
                    <a:gd name="connsiteX166" fmla="*/ 739400 w 994960"/>
                    <a:gd name="connsiteY166" fmla="*/ 69407 h 994961"/>
                    <a:gd name="connsiteX167" fmla="*/ 747905 w 994960"/>
                    <a:gd name="connsiteY167" fmla="*/ 71509 h 994961"/>
                    <a:gd name="connsiteX168" fmla="*/ 814151 w 994960"/>
                    <a:gd name="connsiteY168" fmla="*/ 98951 h 994961"/>
                    <a:gd name="connsiteX169" fmla="*/ 821661 w 994960"/>
                    <a:gd name="connsiteY169" fmla="*/ 103492 h 994961"/>
                    <a:gd name="connsiteX170" fmla="*/ 857030 w 994960"/>
                    <a:gd name="connsiteY170" fmla="*/ 86096 h 994961"/>
                    <a:gd name="connsiteX171" fmla="*/ 908880 w 994960"/>
                    <a:gd name="connsiteY171" fmla="*/ 137931 h 994961"/>
                    <a:gd name="connsiteX172" fmla="*/ 891469 w 994960"/>
                    <a:gd name="connsiteY172" fmla="*/ 173300 h 994961"/>
                    <a:gd name="connsiteX173" fmla="*/ 895994 w 994960"/>
                    <a:gd name="connsiteY173" fmla="*/ 180810 h 994961"/>
                    <a:gd name="connsiteX174" fmla="*/ 923452 w 994960"/>
                    <a:gd name="connsiteY174" fmla="*/ 247039 h 994961"/>
                    <a:gd name="connsiteX175" fmla="*/ 925554 w 994960"/>
                    <a:gd name="connsiteY175" fmla="*/ 255545 h 994961"/>
                    <a:gd name="connsiteX176" fmla="*/ 962865 w 994960"/>
                    <a:gd name="connsiteY176" fmla="*/ 268254 h 994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</a:cxnLst>
                  <a:rect l="l" t="t" r="r" b="b"/>
                  <a:pathLst>
                    <a:path w="994960" h="994961">
                      <a:moveTo>
                        <a:pt x="952354" y="230767"/>
                      </a:moveTo>
                      <a:cubicBezTo>
                        <a:pt x="946561" y="210242"/>
                        <a:pt x="938376" y="190503"/>
                        <a:pt x="927945" y="171888"/>
                      </a:cubicBezTo>
                      <a:lnTo>
                        <a:pt x="947812" y="131479"/>
                      </a:lnTo>
                      <a:lnTo>
                        <a:pt x="863481" y="47148"/>
                      </a:lnTo>
                      <a:lnTo>
                        <a:pt x="823057" y="67032"/>
                      </a:lnTo>
                      <a:cubicBezTo>
                        <a:pt x="804458" y="56600"/>
                        <a:pt x="784703" y="48416"/>
                        <a:pt x="764178" y="42623"/>
                      </a:cubicBezTo>
                      <a:lnTo>
                        <a:pt x="749687" y="0"/>
                      </a:lnTo>
                      <a:lnTo>
                        <a:pt x="630420" y="0"/>
                      </a:lnTo>
                      <a:lnTo>
                        <a:pt x="615913" y="42607"/>
                      </a:lnTo>
                      <a:cubicBezTo>
                        <a:pt x="595388" y="48400"/>
                        <a:pt x="575633" y="56584"/>
                        <a:pt x="557033" y="67015"/>
                      </a:cubicBezTo>
                      <a:lnTo>
                        <a:pt x="516609" y="47132"/>
                      </a:lnTo>
                      <a:lnTo>
                        <a:pt x="432278" y="131463"/>
                      </a:lnTo>
                      <a:lnTo>
                        <a:pt x="452145" y="171872"/>
                      </a:lnTo>
                      <a:cubicBezTo>
                        <a:pt x="441730" y="190487"/>
                        <a:pt x="433546" y="210226"/>
                        <a:pt x="427737" y="230751"/>
                      </a:cubicBezTo>
                      <a:lnTo>
                        <a:pt x="385146" y="245274"/>
                      </a:lnTo>
                      <a:lnTo>
                        <a:pt x="385146" y="301024"/>
                      </a:lnTo>
                      <a:cubicBezTo>
                        <a:pt x="354976" y="293289"/>
                        <a:pt x="322656" y="288860"/>
                        <a:pt x="288860" y="288860"/>
                      </a:cubicBezTo>
                      <a:cubicBezTo>
                        <a:pt x="129586" y="288860"/>
                        <a:pt x="0" y="382450"/>
                        <a:pt x="0" y="497481"/>
                      </a:cubicBezTo>
                      <a:lnTo>
                        <a:pt x="0" y="593767"/>
                      </a:lnTo>
                      <a:lnTo>
                        <a:pt x="0" y="690054"/>
                      </a:lnTo>
                      <a:lnTo>
                        <a:pt x="0" y="786341"/>
                      </a:lnTo>
                      <a:cubicBezTo>
                        <a:pt x="0" y="901371"/>
                        <a:pt x="129586" y="994962"/>
                        <a:pt x="288860" y="994962"/>
                      </a:cubicBezTo>
                      <a:cubicBezTo>
                        <a:pt x="448133" y="994962"/>
                        <a:pt x="577719" y="901371"/>
                        <a:pt x="577719" y="786341"/>
                      </a:cubicBezTo>
                      <a:lnTo>
                        <a:pt x="577719" y="690054"/>
                      </a:lnTo>
                      <a:lnTo>
                        <a:pt x="577719" y="593767"/>
                      </a:lnTo>
                      <a:lnTo>
                        <a:pt x="577719" y="553118"/>
                      </a:lnTo>
                      <a:cubicBezTo>
                        <a:pt x="590092" y="558719"/>
                        <a:pt x="602818" y="563517"/>
                        <a:pt x="615913" y="567208"/>
                      </a:cubicBezTo>
                      <a:lnTo>
                        <a:pt x="630420" y="609815"/>
                      </a:lnTo>
                      <a:lnTo>
                        <a:pt x="749687" y="609815"/>
                      </a:lnTo>
                      <a:lnTo>
                        <a:pt x="764194" y="567208"/>
                      </a:lnTo>
                      <a:cubicBezTo>
                        <a:pt x="784719" y="561415"/>
                        <a:pt x="804474" y="553231"/>
                        <a:pt x="823073" y="542800"/>
                      </a:cubicBezTo>
                      <a:lnTo>
                        <a:pt x="863497" y="562683"/>
                      </a:lnTo>
                      <a:lnTo>
                        <a:pt x="947828" y="478352"/>
                      </a:lnTo>
                      <a:lnTo>
                        <a:pt x="927961" y="437944"/>
                      </a:lnTo>
                      <a:cubicBezTo>
                        <a:pt x="938376" y="419328"/>
                        <a:pt x="946561" y="399589"/>
                        <a:pt x="952370" y="379064"/>
                      </a:cubicBezTo>
                      <a:lnTo>
                        <a:pt x="994961" y="364541"/>
                      </a:lnTo>
                      <a:lnTo>
                        <a:pt x="994961" y="245274"/>
                      </a:lnTo>
                      <a:close/>
                      <a:moveTo>
                        <a:pt x="288860" y="320955"/>
                      </a:moveTo>
                      <a:cubicBezTo>
                        <a:pt x="430433" y="320955"/>
                        <a:pt x="545624" y="400151"/>
                        <a:pt x="545624" y="497481"/>
                      </a:cubicBezTo>
                      <a:cubicBezTo>
                        <a:pt x="545624" y="594810"/>
                        <a:pt x="430433" y="674006"/>
                        <a:pt x="288860" y="674006"/>
                      </a:cubicBezTo>
                      <a:cubicBezTo>
                        <a:pt x="147286" y="674006"/>
                        <a:pt x="32096" y="594810"/>
                        <a:pt x="32096" y="497481"/>
                      </a:cubicBezTo>
                      <a:cubicBezTo>
                        <a:pt x="32096" y="400151"/>
                        <a:pt x="147286" y="320955"/>
                        <a:pt x="288860" y="320955"/>
                      </a:cubicBezTo>
                      <a:close/>
                      <a:moveTo>
                        <a:pt x="557338" y="420981"/>
                      </a:moveTo>
                      <a:cubicBezTo>
                        <a:pt x="551032" y="409491"/>
                        <a:pt x="543313" y="398546"/>
                        <a:pt x="534406" y="388147"/>
                      </a:cubicBezTo>
                      <a:cubicBezTo>
                        <a:pt x="520766" y="362680"/>
                        <a:pt x="513528" y="333906"/>
                        <a:pt x="513528" y="304908"/>
                      </a:cubicBezTo>
                      <a:cubicBezTo>
                        <a:pt x="513528" y="207578"/>
                        <a:pt x="592724" y="128382"/>
                        <a:pt x="690053" y="128382"/>
                      </a:cubicBezTo>
                      <a:cubicBezTo>
                        <a:pt x="787383" y="128382"/>
                        <a:pt x="866579" y="207578"/>
                        <a:pt x="866579" y="304908"/>
                      </a:cubicBezTo>
                      <a:cubicBezTo>
                        <a:pt x="866579" y="402237"/>
                        <a:pt x="787383" y="481433"/>
                        <a:pt x="690053" y="481433"/>
                      </a:cubicBezTo>
                      <a:cubicBezTo>
                        <a:pt x="639262" y="481433"/>
                        <a:pt x="590974" y="459383"/>
                        <a:pt x="557338" y="420981"/>
                      </a:cubicBezTo>
                      <a:close/>
                      <a:moveTo>
                        <a:pt x="176525" y="689685"/>
                      </a:moveTo>
                      <a:lnTo>
                        <a:pt x="176525" y="752255"/>
                      </a:lnTo>
                      <a:cubicBezTo>
                        <a:pt x="152871" y="744295"/>
                        <a:pt x="131239" y="733961"/>
                        <a:pt x="112334" y="721620"/>
                      </a:cubicBezTo>
                      <a:lnTo>
                        <a:pt x="112334" y="662243"/>
                      </a:lnTo>
                      <a:cubicBezTo>
                        <a:pt x="131945" y="673236"/>
                        <a:pt x="153384" y="682592"/>
                        <a:pt x="176525" y="689685"/>
                      </a:cubicBezTo>
                      <a:close/>
                      <a:moveTo>
                        <a:pt x="272812" y="866018"/>
                      </a:moveTo>
                      <a:cubicBezTo>
                        <a:pt x="250537" y="865071"/>
                        <a:pt x="229017" y="862263"/>
                        <a:pt x="208621" y="857625"/>
                      </a:cubicBezTo>
                      <a:lnTo>
                        <a:pt x="208621" y="794027"/>
                      </a:lnTo>
                      <a:cubicBezTo>
                        <a:pt x="229178" y="798328"/>
                        <a:pt x="250666" y="800912"/>
                        <a:pt x="272812" y="801795"/>
                      </a:cubicBezTo>
                      <a:close/>
                      <a:moveTo>
                        <a:pt x="304907" y="801795"/>
                      </a:moveTo>
                      <a:cubicBezTo>
                        <a:pt x="327053" y="800912"/>
                        <a:pt x="348541" y="798328"/>
                        <a:pt x="369098" y="794027"/>
                      </a:cubicBezTo>
                      <a:lnTo>
                        <a:pt x="369098" y="857625"/>
                      </a:lnTo>
                      <a:cubicBezTo>
                        <a:pt x="348702" y="862246"/>
                        <a:pt x="327182" y="865055"/>
                        <a:pt x="304907" y="866018"/>
                      </a:cubicBezTo>
                      <a:close/>
                      <a:moveTo>
                        <a:pt x="304907" y="769731"/>
                      </a:moveTo>
                      <a:lnTo>
                        <a:pt x="304907" y="705508"/>
                      </a:lnTo>
                      <a:cubicBezTo>
                        <a:pt x="327053" y="704625"/>
                        <a:pt x="348541" y="702042"/>
                        <a:pt x="369098" y="697741"/>
                      </a:cubicBezTo>
                      <a:lnTo>
                        <a:pt x="369098" y="761338"/>
                      </a:lnTo>
                      <a:cubicBezTo>
                        <a:pt x="348702" y="765976"/>
                        <a:pt x="327182" y="768784"/>
                        <a:pt x="304907" y="769731"/>
                      </a:cubicBezTo>
                      <a:close/>
                      <a:moveTo>
                        <a:pt x="272812" y="769731"/>
                      </a:moveTo>
                      <a:cubicBezTo>
                        <a:pt x="250537" y="768784"/>
                        <a:pt x="229017" y="765976"/>
                        <a:pt x="208621" y="761338"/>
                      </a:cubicBezTo>
                      <a:lnTo>
                        <a:pt x="208621" y="697741"/>
                      </a:lnTo>
                      <a:cubicBezTo>
                        <a:pt x="229178" y="702042"/>
                        <a:pt x="250666" y="704625"/>
                        <a:pt x="272812" y="705508"/>
                      </a:cubicBezTo>
                      <a:close/>
                      <a:moveTo>
                        <a:pt x="176525" y="785971"/>
                      </a:moveTo>
                      <a:lnTo>
                        <a:pt x="176525" y="848542"/>
                      </a:lnTo>
                      <a:cubicBezTo>
                        <a:pt x="152871" y="840582"/>
                        <a:pt x="131239" y="830247"/>
                        <a:pt x="112334" y="817906"/>
                      </a:cubicBezTo>
                      <a:lnTo>
                        <a:pt x="112334" y="758530"/>
                      </a:lnTo>
                      <a:cubicBezTo>
                        <a:pt x="131945" y="769522"/>
                        <a:pt x="153384" y="778878"/>
                        <a:pt x="176525" y="785971"/>
                      </a:cubicBezTo>
                      <a:close/>
                      <a:moveTo>
                        <a:pt x="176525" y="882258"/>
                      </a:moveTo>
                      <a:lnTo>
                        <a:pt x="176525" y="944828"/>
                      </a:lnTo>
                      <a:cubicBezTo>
                        <a:pt x="152871" y="936869"/>
                        <a:pt x="131239" y="926534"/>
                        <a:pt x="112334" y="914193"/>
                      </a:cubicBezTo>
                      <a:lnTo>
                        <a:pt x="112334" y="854816"/>
                      </a:lnTo>
                      <a:cubicBezTo>
                        <a:pt x="131945" y="865809"/>
                        <a:pt x="153384" y="875165"/>
                        <a:pt x="176525" y="882258"/>
                      </a:cubicBezTo>
                      <a:close/>
                      <a:moveTo>
                        <a:pt x="208621" y="890314"/>
                      </a:moveTo>
                      <a:cubicBezTo>
                        <a:pt x="229178" y="894615"/>
                        <a:pt x="250666" y="897199"/>
                        <a:pt x="272812" y="898081"/>
                      </a:cubicBezTo>
                      <a:lnTo>
                        <a:pt x="272812" y="962304"/>
                      </a:lnTo>
                      <a:cubicBezTo>
                        <a:pt x="250537" y="961357"/>
                        <a:pt x="229017" y="958549"/>
                        <a:pt x="208621" y="953911"/>
                      </a:cubicBezTo>
                      <a:close/>
                      <a:moveTo>
                        <a:pt x="304907" y="898081"/>
                      </a:moveTo>
                      <a:cubicBezTo>
                        <a:pt x="327053" y="897199"/>
                        <a:pt x="348541" y="894615"/>
                        <a:pt x="369098" y="890314"/>
                      </a:cubicBezTo>
                      <a:lnTo>
                        <a:pt x="369098" y="953911"/>
                      </a:lnTo>
                      <a:cubicBezTo>
                        <a:pt x="348702" y="958533"/>
                        <a:pt x="327182" y="961341"/>
                        <a:pt x="304907" y="962304"/>
                      </a:cubicBezTo>
                      <a:close/>
                      <a:moveTo>
                        <a:pt x="401194" y="882258"/>
                      </a:moveTo>
                      <a:cubicBezTo>
                        <a:pt x="424335" y="875181"/>
                        <a:pt x="445774" y="865809"/>
                        <a:pt x="465385" y="854816"/>
                      </a:cubicBezTo>
                      <a:lnTo>
                        <a:pt x="465385" y="914193"/>
                      </a:lnTo>
                      <a:cubicBezTo>
                        <a:pt x="446481" y="926534"/>
                        <a:pt x="424848" y="936869"/>
                        <a:pt x="401194" y="944828"/>
                      </a:cubicBezTo>
                      <a:close/>
                      <a:moveTo>
                        <a:pt x="401194" y="848542"/>
                      </a:moveTo>
                      <a:lnTo>
                        <a:pt x="401194" y="785955"/>
                      </a:lnTo>
                      <a:cubicBezTo>
                        <a:pt x="424335" y="778878"/>
                        <a:pt x="445774" y="769506"/>
                        <a:pt x="465385" y="758514"/>
                      </a:cubicBezTo>
                      <a:lnTo>
                        <a:pt x="465385" y="817890"/>
                      </a:lnTo>
                      <a:cubicBezTo>
                        <a:pt x="446481" y="830247"/>
                        <a:pt x="424848" y="840582"/>
                        <a:pt x="401194" y="848542"/>
                      </a:cubicBezTo>
                      <a:close/>
                      <a:moveTo>
                        <a:pt x="401194" y="752255"/>
                      </a:moveTo>
                      <a:lnTo>
                        <a:pt x="401194" y="689669"/>
                      </a:lnTo>
                      <a:cubicBezTo>
                        <a:pt x="424335" y="682592"/>
                        <a:pt x="445774" y="673220"/>
                        <a:pt x="465385" y="662227"/>
                      </a:cubicBezTo>
                      <a:lnTo>
                        <a:pt x="465385" y="721604"/>
                      </a:lnTo>
                      <a:cubicBezTo>
                        <a:pt x="446481" y="733961"/>
                        <a:pt x="424848" y="744295"/>
                        <a:pt x="401194" y="752255"/>
                      </a:cubicBezTo>
                      <a:close/>
                      <a:moveTo>
                        <a:pt x="32096" y="592612"/>
                      </a:moveTo>
                      <a:cubicBezTo>
                        <a:pt x="44886" y="610537"/>
                        <a:pt x="61126" y="626922"/>
                        <a:pt x="80239" y="641381"/>
                      </a:cubicBezTo>
                      <a:lnTo>
                        <a:pt x="80239" y="696280"/>
                      </a:lnTo>
                      <a:cubicBezTo>
                        <a:pt x="50069" y="667346"/>
                        <a:pt x="32096" y="632009"/>
                        <a:pt x="32096" y="593767"/>
                      </a:cubicBezTo>
                      <a:close/>
                      <a:moveTo>
                        <a:pt x="32096" y="688899"/>
                      </a:moveTo>
                      <a:cubicBezTo>
                        <a:pt x="44886" y="706824"/>
                        <a:pt x="61126" y="723209"/>
                        <a:pt x="80239" y="737668"/>
                      </a:cubicBezTo>
                      <a:lnTo>
                        <a:pt x="80239" y="792567"/>
                      </a:lnTo>
                      <a:cubicBezTo>
                        <a:pt x="50069" y="763633"/>
                        <a:pt x="32096" y="728296"/>
                        <a:pt x="32096" y="690054"/>
                      </a:cubicBezTo>
                      <a:close/>
                      <a:moveTo>
                        <a:pt x="32096" y="786341"/>
                      </a:moveTo>
                      <a:lnTo>
                        <a:pt x="32096" y="785185"/>
                      </a:lnTo>
                      <a:cubicBezTo>
                        <a:pt x="44886" y="803110"/>
                        <a:pt x="61126" y="819495"/>
                        <a:pt x="80239" y="833954"/>
                      </a:cubicBezTo>
                      <a:lnTo>
                        <a:pt x="80239" y="888854"/>
                      </a:lnTo>
                      <a:cubicBezTo>
                        <a:pt x="50069" y="859920"/>
                        <a:pt x="32096" y="824582"/>
                        <a:pt x="32096" y="786341"/>
                      </a:cubicBezTo>
                      <a:close/>
                      <a:moveTo>
                        <a:pt x="545624" y="786341"/>
                      </a:moveTo>
                      <a:cubicBezTo>
                        <a:pt x="545624" y="824582"/>
                        <a:pt x="527650" y="859920"/>
                        <a:pt x="497480" y="888854"/>
                      </a:cubicBezTo>
                      <a:lnTo>
                        <a:pt x="497480" y="833954"/>
                      </a:lnTo>
                      <a:cubicBezTo>
                        <a:pt x="516593" y="819511"/>
                        <a:pt x="532833" y="803110"/>
                        <a:pt x="545624" y="785185"/>
                      </a:cubicBezTo>
                      <a:close/>
                      <a:moveTo>
                        <a:pt x="545624" y="690054"/>
                      </a:moveTo>
                      <a:cubicBezTo>
                        <a:pt x="545624" y="728296"/>
                        <a:pt x="527650" y="763633"/>
                        <a:pt x="497480" y="792567"/>
                      </a:cubicBezTo>
                      <a:lnTo>
                        <a:pt x="497480" y="737668"/>
                      </a:lnTo>
                      <a:cubicBezTo>
                        <a:pt x="516593" y="723225"/>
                        <a:pt x="532833" y="706824"/>
                        <a:pt x="545624" y="688899"/>
                      </a:cubicBezTo>
                      <a:close/>
                      <a:moveTo>
                        <a:pt x="497480" y="696280"/>
                      </a:moveTo>
                      <a:lnTo>
                        <a:pt x="497480" y="641381"/>
                      </a:lnTo>
                      <a:cubicBezTo>
                        <a:pt x="516593" y="626938"/>
                        <a:pt x="532833" y="610537"/>
                        <a:pt x="545624" y="592612"/>
                      </a:cubicBezTo>
                      <a:lnTo>
                        <a:pt x="545624" y="593767"/>
                      </a:lnTo>
                      <a:cubicBezTo>
                        <a:pt x="545624" y="632009"/>
                        <a:pt x="527650" y="667346"/>
                        <a:pt x="497480" y="696280"/>
                      </a:cubicBezTo>
                      <a:close/>
                      <a:moveTo>
                        <a:pt x="962865" y="341561"/>
                      </a:moveTo>
                      <a:lnTo>
                        <a:pt x="925570" y="354270"/>
                      </a:lnTo>
                      <a:lnTo>
                        <a:pt x="923468" y="362776"/>
                      </a:lnTo>
                      <a:cubicBezTo>
                        <a:pt x="917691" y="386125"/>
                        <a:pt x="908447" y="408400"/>
                        <a:pt x="896010" y="429005"/>
                      </a:cubicBezTo>
                      <a:lnTo>
                        <a:pt x="891485" y="436515"/>
                      </a:lnTo>
                      <a:lnTo>
                        <a:pt x="908896" y="471885"/>
                      </a:lnTo>
                      <a:lnTo>
                        <a:pt x="857046" y="523719"/>
                      </a:lnTo>
                      <a:lnTo>
                        <a:pt x="821677" y="506323"/>
                      </a:lnTo>
                      <a:lnTo>
                        <a:pt x="814167" y="510865"/>
                      </a:lnTo>
                      <a:cubicBezTo>
                        <a:pt x="793577" y="523302"/>
                        <a:pt x="771287" y="532545"/>
                        <a:pt x="747921" y="538306"/>
                      </a:cubicBezTo>
                      <a:lnTo>
                        <a:pt x="739416" y="540409"/>
                      </a:lnTo>
                      <a:lnTo>
                        <a:pt x="726706" y="577720"/>
                      </a:lnTo>
                      <a:lnTo>
                        <a:pt x="653400" y="577720"/>
                      </a:lnTo>
                      <a:lnTo>
                        <a:pt x="640706" y="540409"/>
                      </a:lnTo>
                      <a:lnTo>
                        <a:pt x="632201" y="538306"/>
                      </a:lnTo>
                      <a:cubicBezTo>
                        <a:pt x="613217" y="533604"/>
                        <a:pt x="594970" y="526495"/>
                        <a:pt x="577719" y="517348"/>
                      </a:cubicBezTo>
                      <a:lnTo>
                        <a:pt x="577719" y="497481"/>
                      </a:lnTo>
                      <a:cubicBezTo>
                        <a:pt x="577719" y="491383"/>
                        <a:pt x="577157" y="485365"/>
                        <a:pt x="576451" y="479395"/>
                      </a:cubicBezTo>
                      <a:cubicBezTo>
                        <a:pt x="609991" y="501300"/>
                        <a:pt x="649276" y="513529"/>
                        <a:pt x="690053" y="513529"/>
                      </a:cubicBezTo>
                      <a:cubicBezTo>
                        <a:pt x="805084" y="513529"/>
                        <a:pt x="898674" y="419938"/>
                        <a:pt x="898674" y="304908"/>
                      </a:cubicBezTo>
                      <a:cubicBezTo>
                        <a:pt x="898674" y="189877"/>
                        <a:pt x="805084" y="96287"/>
                        <a:pt x="690053" y="96287"/>
                      </a:cubicBezTo>
                      <a:cubicBezTo>
                        <a:pt x="575023" y="96287"/>
                        <a:pt x="481433" y="189877"/>
                        <a:pt x="481433" y="304908"/>
                      </a:cubicBezTo>
                      <a:cubicBezTo>
                        <a:pt x="481433" y="318500"/>
                        <a:pt x="483150" y="331996"/>
                        <a:pt x="485781" y="345284"/>
                      </a:cubicBezTo>
                      <a:cubicBezTo>
                        <a:pt x="465433" y="331547"/>
                        <a:pt x="442404" y="319944"/>
                        <a:pt x="417242" y="310877"/>
                      </a:cubicBezTo>
                      <a:lnTo>
                        <a:pt x="417242" y="268254"/>
                      </a:lnTo>
                      <a:lnTo>
                        <a:pt x="454536" y="255545"/>
                      </a:lnTo>
                      <a:lnTo>
                        <a:pt x="456639" y="247039"/>
                      </a:lnTo>
                      <a:cubicBezTo>
                        <a:pt x="462416" y="223690"/>
                        <a:pt x="471659" y="201416"/>
                        <a:pt x="484096" y="180810"/>
                      </a:cubicBezTo>
                      <a:lnTo>
                        <a:pt x="488622" y="173300"/>
                      </a:lnTo>
                      <a:lnTo>
                        <a:pt x="471210" y="137931"/>
                      </a:lnTo>
                      <a:lnTo>
                        <a:pt x="523060" y="86096"/>
                      </a:lnTo>
                      <a:lnTo>
                        <a:pt x="558430" y="103492"/>
                      </a:lnTo>
                      <a:lnTo>
                        <a:pt x="565940" y="98951"/>
                      </a:lnTo>
                      <a:cubicBezTo>
                        <a:pt x="586529" y="86514"/>
                        <a:pt x="608820" y="77270"/>
                        <a:pt x="632185" y="71509"/>
                      </a:cubicBezTo>
                      <a:lnTo>
                        <a:pt x="640690" y="69407"/>
                      </a:lnTo>
                      <a:lnTo>
                        <a:pt x="653400" y="32096"/>
                      </a:lnTo>
                      <a:lnTo>
                        <a:pt x="726706" y="32096"/>
                      </a:lnTo>
                      <a:lnTo>
                        <a:pt x="739400" y="69407"/>
                      </a:lnTo>
                      <a:lnTo>
                        <a:pt x="747905" y="71509"/>
                      </a:lnTo>
                      <a:cubicBezTo>
                        <a:pt x="771271" y="77286"/>
                        <a:pt x="793561" y="86530"/>
                        <a:pt x="814151" y="98951"/>
                      </a:cubicBezTo>
                      <a:lnTo>
                        <a:pt x="821661" y="103492"/>
                      </a:lnTo>
                      <a:lnTo>
                        <a:pt x="857030" y="86096"/>
                      </a:lnTo>
                      <a:lnTo>
                        <a:pt x="908880" y="137931"/>
                      </a:lnTo>
                      <a:lnTo>
                        <a:pt x="891469" y="173300"/>
                      </a:lnTo>
                      <a:lnTo>
                        <a:pt x="895994" y="180810"/>
                      </a:lnTo>
                      <a:cubicBezTo>
                        <a:pt x="908431" y="201416"/>
                        <a:pt x="917675" y="223706"/>
                        <a:pt x="923452" y="247039"/>
                      </a:cubicBezTo>
                      <a:lnTo>
                        <a:pt x="925554" y="255545"/>
                      </a:lnTo>
                      <a:lnTo>
                        <a:pt x="962865" y="2682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7" name="任意多边形: 形状 494"/>
                <p:cNvSpPr/>
                <p:nvPr/>
              </p:nvSpPr>
              <p:spPr>
                <a:xfrm>
                  <a:off x="8026722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8" name="任意多边形: 形状 495"/>
                <p:cNvSpPr/>
                <p:nvPr/>
              </p:nvSpPr>
              <p:spPr>
                <a:xfrm>
                  <a:off x="809091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59" name="任意多边形: 形状 496"/>
                <p:cNvSpPr/>
                <p:nvPr/>
              </p:nvSpPr>
              <p:spPr>
                <a:xfrm>
                  <a:off x="773786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0" name="任意多边形: 形状 497"/>
                <p:cNvSpPr/>
                <p:nvPr/>
              </p:nvSpPr>
              <p:spPr>
                <a:xfrm>
                  <a:off x="7802054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1" name="任意多边形: 形状 498"/>
                <p:cNvSpPr/>
                <p:nvPr/>
              </p:nvSpPr>
              <p:spPr>
                <a:xfrm>
                  <a:off x="8572346" y="140678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2" name="任意多边形: 形状 499"/>
                <p:cNvSpPr/>
                <p:nvPr/>
              </p:nvSpPr>
              <p:spPr>
                <a:xfrm>
                  <a:off x="8572346" y="147098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3" name="任意多边形: 形状 665"/>
                <p:cNvSpPr/>
                <p:nvPr/>
              </p:nvSpPr>
              <p:spPr>
                <a:xfrm>
                  <a:off x="8604441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4" name="任意多边形: 形状 667"/>
                <p:cNvSpPr/>
                <p:nvPr/>
              </p:nvSpPr>
              <p:spPr>
                <a:xfrm>
                  <a:off x="8540250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5" name="任意多边形: 形状 668"/>
                <p:cNvSpPr/>
                <p:nvPr/>
              </p:nvSpPr>
              <p:spPr>
                <a:xfrm>
                  <a:off x="8283486" y="151912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6" name="任意多边形: 形状 669"/>
                <p:cNvSpPr/>
                <p:nvPr/>
              </p:nvSpPr>
              <p:spPr>
                <a:xfrm>
                  <a:off x="8283486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7" name="任意多边形: 形状 671"/>
                <p:cNvSpPr/>
                <p:nvPr/>
              </p:nvSpPr>
              <p:spPr>
                <a:xfrm>
                  <a:off x="8315582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8" name="任意多边形: 形状 672"/>
                <p:cNvSpPr/>
                <p:nvPr/>
              </p:nvSpPr>
              <p:spPr>
                <a:xfrm>
                  <a:off x="8251391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69" name="任意多边形: 形状 673"/>
                <p:cNvSpPr/>
                <p:nvPr/>
              </p:nvSpPr>
              <p:spPr>
                <a:xfrm>
                  <a:off x="7978579" y="79697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0" name="任意多边形: 形状 675"/>
                <p:cNvSpPr/>
                <p:nvPr/>
              </p:nvSpPr>
              <p:spPr>
                <a:xfrm>
                  <a:off x="7978579" y="86116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1" name="任意多边形: 形状 676"/>
                <p:cNvSpPr/>
                <p:nvPr/>
              </p:nvSpPr>
              <p:spPr>
                <a:xfrm>
                  <a:off x="8010675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2" name="任意多边形: 形状 677"/>
                <p:cNvSpPr/>
                <p:nvPr/>
              </p:nvSpPr>
              <p:spPr>
                <a:xfrm>
                  <a:off x="7946484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3" name="任意多边形: 形状 678"/>
                <p:cNvSpPr/>
                <p:nvPr/>
              </p:nvSpPr>
              <p:spPr>
                <a:xfrm>
                  <a:off x="7818102" y="957452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4" name="任意多边形: 形状 679"/>
                <p:cNvSpPr/>
                <p:nvPr/>
              </p:nvSpPr>
              <p:spPr>
                <a:xfrm>
                  <a:off x="7818102" y="1021643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5" name="任意多边形: 形状 680"/>
                <p:cNvSpPr/>
                <p:nvPr/>
              </p:nvSpPr>
              <p:spPr>
                <a:xfrm>
                  <a:off x="7850197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6" name="任意多边形: 形状 681"/>
                <p:cNvSpPr/>
                <p:nvPr/>
              </p:nvSpPr>
              <p:spPr>
                <a:xfrm>
                  <a:off x="7786006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7" name="任意多边形: 形状 682"/>
                <p:cNvSpPr/>
                <p:nvPr/>
              </p:nvSpPr>
              <p:spPr>
                <a:xfrm>
                  <a:off x="8476059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8" name="任意多边形: 形状 683"/>
                <p:cNvSpPr/>
                <p:nvPr/>
              </p:nvSpPr>
              <p:spPr>
                <a:xfrm>
                  <a:off x="8476059" y="1647506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79" name="任意多边形: 形状 684"/>
                <p:cNvSpPr/>
                <p:nvPr/>
              </p:nvSpPr>
              <p:spPr>
                <a:xfrm>
                  <a:off x="8508155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380" name="任意多边形: 形状 685"/>
                <p:cNvSpPr/>
                <p:nvPr/>
              </p:nvSpPr>
              <p:spPr>
                <a:xfrm>
                  <a:off x="8443964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</p:grpSp>
          <p:pic>
            <p:nvPicPr>
              <p:cNvPr id="350" name="图片 349" descr="图片包含 游戏机, 盘子, 监控, 白色&#10;&#10;描述已自动生成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8093" y="1422516"/>
                <a:ext cx="1519072" cy="201148"/>
              </a:xfrm>
              <a:prstGeom prst="rect">
                <a:avLst/>
              </a:prstGeom>
            </p:spPr>
          </p:pic>
          <p:sp>
            <p:nvSpPr>
              <p:cNvPr id="351" name="任意多边形: 形状 686"/>
              <p:cNvSpPr/>
              <p:nvPr/>
            </p:nvSpPr>
            <p:spPr>
              <a:xfrm>
                <a:off x="6737252" y="1471899"/>
                <a:ext cx="2172933" cy="867571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  <p:sp>
          <p:nvSpPr>
            <p:cNvPr id="405" name="矩形 404"/>
            <p:cNvSpPr/>
            <p:nvPr/>
          </p:nvSpPr>
          <p:spPr>
            <a:xfrm>
              <a:off x="10141011" y="4865901"/>
              <a:ext cx="1907219" cy="8002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微软雅黑" panose="020B0503020204020204" pitchFamily="34" charset="-122"/>
                  <a:cs typeface="+mn-ea"/>
                  <a:sym typeface="+mn-ea"/>
                </a:rPr>
                <a:t>电缆状态日常检测报告</a:t>
              </a:r>
            </a:p>
          </p:txBody>
        </p:sp>
        <p:grpSp>
          <p:nvGrpSpPr>
            <p:cNvPr id="406" name="组合 405"/>
            <p:cNvGrpSpPr/>
            <p:nvPr/>
          </p:nvGrpSpPr>
          <p:grpSpPr>
            <a:xfrm>
              <a:off x="9780299" y="3682438"/>
              <a:ext cx="2521710" cy="812001"/>
              <a:chOff x="9495534" y="2114522"/>
              <a:chExt cx="2449717" cy="712218"/>
            </a:xfrm>
          </p:grpSpPr>
          <p:grpSp>
            <p:nvGrpSpPr>
              <p:cNvPr id="407" name="组合 406"/>
              <p:cNvGrpSpPr/>
              <p:nvPr/>
            </p:nvGrpSpPr>
            <p:grpSpPr>
              <a:xfrm>
                <a:off x="9495534" y="2114522"/>
                <a:ext cx="2449717" cy="712218"/>
                <a:chOff x="5111435" y="4290592"/>
                <a:chExt cx="5270213" cy="1532237"/>
              </a:xfrm>
            </p:grpSpPr>
            <p:grpSp>
              <p:nvGrpSpPr>
                <p:cNvPr id="439" name="组合 438"/>
                <p:cNvGrpSpPr/>
                <p:nvPr/>
              </p:nvGrpSpPr>
              <p:grpSpPr>
                <a:xfrm flipH="1" flipV="1">
                  <a:off x="8694144" y="5594861"/>
                  <a:ext cx="987988" cy="66927"/>
                  <a:chOff x="6449441" y="3851910"/>
                  <a:chExt cx="908162" cy="61520"/>
                </a:xfrm>
                <a:gradFill flip="none" rotWithShape="1">
                  <a:gsLst>
                    <a:gs pos="0">
                      <a:srgbClr val="0293F2"/>
                    </a:gs>
                    <a:gs pos="100000">
                      <a:srgbClr val="0293F2">
                        <a:alpha val="0"/>
                      </a:srgbClr>
                    </a:gs>
                  </a:gsLst>
                  <a:lin ang="0" scaled="0"/>
                  <a:tileRect/>
                </a:gradFill>
              </p:grpSpPr>
              <p:sp>
                <p:nvSpPr>
                  <p:cNvPr id="457" name="平行四边形 456"/>
                  <p:cNvSpPr/>
                  <p:nvPr/>
                </p:nvSpPr>
                <p:spPr>
                  <a:xfrm>
                    <a:off x="64494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58" name="平行四边形 457"/>
                  <p:cNvSpPr/>
                  <p:nvPr/>
                </p:nvSpPr>
                <p:spPr>
                  <a:xfrm>
                    <a:off x="65338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59" name="平行四边形 458"/>
                  <p:cNvSpPr/>
                  <p:nvPr/>
                </p:nvSpPr>
                <p:spPr>
                  <a:xfrm>
                    <a:off x="66182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60" name="平行四边形 459"/>
                  <p:cNvSpPr/>
                  <p:nvPr/>
                </p:nvSpPr>
                <p:spPr>
                  <a:xfrm>
                    <a:off x="67026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61" name="平行四边形 460"/>
                  <p:cNvSpPr/>
                  <p:nvPr/>
                </p:nvSpPr>
                <p:spPr>
                  <a:xfrm>
                    <a:off x="6787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62" name="平行四边形 461"/>
                  <p:cNvSpPr/>
                  <p:nvPr/>
                </p:nvSpPr>
                <p:spPr>
                  <a:xfrm>
                    <a:off x="6871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63" name="平行四边形 462"/>
                  <p:cNvSpPr/>
                  <p:nvPr/>
                </p:nvSpPr>
                <p:spPr>
                  <a:xfrm>
                    <a:off x="69558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64" name="平行四边形 463"/>
                  <p:cNvSpPr/>
                  <p:nvPr/>
                </p:nvSpPr>
                <p:spPr>
                  <a:xfrm>
                    <a:off x="70402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65" name="平行四边形 464"/>
                  <p:cNvSpPr/>
                  <p:nvPr/>
                </p:nvSpPr>
                <p:spPr>
                  <a:xfrm>
                    <a:off x="71246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66" name="平行四边形 465"/>
                  <p:cNvSpPr/>
                  <p:nvPr/>
                </p:nvSpPr>
                <p:spPr>
                  <a:xfrm>
                    <a:off x="7209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67" name="平行四边形 466"/>
                  <p:cNvSpPr/>
                  <p:nvPr/>
                </p:nvSpPr>
                <p:spPr>
                  <a:xfrm>
                    <a:off x="7293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</p:grpSp>
            <p:grpSp>
              <p:nvGrpSpPr>
                <p:cNvPr id="440" name="组合 439"/>
                <p:cNvGrpSpPr/>
                <p:nvPr/>
              </p:nvGrpSpPr>
              <p:grpSpPr>
                <a:xfrm>
                  <a:off x="5111435" y="4290592"/>
                  <a:ext cx="987988" cy="66927"/>
                  <a:chOff x="6449441" y="3851910"/>
                  <a:chExt cx="908162" cy="61520"/>
                </a:xfrm>
                <a:gradFill flip="none" rotWithShape="1">
                  <a:gsLst>
                    <a:gs pos="0">
                      <a:srgbClr val="0293F2">
                        <a:alpha val="0"/>
                      </a:srgbClr>
                    </a:gs>
                    <a:gs pos="100000">
                      <a:srgbClr val="0293F2">
                        <a:alpha val="66000"/>
                      </a:srgbClr>
                    </a:gs>
                  </a:gsLst>
                  <a:lin ang="0" scaled="0"/>
                  <a:tileRect/>
                </a:gradFill>
                <a:effectLst/>
              </p:grpSpPr>
              <p:sp>
                <p:nvSpPr>
                  <p:cNvPr id="446" name="平行四边形 445"/>
                  <p:cNvSpPr/>
                  <p:nvPr/>
                </p:nvSpPr>
                <p:spPr>
                  <a:xfrm>
                    <a:off x="64494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47" name="平行四边形 446"/>
                  <p:cNvSpPr/>
                  <p:nvPr/>
                </p:nvSpPr>
                <p:spPr>
                  <a:xfrm>
                    <a:off x="65338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48" name="平行四边形 447"/>
                  <p:cNvSpPr/>
                  <p:nvPr/>
                </p:nvSpPr>
                <p:spPr>
                  <a:xfrm>
                    <a:off x="66182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49" name="平行四边形 448"/>
                  <p:cNvSpPr/>
                  <p:nvPr/>
                </p:nvSpPr>
                <p:spPr>
                  <a:xfrm>
                    <a:off x="67026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50" name="平行四边形 449"/>
                  <p:cNvSpPr/>
                  <p:nvPr/>
                </p:nvSpPr>
                <p:spPr>
                  <a:xfrm>
                    <a:off x="6787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51" name="平行四边形 450"/>
                  <p:cNvSpPr/>
                  <p:nvPr/>
                </p:nvSpPr>
                <p:spPr>
                  <a:xfrm>
                    <a:off x="6871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52" name="平行四边形 451"/>
                  <p:cNvSpPr/>
                  <p:nvPr/>
                </p:nvSpPr>
                <p:spPr>
                  <a:xfrm>
                    <a:off x="69558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53" name="平行四边形 452"/>
                  <p:cNvSpPr/>
                  <p:nvPr/>
                </p:nvSpPr>
                <p:spPr>
                  <a:xfrm>
                    <a:off x="70402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54" name="平行四边形 453"/>
                  <p:cNvSpPr/>
                  <p:nvPr/>
                </p:nvSpPr>
                <p:spPr>
                  <a:xfrm>
                    <a:off x="71246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55" name="平行四边形 454"/>
                  <p:cNvSpPr/>
                  <p:nvPr/>
                </p:nvSpPr>
                <p:spPr>
                  <a:xfrm>
                    <a:off x="7209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456" name="平行四边形 455"/>
                  <p:cNvSpPr/>
                  <p:nvPr/>
                </p:nvSpPr>
                <p:spPr>
                  <a:xfrm>
                    <a:off x="7293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</p:grpSp>
            <p:grpSp>
              <p:nvGrpSpPr>
                <p:cNvPr id="441" name="组合 440"/>
                <p:cNvGrpSpPr/>
                <p:nvPr/>
              </p:nvGrpSpPr>
              <p:grpSpPr>
                <a:xfrm>
                  <a:off x="8581307" y="5609487"/>
                  <a:ext cx="1384393" cy="213342"/>
                  <a:chOff x="9443085" y="3865355"/>
                  <a:chExt cx="1272540" cy="196105"/>
                </a:xfrm>
                <a:effectLst/>
              </p:grpSpPr>
              <p:cxnSp>
                <p:nvCxnSpPr>
                  <p:cNvPr id="444" name="直接连接符 691"/>
                  <p:cNvCxnSpPr/>
                  <p:nvPr/>
                </p:nvCxnSpPr>
                <p:spPr>
                  <a:xfrm>
                    <a:off x="9443085" y="4061460"/>
                    <a:ext cx="1080323" cy="0"/>
                  </a:xfrm>
                  <a:prstGeom prst="line">
                    <a:avLst/>
                  </a:prstGeom>
                  <a:gradFill flip="none" rotWithShape="1">
                    <a:gsLst>
                      <a:gs pos="43000">
                        <a:srgbClr val="65B4D5">
                          <a:alpha val="16000"/>
                        </a:srgbClr>
                      </a:gs>
                      <a:gs pos="0">
                        <a:srgbClr val="65B4D5">
                          <a:alpha val="30000"/>
                        </a:srgbClr>
                      </a:gs>
                      <a:gs pos="100000">
                        <a:srgbClr val="65B4D5">
                          <a:alpha val="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12700" cap="rnd" cmpd="sng" algn="ctr">
                    <a:solidFill>
                      <a:srgbClr val="0293F2"/>
                    </a:solidFill>
                    <a:prstDash val="solid"/>
                    <a:round/>
                  </a:ln>
                  <a:effectLst/>
                </p:spPr>
              </p:cxnSp>
              <p:cxnSp>
                <p:nvCxnSpPr>
                  <p:cNvPr id="445" name="直接连接符 692"/>
                  <p:cNvCxnSpPr/>
                  <p:nvPr/>
                </p:nvCxnSpPr>
                <p:spPr>
                  <a:xfrm flipV="1">
                    <a:off x="10520155" y="3865355"/>
                    <a:ext cx="195470" cy="195470"/>
                  </a:xfrm>
                  <a:prstGeom prst="line">
                    <a:avLst/>
                  </a:prstGeom>
                  <a:gradFill flip="none" rotWithShape="1">
                    <a:gsLst>
                      <a:gs pos="43000">
                        <a:srgbClr val="65B4D5">
                          <a:alpha val="16000"/>
                        </a:srgbClr>
                      </a:gs>
                      <a:gs pos="0">
                        <a:srgbClr val="65B4D5">
                          <a:alpha val="30000"/>
                        </a:srgbClr>
                      </a:gs>
                      <a:gs pos="100000">
                        <a:srgbClr val="65B4D5">
                          <a:alpha val="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12700" cap="rnd" cmpd="sng" algn="ctr">
                    <a:solidFill>
                      <a:srgbClr val="0293F2"/>
                    </a:solidFill>
                    <a:prstDash val="solid"/>
                    <a:round/>
                  </a:ln>
                  <a:effectLst/>
                </p:spPr>
              </p:cxnSp>
            </p:grpSp>
            <p:sp>
              <p:nvSpPr>
                <p:cNvPr id="442" name="矩形 441"/>
                <p:cNvSpPr/>
                <p:nvPr/>
              </p:nvSpPr>
              <p:spPr>
                <a:xfrm>
                  <a:off x="6064164" y="4642540"/>
                  <a:ext cx="4317484" cy="84211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300" b="1" i="0" u="none" strike="noStrike" kern="1200" cap="none" spc="0" normalizeH="0" baseline="0" noProof="0" dirty="0">
                      <a:ln w="6350">
                        <a:noFill/>
                      </a:ln>
                      <a:solidFill>
                        <a:prstClr val="white"/>
                      </a:solidFill>
                      <a:effectLst>
                        <a:outerShdw blurRad="3048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  <a:sym typeface="+mn-ea"/>
                    </a:rPr>
                    <a:t>应急抢修</a:t>
                  </a:r>
                  <a:endParaRPr kumimoji="0" lang="zh-CN" altLang="en-US" sz="2300" b="1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3" name="任意多边形: 形状 686"/>
                <p:cNvSpPr/>
                <p:nvPr/>
              </p:nvSpPr>
              <p:spPr>
                <a:xfrm>
                  <a:off x="5205978" y="4525450"/>
                  <a:ext cx="4674754" cy="1202497"/>
                </a:xfrm>
                <a:custGeom>
                  <a:avLst/>
                  <a:gdLst>
                    <a:gd name="connsiteX0" fmla="*/ 0 w 8668569"/>
                    <a:gd name="connsiteY0" fmla="*/ 0 h 2229834"/>
                    <a:gd name="connsiteX1" fmla="*/ 8668569 w 8668569"/>
                    <a:gd name="connsiteY1" fmla="*/ 0 h 2229834"/>
                    <a:gd name="connsiteX2" fmla="*/ 8668569 w 8668569"/>
                    <a:gd name="connsiteY2" fmla="*/ 1898294 h 2229834"/>
                    <a:gd name="connsiteX3" fmla="*/ 8337029 w 8668569"/>
                    <a:gd name="connsiteY3" fmla="*/ 2229834 h 2229834"/>
                    <a:gd name="connsiteX4" fmla="*/ 0 w 8668569"/>
                    <a:gd name="connsiteY4" fmla="*/ 2229834 h 222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68569" h="2229834">
                      <a:moveTo>
                        <a:pt x="0" y="0"/>
                      </a:moveTo>
                      <a:lnTo>
                        <a:pt x="8668569" y="0"/>
                      </a:lnTo>
                      <a:lnTo>
                        <a:pt x="8668569" y="1898294"/>
                      </a:lnTo>
                      <a:lnTo>
                        <a:pt x="8337029" y="2229834"/>
                      </a:lnTo>
                      <a:lnTo>
                        <a:pt x="0" y="2229834"/>
                      </a:lnTo>
                      <a:close/>
                    </a:path>
                  </a:pathLst>
                </a:custGeom>
                <a:gradFill flip="none" rotWithShape="1">
                  <a:gsLst>
                    <a:gs pos="43000">
                      <a:srgbClr val="0293F2">
                        <a:alpha val="10000"/>
                      </a:srgbClr>
                    </a:gs>
                    <a:gs pos="0">
                      <a:srgbClr val="0293F2">
                        <a:alpha val="25000"/>
                      </a:srgbClr>
                    </a:gs>
                    <a:gs pos="100000">
                      <a:srgbClr val="0293F2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flat" cmpd="sng" algn="ctr">
                  <a:solidFill>
                    <a:srgbClr val="0293F2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408" name="图形 14"/>
              <p:cNvGrpSpPr/>
              <p:nvPr/>
            </p:nvGrpSpPr>
            <p:grpSpPr>
              <a:xfrm>
                <a:off x="9612628" y="2345206"/>
                <a:ext cx="381837" cy="381837"/>
                <a:chOff x="7625529" y="780927"/>
                <a:chExt cx="1027056" cy="1027057"/>
              </a:xfrm>
            </p:grpSpPr>
            <p:sp>
              <p:nvSpPr>
                <p:cNvPr id="410" name="任意多边形: 形状 489"/>
                <p:cNvSpPr/>
                <p:nvPr/>
              </p:nvSpPr>
              <p:spPr>
                <a:xfrm>
                  <a:off x="8267439" y="957452"/>
                  <a:ext cx="128382" cy="288859"/>
                </a:xfrm>
                <a:custGeom>
                  <a:avLst/>
                  <a:gdLst>
                    <a:gd name="connsiteX0" fmla="*/ 80239 w 128382"/>
                    <a:gd name="connsiteY0" fmla="*/ 288860 h 288859"/>
                    <a:gd name="connsiteX1" fmla="*/ 80239 w 128382"/>
                    <a:gd name="connsiteY1" fmla="*/ 256764 h 288859"/>
                    <a:gd name="connsiteX2" fmla="*/ 128382 w 128382"/>
                    <a:gd name="connsiteY2" fmla="*/ 256764 h 288859"/>
                    <a:gd name="connsiteX3" fmla="*/ 128382 w 128382"/>
                    <a:gd name="connsiteY3" fmla="*/ 192573 h 288859"/>
                    <a:gd name="connsiteX4" fmla="*/ 64191 w 128382"/>
                    <a:gd name="connsiteY4" fmla="*/ 128382 h 288859"/>
                    <a:gd name="connsiteX5" fmla="*/ 32096 w 128382"/>
                    <a:gd name="connsiteY5" fmla="*/ 96287 h 288859"/>
                    <a:gd name="connsiteX6" fmla="*/ 32096 w 128382"/>
                    <a:gd name="connsiteY6" fmla="*/ 64191 h 288859"/>
                    <a:gd name="connsiteX7" fmla="*/ 64191 w 128382"/>
                    <a:gd name="connsiteY7" fmla="*/ 64191 h 288859"/>
                    <a:gd name="connsiteX8" fmla="*/ 96287 w 128382"/>
                    <a:gd name="connsiteY8" fmla="*/ 96287 h 288859"/>
                    <a:gd name="connsiteX9" fmla="*/ 128382 w 128382"/>
                    <a:gd name="connsiteY9" fmla="*/ 96287 h 288859"/>
                    <a:gd name="connsiteX10" fmla="*/ 80239 w 128382"/>
                    <a:gd name="connsiteY10" fmla="*/ 34374 h 288859"/>
                    <a:gd name="connsiteX11" fmla="*/ 80239 w 128382"/>
                    <a:gd name="connsiteY11" fmla="*/ 0 h 288859"/>
                    <a:gd name="connsiteX12" fmla="*/ 48143 w 128382"/>
                    <a:gd name="connsiteY12" fmla="*/ 0 h 288859"/>
                    <a:gd name="connsiteX13" fmla="*/ 48143 w 128382"/>
                    <a:gd name="connsiteY13" fmla="*/ 32096 h 288859"/>
                    <a:gd name="connsiteX14" fmla="*/ 0 w 128382"/>
                    <a:gd name="connsiteY14" fmla="*/ 32096 h 288859"/>
                    <a:gd name="connsiteX15" fmla="*/ 0 w 128382"/>
                    <a:gd name="connsiteY15" fmla="*/ 96287 h 288859"/>
                    <a:gd name="connsiteX16" fmla="*/ 64191 w 128382"/>
                    <a:gd name="connsiteY16" fmla="*/ 160478 h 288859"/>
                    <a:gd name="connsiteX17" fmla="*/ 96287 w 128382"/>
                    <a:gd name="connsiteY17" fmla="*/ 192573 h 288859"/>
                    <a:gd name="connsiteX18" fmla="*/ 96287 w 128382"/>
                    <a:gd name="connsiteY18" fmla="*/ 224669 h 288859"/>
                    <a:gd name="connsiteX19" fmla="*/ 64191 w 128382"/>
                    <a:gd name="connsiteY19" fmla="*/ 224669 h 288859"/>
                    <a:gd name="connsiteX20" fmla="*/ 32096 w 128382"/>
                    <a:gd name="connsiteY20" fmla="*/ 192573 h 288859"/>
                    <a:gd name="connsiteX21" fmla="*/ 0 w 128382"/>
                    <a:gd name="connsiteY21" fmla="*/ 192573 h 288859"/>
                    <a:gd name="connsiteX22" fmla="*/ 48143 w 128382"/>
                    <a:gd name="connsiteY22" fmla="*/ 254485 h 288859"/>
                    <a:gd name="connsiteX23" fmla="*/ 48143 w 128382"/>
                    <a:gd name="connsiteY23" fmla="*/ 288860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80239" y="288860"/>
                      </a:move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lnTo>
                        <a:pt x="64191" y="224669"/>
                      </a:ln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5"/>
                      </a:cubicBezTo>
                      <a:lnTo>
                        <a:pt x="48143" y="28886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1" name="任意多边形: 形状 490"/>
                <p:cNvSpPr/>
                <p:nvPr/>
              </p:nvSpPr>
              <p:spPr>
                <a:xfrm>
                  <a:off x="7866245" y="1150025"/>
                  <a:ext cx="128382" cy="288859"/>
                </a:xfrm>
                <a:custGeom>
                  <a:avLst/>
                  <a:gdLst>
                    <a:gd name="connsiteX0" fmla="*/ 64191 w 128382"/>
                    <a:gd name="connsiteY0" fmla="*/ 224669 h 288859"/>
                    <a:gd name="connsiteX1" fmla="*/ 32096 w 128382"/>
                    <a:gd name="connsiteY1" fmla="*/ 192573 h 288859"/>
                    <a:gd name="connsiteX2" fmla="*/ 0 w 128382"/>
                    <a:gd name="connsiteY2" fmla="*/ 192573 h 288859"/>
                    <a:gd name="connsiteX3" fmla="*/ 48143 w 128382"/>
                    <a:gd name="connsiteY3" fmla="*/ 254486 h 288859"/>
                    <a:gd name="connsiteX4" fmla="*/ 48143 w 128382"/>
                    <a:gd name="connsiteY4" fmla="*/ 288860 h 288859"/>
                    <a:gd name="connsiteX5" fmla="*/ 80239 w 128382"/>
                    <a:gd name="connsiteY5" fmla="*/ 288860 h 288859"/>
                    <a:gd name="connsiteX6" fmla="*/ 80239 w 128382"/>
                    <a:gd name="connsiteY6" fmla="*/ 256764 h 288859"/>
                    <a:gd name="connsiteX7" fmla="*/ 128382 w 128382"/>
                    <a:gd name="connsiteY7" fmla="*/ 256764 h 288859"/>
                    <a:gd name="connsiteX8" fmla="*/ 128382 w 128382"/>
                    <a:gd name="connsiteY8" fmla="*/ 192573 h 288859"/>
                    <a:gd name="connsiteX9" fmla="*/ 64191 w 128382"/>
                    <a:gd name="connsiteY9" fmla="*/ 128382 h 288859"/>
                    <a:gd name="connsiteX10" fmla="*/ 32096 w 128382"/>
                    <a:gd name="connsiteY10" fmla="*/ 96287 h 288859"/>
                    <a:gd name="connsiteX11" fmla="*/ 32096 w 128382"/>
                    <a:gd name="connsiteY11" fmla="*/ 64191 h 288859"/>
                    <a:gd name="connsiteX12" fmla="*/ 64191 w 128382"/>
                    <a:gd name="connsiteY12" fmla="*/ 64191 h 288859"/>
                    <a:gd name="connsiteX13" fmla="*/ 96287 w 128382"/>
                    <a:gd name="connsiteY13" fmla="*/ 96287 h 288859"/>
                    <a:gd name="connsiteX14" fmla="*/ 128382 w 128382"/>
                    <a:gd name="connsiteY14" fmla="*/ 96287 h 288859"/>
                    <a:gd name="connsiteX15" fmla="*/ 80239 w 128382"/>
                    <a:gd name="connsiteY15" fmla="*/ 34374 h 288859"/>
                    <a:gd name="connsiteX16" fmla="*/ 80239 w 128382"/>
                    <a:gd name="connsiteY16" fmla="*/ 0 h 288859"/>
                    <a:gd name="connsiteX17" fmla="*/ 48143 w 128382"/>
                    <a:gd name="connsiteY17" fmla="*/ 0 h 288859"/>
                    <a:gd name="connsiteX18" fmla="*/ 48143 w 128382"/>
                    <a:gd name="connsiteY18" fmla="*/ 32096 h 288859"/>
                    <a:gd name="connsiteX19" fmla="*/ 0 w 128382"/>
                    <a:gd name="connsiteY19" fmla="*/ 32096 h 288859"/>
                    <a:gd name="connsiteX20" fmla="*/ 0 w 128382"/>
                    <a:gd name="connsiteY20" fmla="*/ 96287 h 288859"/>
                    <a:gd name="connsiteX21" fmla="*/ 64191 w 128382"/>
                    <a:gd name="connsiteY21" fmla="*/ 160478 h 288859"/>
                    <a:gd name="connsiteX22" fmla="*/ 96287 w 128382"/>
                    <a:gd name="connsiteY22" fmla="*/ 192573 h 288859"/>
                    <a:gd name="connsiteX23" fmla="*/ 96287 w 128382"/>
                    <a:gd name="connsiteY23" fmla="*/ 224669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64191" y="224669"/>
                      </a:move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6"/>
                      </a:cubicBezTo>
                      <a:lnTo>
                        <a:pt x="48143" y="288860"/>
                      </a:lnTo>
                      <a:lnTo>
                        <a:pt x="80239" y="288860"/>
                      </a:ln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2" name="任意多边形: 形状 491"/>
                <p:cNvSpPr/>
                <p:nvPr/>
              </p:nvSpPr>
              <p:spPr>
                <a:xfrm>
                  <a:off x="8443964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3" name="任意多边形: 形状 492"/>
                <p:cNvSpPr/>
                <p:nvPr/>
              </p:nvSpPr>
              <p:spPr>
                <a:xfrm>
                  <a:off x="8187200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4" name="任意多边形: 形状 493"/>
                <p:cNvSpPr/>
                <p:nvPr/>
              </p:nvSpPr>
              <p:spPr>
                <a:xfrm>
                  <a:off x="7641576" y="796974"/>
                  <a:ext cx="994960" cy="994961"/>
                </a:xfrm>
                <a:custGeom>
                  <a:avLst/>
                  <a:gdLst>
                    <a:gd name="connsiteX0" fmla="*/ 952354 w 994960"/>
                    <a:gd name="connsiteY0" fmla="*/ 230767 h 994961"/>
                    <a:gd name="connsiteX1" fmla="*/ 927945 w 994960"/>
                    <a:gd name="connsiteY1" fmla="*/ 171888 h 994961"/>
                    <a:gd name="connsiteX2" fmla="*/ 947812 w 994960"/>
                    <a:gd name="connsiteY2" fmla="*/ 131479 h 994961"/>
                    <a:gd name="connsiteX3" fmla="*/ 863481 w 994960"/>
                    <a:gd name="connsiteY3" fmla="*/ 47148 h 994961"/>
                    <a:gd name="connsiteX4" fmla="*/ 823057 w 994960"/>
                    <a:gd name="connsiteY4" fmla="*/ 67032 h 994961"/>
                    <a:gd name="connsiteX5" fmla="*/ 764178 w 994960"/>
                    <a:gd name="connsiteY5" fmla="*/ 42623 h 994961"/>
                    <a:gd name="connsiteX6" fmla="*/ 749687 w 994960"/>
                    <a:gd name="connsiteY6" fmla="*/ 0 h 994961"/>
                    <a:gd name="connsiteX7" fmla="*/ 630420 w 994960"/>
                    <a:gd name="connsiteY7" fmla="*/ 0 h 994961"/>
                    <a:gd name="connsiteX8" fmla="*/ 615913 w 994960"/>
                    <a:gd name="connsiteY8" fmla="*/ 42607 h 994961"/>
                    <a:gd name="connsiteX9" fmla="*/ 557033 w 994960"/>
                    <a:gd name="connsiteY9" fmla="*/ 67015 h 994961"/>
                    <a:gd name="connsiteX10" fmla="*/ 516609 w 994960"/>
                    <a:gd name="connsiteY10" fmla="*/ 47132 h 994961"/>
                    <a:gd name="connsiteX11" fmla="*/ 432278 w 994960"/>
                    <a:gd name="connsiteY11" fmla="*/ 131463 h 994961"/>
                    <a:gd name="connsiteX12" fmla="*/ 452145 w 994960"/>
                    <a:gd name="connsiteY12" fmla="*/ 171872 h 994961"/>
                    <a:gd name="connsiteX13" fmla="*/ 427737 w 994960"/>
                    <a:gd name="connsiteY13" fmla="*/ 230751 h 994961"/>
                    <a:gd name="connsiteX14" fmla="*/ 385146 w 994960"/>
                    <a:gd name="connsiteY14" fmla="*/ 245274 h 994961"/>
                    <a:gd name="connsiteX15" fmla="*/ 385146 w 994960"/>
                    <a:gd name="connsiteY15" fmla="*/ 301024 h 994961"/>
                    <a:gd name="connsiteX16" fmla="*/ 288860 w 994960"/>
                    <a:gd name="connsiteY16" fmla="*/ 288860 h 994961"/>
                    <a:gd name="connsiteX17" fmla="*/ 0 w 994960"/>
                    <a:gd name="connsiteY17" fmla="*/ 497481 h 994961"/>
                    <a:gd name="connsiteX18" fmla="*/ 0 w 994960"/>
                    <a:gd name="connsiteY18" fmla="*/ 593767 h 994961"/>
                    <a:gd name="connsiteX19" fmla="*/ 0 w 994960"/>
                    <a:gd name="connsiteY19" fmla="*/ 690054 h 994961"/>
                    <a:gd name="connsiteX20" fmla="*/ 0 w 994960"/>
                    <a:gd name="connsiteY20" fmla="*/ 786341 h 994961"/>
                    <a:gd name="connsiteX21" fmla="*/ 288860 w 994960"/>
                    <a:gd name="connsiteY21" fmla="*/ 994962 h 994961"/>
                    <a:gd name="connsiteX22" fmla="*/ 577719 w 994960"/>
                    <a:gd name="connsiteY22" fmla="*/ 786341 h 994961"/>
                    <a:gd name="connsiteX23" fmla="*/ 577719 w 994960"/>
                    <a:gd name="connsiteY23" fmla="*/ 690054 h 994961"/>
                    <a:gd name="connsiteX24" fmla="*/ 577719 w 994960"/>
                    <a:gd name="connsiteY24" fmla="*/ 593767 h 994961"/>
                    <a:gd name="connsiteX25" fmla="*/ 577719 w 994960"/>
                    <a:gd name="connsiteY25" fmla="*/ 553118 h 994961"/>
                    <a:gd name="connsiteX26" fmla="*/ 615913 w 994960"/>
                    <a:gd name="connsiteY26" fmla="*/ 567208 h 994961"/>
                    <a:gd name="connsiteX27" fmla="*/ 630420 w 994960"/>
                    <a:gd name="connsiteY27" fmla="*/ 609815 h 994961"/>
                    <a:gd name="connsiteX28" fmla="*/ 749687 w 994960"/>
                    <a:gd name="connsiteY28" fmla="*/ 609815 h 994961"/>
                    <a:gd name="connsiteX29" fmla="*/ 764194 w 994960"/>
                    <a:gd name="connsiteY29" fmla="*/ 567208 h 994961"/>
                    <a:gd name="connsiteX30" fmla="*/ 823073 w 994960"/>
                    <a:gd name="connsiteY30" fmla="*/ 542800 h 994961"/>
                    <a:gd name="connsiteX31" fmla="*/ 863497 w 994960"/>
                    <a:gd name="connsiteY31" fmla="*/ 562683 h 994961"/>
                    <a:gd name="connsiteX32" fmla="*/ 947828 w 994960"/>
                    <a:gd name="connsiteY32" fmla="*/ 478352 h 994961"/>
                    <a:gd name="connsiteX33" fmla="*/ 927961 w 994960"/>
                    <a:gd name="connsiteY33" fmla="*/ 437944 h 994961"/>
                    <a:gd name="connsiteX34" fmla="*/ 952370 w 994960"/>
                    <a:gd name="connsiteY34" fmla="*/ 379064 h 994961"/>
                    <a:gd name="connsiteX35" fmla="*/ 994961 w 994960"/>
                    <a:gd name="connsiteY35" fmla="*/ 364541 h 994961"/>
                    <a:gd name="connsiteX36" fmla="*/ 994961 w 994960"/>
                    <a:gd name="connsiteY36" fmla="*/ 245274 h 994961"/>
                    <a:gd name="connsiteX37" fmla="*/ 288860 w 994960"/>
                    <a:gd name="connsiteY37" fmla="*/ 320955 h 994961"/>
                    <a:gd name="connsiteX38" fmla="*/ 545624 w 994960"/>
                    <a:gd name="connsiteY38" fmla="*/ 497481 h 994961"/>
                    <a:gd name="connsiteX39" fmla="*/ 288860 w 994960"/>
                    <a:gd name="connsiteY39" fmla="*/ 674006 h 994961"/>
                    <a:gd name="connsiteX40" fmla="*/ 32096 w 994960"/>
                    <a:gd name="connsiteY40" fmla="*/ 497481 h 994961"/>
                    <a:gd name="connsiteX41" fmla="*/ 288860 w 994960"/>
                    <a:gd name="connsiteY41" fmla="*/ 320955 h 994961"/>
                    <a:gd name="connsiteX42" fmla="*/ 557338 w 994960"/>
                    <a:gd name="connsiteY42" fmla="*/ 420981 h 994961"/>
                    <a:gd name="connsiteX43" fmla="*/ 534406 w 994960"/>
                    <a:gd name="connsiteY43" fmla="*/ 388147 h 994961"/>
                    <a:gd name="connsiteX44" fmla="*/ 513528 w 994960"/>
                    <a:gd name="connsiteY44" fmla="*/ 304908 h 994961"/>
                    <a:gd name="connsiteX45" fmla="*/ 690053 w 994960"/>
                    <a:gd name="connsiteY45" fmla="*/ 128382 h 994961"/>
                    <a:gd name="connsiteX46" fmla="*/ 866579 w 994960"/>
                    <a:gd name="connsiteY46" fmla="*/ 304908 h 994961"/>
                    <a:gd name="connsiteX47" fmla="*/ 690053 w 994960"/>
                    <a:gd name="connsiteY47" fmla="*/ 481433 h 994961"/>
                    <a:gd name="connsiteX48" fmla="*/ 557338 w 994960"/>
                    <a:gd name="connsiteY48" fmla="*/ 420981 h 994961"/>
                    <a:gd name="connsiteX49" fmla="*/ 176525 w 994960"/>
                    <a:gd name="connsiteY49" fmla="*/ 689685 h 994961"/>
                    <a:gd name="connsiteX50" fmla="*/ 176525 w 994960"/>
                    <a:gd name="connsiteY50" fmla="*/ 752255 h 994961"/>
                    <a:gd name="connsiteX51" fmla="*/ 112334 w 994960"/>
                    <a:gd name="connsiteY51" fmla="*/ 721620 h 994961"/>
                    <a:gd name="connsiteX52" fmla="*/ 112334 w 994960"/>
                    <a:gd name="connsiteY52" fmla="*/ 662243 h 994961"/>
                    <a:gd name="connsiteX53" fmla="*/ 176525 w 994960"/>
                    <a:gd name="connsiteY53" fmla="*/ 689685 h 994961"/>
                    <a:gd name="connsiteX54" fmla="*/ 272812 w 994960"/>
                    <a:gd name="connsiteY54" fmla="*/ 866018 h 994961"/>
                    <a:gd name="connsiteX55" fmla="*/ 208621 w 994960"/>
                    <a:gd name="connsiteY55" fmla="*/ 857625 h 994961"/>
                    <a:gd name="connsiteX56" fmla="*/ 208621 w 994960"/>
                    <a:gd name="connsiteY56" fmla="*/ 794027 h 994961"/>
                    <a:gd name="connsiteX57" fmla="*/ 272812 w 994960"/>
                    <a:gd name="connsiteY57" fmla="*/ 801795 h 994961"/>
                    <a:gd name="connsiteX58" fmla="*/ 304907 w 994960"/>
                    <a:gd name="connsiteY58" fmla="*/ 801795 h 994961"/>
                    <a:gd name="connsiteX59" fmla="*/ 369098 w 994960"/>
                    <a:gd name="connsiteY59" fmla="*/ 794027 h 994961"/>
                    <a:gd name="connsiteX60" fmla="*/ 369098 w 994960"/>
                    <a:gd name="connsiteY60" fmla="*/ 857625 h 994961"/>
                    <a:gd name="connsiteX61" fmla="*/ 304907 w 994960"/>
                    <a:gd name="connsiteY61" fmla="*/ 866018 h 994961"/>
                    <a:gd name="connsiteX62" fmla="*/ 304907 w 994960"/>
                    <a:gd name="connsiteY62" fmla="*/ 769731 h 994961"/>
                    <a:gd name="connsiteX63" fmla="*/ 304907 w 994960"/>
                    <a:gd name="connsiteY63" fmla="*/ 705508 h 994961"/>
                    <a:gd name="connsiteX64" fmla="*/ 369098 w 994960"/>
                    <a:gd name="connsiteY64" fmla="*/ 697741 h 994961"/>
                    <a:gd name="connsiteX65" fmla="*/ 369098 w 994960"/>
                    <a:gd name="connsiteY65" fmla="*/ 761338 h 994961"/>
                    <a:gd name="connsiteX66" fmla="*/ 304907 w 994960"/>
                    <a:gd name="connsiteY66" fmla="*/ 769731 h 994961"/>
                    <a:gd name="connsiteX67" fmla="*/ 272812 w 994960"/>
                    <a:gd name="connsiteY67" fmla="*/ 769731 h 994961"/>
                    <a:gd name="connsiteX68" fmla="*/ 208621 w 994960"/>
                    <a:gd name="connsiteY68" fmla="*/ 761338 h 994961"/>
                    <a:gd name="connsiteX69" fmla="*/ 208621 w 994960"/>
                    <a:gd name="connsiteY69" fmla="*/ 697741 h 994961"/>
                    <a:gd name="connsiteX70" fmla="*/ 272812 w 994960"/>
                    <a:gd name="connsiteY70" fmla="*/ 705508 h 994961"/>
                    <a:gd name="connsiteX71" fmla="*/ 176525 w 994960"/>
                    <a:gd name="connsiteY71" fmla="*/ 785971 h 994961"/>
                    <a:gd name="connsiteX72" fmla="*/ 176525 w 994960"/>
                    <a:gd name="connsiteY72" fmla="*/ 848542 h 994961"/>
                    <a:gd name="connsiteX73" fmla="*/ 112334 w 994960"/>
                    <a:gd name="connsiteY73" fmla="*/ 817906 h 994961"/>
                    <a:gd name="connsiteX74" fmla="*/ 112334 w 994960"/>
                    <a:gd name="connsiteY74" fmla="*/ 758530 h 994961"/>
                    <a:gd name="connsiteX75" fmla="*/ 176525 w 994960"/>
                    <a:gd name="connsiteY75" fmla="*/ 785971 h 994961"/>
                    <a:gd name="connsiteX76" fmla="*/ 176525 w 994960"/>
                    <a:gd name="connsiteY76" fmla="*/ 882258 h 994961"/>
                    <a:gd name="connsiteX77" fmla="*/ 176525 w 994960"/>
                    <a:gd name="connsiteY77" fmla="*/ 944828 h 994961"/>
                    <a:gd name="connsiteX78" fmla="*/ 112334 w 994960"/>
                    <a:gd name="connsiteY78" fmla="*/ 914193 h 994961"/>
                    <a:gd name="connsiteX79" fmla="*/ 112334 w 994960"/>
                    <a:gd name="connsiteY79" fmla="*/ 854816 h 994961"/>
                    <a:gd name="connsiteX80" fmla="*/ 176525 w 994960"/>
                    <a:gd name="connsiteY80" fmla="*/ 882258 h 994961"/>
                    <a:gd name="connsiteX81" fmla="*/ 208621 w 994960"/>
                    <a:gd name="connsiteY81" fmla="*/ 890314 h 994961"/>
                    <a:gd name="connsiteX82" fmla="*/ 272812 w 994960"/>
                    <a:gd name="connsiteY82" fmla="*/ 898081 h 994961"/>
                    <a:gd name="connsiteX83" fmla="*/ 272812 w 994960"/>
                    <a:gd name="connsiteY83" fmla="*/ 962304 h 994961"/>
                    <a:gd name="connsiteX84" fmla="*/ 208621 w 994960"/>
                    <a:gd name="connsiteY84" fmla="*/ 953911 h 994961"/>
                    <a:gd name="connsiteX85" fmla="*/ 304907 w 994960"/>
                    <a:gd name="connsiteY85" fmla="*/ 898081 h 994961"/>
                    <a:gd name="connsiteX86" fmla="*/ 369098 w 994960"/>
                    <a:gd name="connsiteY86" fmla="*/ 890314 h 994961"/>
                    <a:gd name="connsiteX87" fmla="*/ 369098 w 994960"/>
                    <a:gd name="connsiteY87" fmla="*/ 953911 h 994961"/>
                    <a:gd name="connsiteX88" fmla="*/ 304907 w 994960"/>
                    <a:gd name="connsiteY88" fmla="*/ 962304 h 994961"/>
                    <a:gd name="connsiteX89" fmla="*/ 401194 w 994960"/>
                    <a:gd name="connsiteY89" fmla="*/ 882258 h 994961"/>
                    <a:gd name="connsiteX90" fmla="*/ 465385 w 994960"/>
                    <a:gd name="connsiteY90" fmla="*/ 854816 h 994961"/>
                    <a:gd name="connsiteX91" fmla="*/ 465385 w 994960"/>
                    <a:gd name="connsiteY91" fmla="*/ 914193 h 994961"/>
                    <a:gd name="connsiteX92" fmla="*/ 401194 w 994960"/>
                    <a:gd name="connsiteY92" fmla="*/ 944828 h 994961"/>
                    <a:gd name="connsiteX93" fmla="*/ 401194 w 994960"/>
                    <a:gd name="connsiteY93" fmla="*/ 848542 h 994961"/>
                    <a:gd name="connsiteX94" fmla="*/ 401194 w 994960"/>
                    <a:gd name="connsiteY94" fmla="*/ 785955 h 994961"/>
                    <a:gd name="connsiteX95" fmla="*/ 465385 w 994960"/>
                    <a:gd name="connsiteY95" fmla="*/ 758514 h 994961"/>
                    <a:gd name="connsiteX96" fmla="*/ 465385 w 994960"/>
                    <a:gd name="connsiteY96" fmla="*/ 817890 h 994961"/>
                    <a:gd name="connsiteX97" fmla="*/ 401194 w 994960"/>
                    <a:gd name="connsiteY97" fmla="*/ 848542 h 994961"/>
                    <a:gd name="connsiteX98" fmla="*/ 401194 w 994960"/>
                    <a:gd name="connsiteY98" fmla="*/ 752255 h 994961"/>
                    <a:gd name="connsiteX99" fmla="*/ 401194 w 994960"/>
                    <a:gd name="connsiteY99" fmla="*/ 689669 h 994961"/>
                    <a:gd name="connsiteX100" fmla="*/ 465385 w 994960"/>
                    <a:gd name="connsiteY100" fmla="*/ 662227 h 994961"/>
                    <a:gd name="connsiteX101" fmla="*/ 465385 w 994960"/>
                    <a:gd name="connsiteY101" fmla="*/ 721604 h 994961"/>
                    <a:gd name="connsiteX102" fmla="*/ 401194 w 994960"/>
                    <a:gd name="connsiteY102" fmla="*/ 752255 h 994961"/>
                    <a:gd name="connsiteX103" fmla="*/ 32096 w 994960"/>
                    <a:gd name="connsiteY103" fmla="*/ 592612 h 994961"/>
                    <a:gd name="connsiteX104" fmla="*/ 80239 w 994960"/>
                    <a:gd name="connsiteY104" fmla="*/ 641381 h 994961"/>
                    <a:gd name="connsiteX105" fmla="*/ 80239 w 994960"/>
                    <a:gd name="connsiteY105" fmla="*/ 696280 h 994961"/>
                    <a:gd name="connsiteX106" fmla="*/ 32096 w 994960"/>
                    <a:gd name="connsiteY106" fmla="*/ 593767 h 994961"/>
                    <a:gd name="connsiteX107" fmla="*/ 32096 w 994960"/>
                    <a:gd name="connsiteY107" fmla="*/ 688899 h 994961"/>
                    <a:gd name="connsiteX108" fmla="*/ 80239 w 994960"/>
                    <a:gd name="connsiteY108" fmla="*/ 737668 h 994961"/>
                    <a:gd name="connsiteX109" fmla="*/ 80239 w 994960"/>
                    <a:gd name="connsiteY109" fmla="*/ 792567 h 994961"/>
                    <a:gd name="connsiteX110" fmla="*/ 32096 w 994960"/>
                    <a:gd name="connsiteY110" fmla="*/ 690054 h 994961"/>
                    <a:gd name="connsiteX111" fmla="*/ 32096 w 994960"/>
                    <a:gd name="connsiteY111" fmla="*/ 786341 h 994961"/>
                    <a:gd name="connsiteX112" fmla="*/ 32096 w 994960"/>
                    <a:gd name="connsiteY112" fmla="*/ 785185 h 994961"/>
                    <a:gd name="connsiteX113" fmla="*/ 80239 w 994960"/>
                    <a:gd name="connsiteY113" fmla="*/ 833954 h 994961"/>
                    <a:gd name="connsiteX114" fmla="*/ 80239 w 994960"/>
                    <a:gd name="connsiteY114" fmla="*/ 888854 h 994961"/>
                    <a:gd name="connsiteX115" fmla="*/ 32096 w 994960"/>
                    <a:gd name="connsiteY115" fmla="*/ 786341 h 994961"/>
                    <a:gd name="connsiteX116" fmla="*/ 545624 w 994960"/>
                    <a:gd name="connsiteY116" fmla="*/ 786341 h 994961"/>
                    <a:gd name="connsiteX117" fmla="*/ 497480 w 994960"/>
                    <a:gd name="connsiteY117" fmla="*/ 888854 h 994961"/>
                    <a:gd name="connsiteX118" fmla="*/ 497480 w 994960"/>
                    <a:gd name="connsiteY118" fmla="*/ 833954 h 994961"/>
                    <a:gd name="connsiteX119" fmla="*/ 545624 w 994960"/>
                    <a:gd name="connsiteY119" fmla="*/ 785185 h 994961"/>
                    <a:gd name="connsiteX120" fmla="*/ 545624 w 994960"/>
                    <a:gd name="connsiteY120" fmla="*/ 690054 h 994961"/>
                    <a:gd name="connsiteX121" fmla="*/ 497480 w 994960"/>
                    <a:gd name="connsiteY121" fmla="*/ 792567 h 994961"/>
                    <a:gd name="connsiteX122" fmla="*/ 497480 w 994960"/>
                    <a:gd name="connsiteY122" fmla="*/ 737668 h 994961"/>
                    <a:gd name="connsiteX123" fmla="*/ 545624 w 994960"/>
                    <a:gd name="connsiteY123" fmla="*/ 688899 h 994961"/>
                    <a:gd name="connsiteX124" fmla="*/ 497480 w 994960"/>
                    <a:gd name="connsiteY124" fmla="*/ 696280 h 994961"/>
                    <a:gd name="connsiteX125" fmla="*/ 497480 w 994960"/>
                    <a:gd name="connsiteY125" fmla="*/ 641381 h 994961"/>
                    <a:gd name="connsiteX126" fmla="*/ 545624 w 994960"/>
                    <a:gd name="connsiteY126" fmla="*/ 592612 h 994961"/>
                    <a:gd name="connsiteX127" fmla="*/ 545624 w 994960"/>
                    <a:gd name="connsiteY127" fmla="*/ 593767 h 994961"/>
                    <a:gd name="connsiteX128" fmla="*/ 497480 w 994960"/>
                    <a:gd name="connsiteY128" fmla="*/ 696280 h 994961"/>
                    <a:gd name="connsiteX129" fmla="*/ 962865 w 994960"/>
                    <a:gd name="connsiteY129" fmla="*/ 341561 h 994961"/>
                    <a:gd name="connsiteX130" fmla="*/ 925570 w 994960"/>
                    <a:gd name="connsiteY130" fmla="*/ 354270 h 994961"/>
                    <a:gd name="connsiteX131" fmla="*/ 923468 w 994960"/>
                    <a:gd name="connsiteY131" fmla="*/ 362776 h 994961"/>
                    <a:gd name="connsiteX132" fmla="*/ 896010 w 994960"/>
                    <a:gd name="connsiteY132" fmla="*/ 429005 h 994961"/>
                    <a:gd name="connsiteX133" fmla="*/ 891485 w 994960"/>
                    <a:gd name="connsiteY133" fmla="*/ 436515 h 994961"/>
                    <a:gd name="connsiteX134" fmla="*/ 908896 w 994960"/>
                    <a:gd name="connsiteY134" fmla="*/ 471885 h 994961"/>
                    <a:gd name="connsiteX135" fmla="*/ 857046 w 994960"/>
                    <a:gd name="connsiteY135" fmla="*/ 523719 h 994961"/>
                    <a:gd name="connsiteX136" fmla="*/ 821677 w 994960"/>
                    <a:gd name="connsiteY136" fmla="*/ 506323 h 994961"/>
                    <a:gd name="connsiteX137" fmla="*/ 814167 w 994960"/>
                    <a:gd name="connsiteY137" fmla="*/ 510865 h 994961"/>
                    <a:gd name="connsiteX138" fmla="*/ 747921 w 994960"/>
                    <a:gd name="connsiteY138" fmla="*/ 538306 h 994961"/>
                    <a:gd name="connsiteX139" fmla="*/ 739416 w 994960"/>
                    <a:gd name="connsiteY139" fmla="*/ 540409 h 994961"/>
                    <a:gd name="connsiteX140" fmla="*/ 726706 w 994960"/>
                    <a:gd name="connsiteY140" fmla="*/ 577720 h 994961"/>
                    <a:gd name="connsiteX141" fmla="*/ 653400 w 994960"/>
                    <a:gd name="connsiteY141" fmla="*/ 577720 h 994961"/>
                    <a:gd name="connsiteX142" fmla="*/ 640706 w 994960"/>
                    <a:gd name="connsiteY142" fmla="*/ 540409 h 994961"/>
                    <a:gd name="connsiteX143" fmla="*/ 632201 w 994960"/>
                    <a:gd name="connsiteY143" fmla="*/ 538306 h 994961"/>
                    <a:gd name="connsiteX144" fmla="*/ 577719 w 994960"/>
                    <a:gd name="connsiteY144" fmla="*/ 517348 h 994961"/>
                    <a:gd name="connsiteX145" fmla="*/ 577719 w 994960"/>
                    <a:gd name="connsiteY145" fmla="*/ 497481 h 994961"/>
                    <a:gd name="connsiteX146" fmla="*/ 576451 w 994960"/>
                    <a:gd name="connsiteY146" fmla="*/ 479395 h 994961"/>
                    <a:gd name="connsiteX147" fmla="*/ 690053 w 994960"/>
                    <a:gd name="connsiteY147" fmla="*/ 513529 h 994961"/>
                    <a:gd name="connsiteX148" fmla="*/ 898674 w 994960"/>
                    <a:gd name="connsiteY148" fmla="*/ 304908 h 994961"/>
                    <a:gd name="connsiteX149" fmla="*/ 690053 w 994960"/>
                    <a:gd name="connsiteY149" fmla="*/ 96287 h 994961"/>
                    <a:gd name="connsiteX150" fmla="*/ 481433 w 994960"/>
                    <a:gd name="connsiteY150" fmla="*/ 304908 h 994961"/>
                    <a:gd name="connsiteX151" fmla="*/ 485781 w 994960"/>
                    <a:gd name="connsiteY151" fmla="*/ 345284 h 994961"/>
                    <a:gd name="connsiteX152" fmla="*/ 417242 w 994960"/>
                    <a:gd name="connsiteY152" fmla="*/ 310877 h 994961"/>
                    <a:gd name="connsiteX153" fmla="*/ 417242 w 994960"/>
                    <a:gd name="connsiteY153" fmla="*/ 268254 h 994961"/>
                    <a:gd name="connsiteX154" fmla="*/ 454536 w 994960"/>
                    <a:gd name="connsiteY154" fmla="*/ 255545 h 994961"/>
                    <a:gd name="connsiteX155" fmla="*/ 456639 w 994960"/>
                    <a:gd name="connsiteY155" fmla="*/ 247039 h 994961"/>
                    <a:gd name="connsiteX156" fmla="*/ 484096 w 994960"/>
                    <a:gd name="connsiteY156" fmla="*/ 180810 h 994961"/>
                    <a:gd name="connsiteX157" fmla="*/ 488622 w 994960"/>
                    <a:gd name="connsiteY157" fmla="*/ 173300 h 994961"/>
                    <a:gd name="connsiteX158" fmla="*/ 471210 w 994960"/>
                    <a:gd name="connsiteY158" fmla="*/ 137931 h 994961"/>
                    <a:gd name="connsiteX159" fmla="*/ 523060 w 994960"/>
                    <a:gd name="connsiteY159" fmla="*/ 86096 h 994961"/>
                    <a:gd name="connsiteX160" fmla="*/ 558430 w 994960"/>
                    <a:gd name="connsiteY160" fmla="*/ 103492 h 994961"/>
                    <a:gd name="connsiteX161" fmla="*/ 565940 w 994960"/>
                    <a:gd name="connsiteY161" fmla="*/ 98951 h 994961"/>
                    <a:gd name="connsiteX162" fmla="*/ 632185 w 994960"/>
                    <a:gd name="connsiteY162" fmla="*/ 71509 h 994961"/>
                    <a:gd name="connsiteX163" fmla="*/ 640690 w 994960"/>
                    <a:gd name="connsiteY163" fmla="*/ 69407 h 994961"/>
                    <a:gd name="connsiteX164" fmla="*/ 653400 w 994960"/>
                    <a:gd name="connsiteY164" fmla="*/ 32096 h 994961"/>
                    <a:gd name="connsiteX165" fmla="*/ 726706 w 994960"/>
                    <a:gd name="connsiteY165" fmla="*/ 32096 h 994961"/>
                    <a:gd name="connsiteX166" fmla="*/ 739400 w 994960"/>
                    <a:gd name="connsiteY166" fmla="*/ 69407 h 994961"/>
                    <a:gd name="connsiteX167" fmla="*/ 747905 w 994960"/>
                    <a:gd name="connsiteY167" fmla="*/ 71509 h 994961"/>
                    <a:gd name="connsiteX168" fmla="*/ 814151 w 994960"/>
                    <a:gd name="connsiteY168" fmla="*/ 98951 h 994961"/>
                    <a:gd name="connsiteX169" fmla="*/ 821661 w 994960"/>
                    <a:gd name="connsiteY169" fmla="*/ 103492 h 994961"/>
                    <a:gd name="connsiteX170" fmla="*/ 857030 w 994960"/>
                    <a:gd name="connsiteY170" fmla="*/ 86096 h 994961"/>
                    <a:gd name="connsiteX171" fmla="*/ 908880 w 994960"/>
                    <a:gd name="connsiteY171" fmla="*/ 137931 h 994961"/>
                    <a:gd name="connsiteX172" fmla="*/ 891469 w 994960"/>
                    <a:gd name="connsiteY172" fmla="*/ 173300 h 994961"/>
                    <a:gd name="connsiteX173" fmla="*/ 895994 w 994960"/>
                    <a:gd name="connsiteY173" fmla="*/ 180810 h 994961"/>
                    <a:gd name="connsiteX174" fmla="*/ 923452 w 994960"/>
                    <a:gd name="connsiteY174" fmla="*/ 247039 h 994961"/>
                    <a:gd name="connsiteX175" fmla="*/ 925554 w 994960"/>
                    <a:gd name="connsiteY175" fmla="*/ 255545 h 994961"/>
                    <a:gd name="connsiteX176" fmla="*/ 962865 w 994960"/>
                    <a:gd name="connsiteY176" fmla="*/ 268254 h 994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</a:cxnLst>
                  <a:rect l="l" t="t" r="r" b="b"/>
                  <a:pathLst>
                    <a:path w="994960" h="994961">
                      <a:moveTo>
                        <a:pt x="952354" y="230767"/>
                      </a:moveTo>
                      <a:cubicBezTo>
                        <a:pt x="946561" y="210242"/>
                        <a:pt x="938376" y="190503"/>
                        <a:pt x="927945" y="171888"/>
                      </a:cubicBezTo>
                      <a:lnTo>
                        <a:pt x="947812" y="131479"/>
                      </a:lnTo>
                      <a:lnTo>
                        <a:pt x="863481" y="47148"/>
                      </a:lnTo>
                      <a:lnTo>
                        <a:pt x="823057" y="67032"/>
                      </a:lnTo>
                      <a:cubicBezTo>
                        <a:pt x="804458" y="56600"/>
                        <a:pt x="784703" y="48416"/>
                        <a:pt x="764178" y="42623"/>
                      </a:cubicBezTo>
                      <a:lnTo>
                        <a:pt x="749687" y="0"/>
                      </a:lnTo>
                      <a:lnTo>
                        <a:pt x="630420" y="0"/>
                      </a:lnTo>
                      <a:lnTo>
                        <a:pt x="615913" y="42607"/>
                      </a:lnTo>
                      <a:cubicBezTo>
                        <a:pt x="595388" y="48400"/>
                        <a:pt x="575633" y="56584"/>
                        <a:pt x="557033" y="67015"/>
                      </a:cubicBezTo>
                      <a:lnTo>
                        <a:pt x="516609" y="47132"/>
                      </a:lnTo>
                      <a:lnTo>
                        <a:pt x="432278" y="131463"/>
                      </a:lnTo>
                      <a:lnTo>
                        <a:pt x="452145" y="171872"/>
                      </a:lnTo>
                      <a:cubicBezTo>
                        <a:pt x="441730" y="190487"/>
                        <a:pt x="433546" y="210226"/>
                        <a:pt x="427737" y="230751"/>
                      </a:cubicBezTo>
                      <a:lnTo>
                        <a:pt x="385146" y="245274"/>
                      </a:lnTo>
                      <a:lnTo>
                        <a:pt x="385146" y="301024"/>
                      </a:lnTo>
                      <a:cubicBezTo>
                        <a:pt x="354976" y="293289"/>
                        <a:pt x="322656" y="288860"/>
                        <a:pt x="288860" y="288860"/>
                      </a:cubicBezTo>
                      <a:cubicBezTo>
                        <a:pt x="129586" y="288860"/>
                        <a:pt x="0" y="382450"/>
                        <a:pt x="0" y="497481"/>
                      </a:cubicBezTo>
                      <a:lnTo>
                        <a:pt x="0" y="593767"/>
                      </a:lnTo>
                      <a:lnTo>
                        <a:pt x="0" y="690054"/>
                      </a:lnTo>
                      <a:lnTo>
                        <a:pt x="0" y="786341"/>
                      </a:lnTo>
                      <a:cubicBezTo>
                        <a:pt x="0" y="901371"/>
                        <a:pt x="129586" y="994962"/>
                        <a:pt x="288860" y="994962"/>
                      </a:cubicBezTo>
                      <a:cubicBezTo>
                        <a:pt x="448133" y="994962"/>
                        <a:pt x="577719" y="901371"/>
                        <a:pt x="577719" y="786341"/>
                      </a:cubicBezTo>
                      <a:lnTo>
                        <a:pt x="577719" y="690054"/>
                      </a:lnTo>
                      <a:lnTo>
                        <a:pt x="577719" y="593767"/>
                      </a:lnTo>
                      <a:lnTo>
                        <a:pt x="577719" y="553118"/>
                      </a:lnTo>
                      <a:cubicBezTo>
                        <a:pt x="590092" y="558719"/>
                        <a:pt x="602818" y="563517"/>
                        <a:pt x="615913" y="567208"/>
                      </a:cubicBezTo>
                      <a:lnTo>
                        <a:pt x="630420" y="609815"/>
                      </a:lnTo>
                      <a:lnTo>
                        <a:pt x="749687" y="609815"/>
                      </a:lnTo>
                      <a:lnTo>
                        <a:pt x="764194" y="567208"/>
                      </a:lnTo>
                      <a:cubicBezTo>
                        <a:pt x="784719" y="561415"/>
                        <a:pt x="804474" y="553231"/>
                        <a:pt x="823073" y="542800"/>
                      </a:cubicBezTo>
                      <a:lnTo>
                        <a:pt x="863497" y="562683"/>
                      </a:lnTo>
                      <a:lnTo>
                        <a:pt x="947828" y="478352"/>
                      </a:lnTo>
                      <a:lnTo>
                        <a:pt x="927961" y="437944"/>
                      </a:lnTo>
                      <a:cubicBezTo>
                        <a:pt x="938376" y="419328"/>
                        <a:pt x="946561" y="399589"/>
                        <a:pt x="952370" y="379064"/>
                      </a:cubicBezTo>
                      <a:lnTo>
                        <a:pt x="994961" y="364541"/>
                      </a:lnTo>
                      <a:lnTo>
                        <a:pt x="994961" y="245274"/>
                      </a:lnTo>
                      <a:close/>
                      <a:moveTo>
                        <a:pt x="288860" y="320955"/>
                      </a:moveTo>
                      <a:cubicBezTo>
                        <a:pt x="430433" y="320955"/>
                        <a:pt x="545624" y="400151"/>
                        <a:pt x="545624" y="497481"/>
                      </a:cubicBezTo>
                      <a:cubicBezTo>
                        <a:pt x="545624" y="594810"/>
                        <a:pt x="430433" y="674006"/>
                        <a:pt x="288860" y="674006"/>
                      </a:cubicBezTo>
                      <a:cubicBezTo>
                        <a:pt x="147286" y="674006"/>
                        <a:pt x="32096" y="594810"/>
                        <a:pt x="32096" y="497481"/>
                      </a:cubicBezTo>
                      <a:cubicBezTo>
                        <a:pt x="32096" y="400151"/>
                        <a:pt x="147286" y="320955"/>
                        <a:pt x="288860" y="320955"/>
                      </a:cubicBezTo>
                      <a:close/>
                      <a:moveTo>
                        <a:pt x="557338" y="420981"/>
                      </a:moveTo>
                      <a:cubicBezTo>
                        <a:pt x="551032" y="409491"/>
                        <a:pt x="543313" y="398546"/>
                        <a:pt x="534406" y="388147"/>
                      </a:cubicBezTo>
                      <a:cubicBezTo>
                        <a:pt x="520766" y="362680"/>
                        <a:pt x="513528" y="333906"/>
                        <a:pt x="513528" y="304908"/>
                      </a:cubicBezTo>
                      <a:cubicBezTo>
                        <a:pt x="513528" y="207578"/>
                        <a:pt x="592724" y="128382"/>
                        <a:pt x="690053" y="128382"/>
                      </a:cubicBezTo>
                      <a:cubicBezTo>
                        <a:pt x="787383" y="128382"/>
                        <a:pt x="866579" y="207578"/>
                        <a:pt x="866579" y="304908"/>
                      </a:cubicBezTo>
                      <a:cubicBezTo>
                        <a:pt x="866579" y="402237"/>
                        <a:pt x="787383" y="481433"/>
                        <a:pt x="690053" y="481433"/>
                      </a:cubicBezTo>
                      <a:cubicBezTo>
                        <a:pt x="639262" y="481433"/>
                        <a:pt x="590974" y="459383"/>
                        <a:pt x="557338" y="420981"/>
                      </a:cubicBezTo>
                      <a:close/>
                      <a:moveTo>
                        <a:pt x="176525" y="689685"/>
                      </a:moveTo>
                      <a:lnTo>
                        <a:pt x="176525" y="752255"/>
                      </a:lnTo>
                      <a:cubicBezTo>
                        <a:pt x="152871" y="744295"/>
                        <a:pt x="131239" y="733961"/>
                        <a:pt x="112334" y="721620"/>
                      </a:cubicBezTo>
                      <a:lnTo>
                        <a:pt x="112334" y="662243"/>
                      </a:lnTo>
                      <a:cubicBezTo>
                        <a:pt x="131945" y="673236"/>
                        <a:pt x="153384" y="682592"/>
                        <a:pt x="176525" y="689685"/>
                      </a:cubicBezTo>
                      <a:close/>
                      <a:moveTo>
                        <a:pt x="272812" y="866018"/>
                      </a:moveTo>
                      <a:cubicBezTo>
                        <a:pt x="250537" y="865071"/>
                        <a:pt x="229017" y="862263"/>
                        <a:pt x="208621" y="857625"/>
                      </a:cubicBezTo>
                      <a:lnTo>
                        <a:pt x="208621" y="794027"/>
                      </a:lnTo>
                      <a:cubicBezTo>
                        <a:pt x="229178" y="798328"/>
                        <a:pt x="250666" y="800912"/>
                        <a:pt x="272812" y="801795"/>
                      </a:cubicBezTo>
                      <a:close/>
                      <a:moveTo>
                        <a:pt x="304907" y="801795"/>
                      </a:moveTo>
                      <a:cubicBezTo>
                        <a:pt x="327053" y="800912"/>
                        <a:pt x="348541" y="798328"/>
                        <a:pt x="369098" y="794027"/>
                      </a:cubicBezTo>
                      <a:lnTo>
                        <a:pt x="369098" y="857625"/>
                      </a:lnTo>
                      <a:cubicBezTo>
                        <a:pt x="348702" y="862246"/>
                        <a:pt x="327182" y="865055"/>
                        <a:pt x="304907" y="866018"/>
                      </a:cubicBezTo>
                      <a:close/>
                      <a:moveTo>
                        <a:pt x="304907" y="769731"/>
                      </a:moveTo>
                      <a:lnTo>
                        <a:pt x="304907" y="705508"/>
                      </a:lnTo>
                      <a:cubicBezTo>
                        <a:pt x="327053" y="704625"/>
                        <a:pt x="348541" y="702042"/>
                        <a:pt x="369098" y="697741"/>
                      </a:cubicBezTo>
                      <a:lnTo>
                        <a:pt x="369098" y="761338"/>
                      </a:lnTo>
                      <a:cubicBezTo>
                        <a:pt x="348702" y="765976"/>
                        <a:pt x="327182" y="768784"/>
                        <a:pt x="304907" y="769731"/>
                      </a:cubicBezTo>
                      <a:close/>
                      <a:moveTo>
                        <a:pt x="272812" y="769731"/>
                      </a:moveTo>
                      <a:cubicBezTo>
                        <a:pt x="250537" y="768784"/>
                        <a:pt x="229017" y="765976"/>
                        <a:pt x="208621" y="761338"/>
                      </a:cubicBezTo>
                      <a:lnTo>
                        <a:pt x="208621" y="697741"/>
                      </a:lnTo>
                      <a:cubicBezTo>
                        <a:pt x="229178" y="702042"/>
                        <a:pt x="250666" y="704625"/>
                        <a:pt x="272812" y="705508"/>
                      </a:cubicBezTo>
                      <a:close/>
                      <a:moveTo>
                        <a:pt x="176525" y="785971"/>
                      </a:moveTo>
                      <a:lnTo>
                        <a:pt x="176525" y="848542"/>
                      </a:lnTo>
                      <a:cubicBezTo>
                        <a:pt x="152871" y="840582"/>
                        <a:pt x="131239" y="830247"/>
                        <a:pt x="112334" y="817906"/>
                      </a:cubicBezTo>
                      <a:lnTo>
                        <a:pt x="112334" y="758530"/>
                      </a:lnTo>
                      <a:cubicBezTo>
                        <a:pt x="131945" y="769522"/>
                        <a:pt x="153384" y="778878"/>
                        <a:pt x="176525" y="785971"/>
                      </a:cubicBezTo>
                      <a:close/>
                      <a:moveTo>
                        <a:pt x="176525" y="882258"/>
                      </a:moveTo>
                      <a:lnTo>
                        <a:pt x="176525" y="944828"/>
                      </a:lnTo>
                      <a:cubicBezTo>
                        <a:pt x="152871" y="936869"/>
                        <a:pt x="131239" y="926534"/>
                        <a:pt x="112334" y="914193"/>
                      </a:cubicBezTo>
                      <a:lnTo>
                        <a:pt x="112334" y="854816"/>
                      </a:lnTo>
                      <a:cubicBezTo>
                        <a:pt x="131945" y="865809"/>
                        <a:pt x="153384" y="875165"/>
                        <a:pt x="176525" y="882258"/>
                      </a:cubicBezTo>
                      <a:close/>
                      <a:moveTo>
                        <a:pt x="208621" y="890314"/>
                      </a:moveTo>
                      <a:cubicBezTo>
                        <a:pt x="229178" y="894615"/>
                        <a:pt x="250666" y="897199"/>
                        <a:pt x="272812" y="898081"/>
                      </a:cubicBezTo>
                      <a:lnTo>
                        <a:pt x="272812" y="962304"/>
                      </a:lnTo>
                      <a:cubicBezTo>
                        <a:pt x="250537" y="961357"/>
                        <a:pt x="229017" y="958549"/>
                        <a:pt x="208621" y="953911"/>
                      </a:cubicBezTo>
                      <a:close/>
                      <a:moveTo>
                        <a:pt x="304907" y="898081"/>
                      </a:moveTo>
                      <a:cubicBezTo>
                        <a:pt x="327053" y="897199"/>
                        <a:pt x="348541" y="894615"/>
                        <a:pt x="369098" y="890314"/>
                      </a:cubicBezTo>
                      <a:lnTo>
                        <a:pt x="369098" y="953911"/>
                      </a:lnTo>
                      <a:cubicBezTo>
                        <a:pt x="348702" y="958533"/>
                        <a:pt x="327182" y="961341"/>
                        <a:pt x="304907" y="962304"/>
                      </a:cubicBezTo>
                      <a:close/>
                      <a:moveTo>
                        <a:pt x="401194" y="882258"/>
                      </a:moveTo>
                      <a:cubicBezTo>
                        <a:pt x="424335" y="875181"/>
                        <a:pt x="445774" y="865809"/>
                        <a:pt x="465385" y="854816"/>
                      </a:cubicBezTo>
                      <a:lnTo>
                        <a:pt x="465385" y="914193"/>
                      </a:lnTo>
                      <a:cubicBezTo>
                        <a:pt x="446481" y="926534"/>
                        <a:pt x="424848" y="936869"/>
                        <a:pt x="401194" y="944828"/>
                      </a:cubicBezTo>
                      <a:close/>
                      <a:moveTo>
                        <a:pt x="401194" y="848542"/>
                      </a:moveTo>
                      <a:lnTo>
                        <a:pt x="401194" y="785955"/>
                      </a:lnTo>
                      <a:cubicBezTo>
                        <a:pt x="424335" y="778878"/>
                        <a:pt x="445774" y="769506"/>
                        <a:pt x="465385" y="758514"/>
                      </a:cubicBezTo>
                      <a:lnTo>
                        <a:pt x="465385" y="817890"/>
                      </a:lnTo>
                      <a:cubicBezTo>
                        <a:pt x="446481" y="830247"/>
                        <a:pt x="424848" y="840582"/>
                        <a:pt x="401194" y="848542"/>
                      </a:cubicBezTo>
                      <a:close/>
                      <a:moveTo>
                        <a:pt x="401194" y="752255"/>
                      </a:moveTo>
                      <a:lnTo>
                        <a:pt x="401194" y="689669"/>
                      </a:lnTo>
                      <a:cubicBezTo>
                        <a:pt x="424335" y="682592"/>
                        <a:pt x="445774" y="673220"/>
                        <a:pt x="465385" y="662227"/>
                      </a:cubicBezTo>
                      <a:lnTo>
                        <a:pt x="465385" y="721604"/>
                      </a:lnTo>
                      <a:cubicBezTo>
                        <a:pt x="446481" y="733961"/>
                        <a:pt x="424848" y="744295"/>
                        <a:pt x="401194" y="752255"/>
                      </a:cubicBezTo>
                      <a:close/>
                      <a:moveTo>
                        <a:pt x="32096" y="592612"/>
                      </a:moveTo>
                      <a:cubicBezTo>
                        <a:pt x="44886" y="610537"/>
                        <a:pt x="61126" y="626922"/>
                        <a:pt x="80239" y="641381"/>
                      </a:cubicBezTo>
                      <a:lnTo>
                        <a:pt x="80239" y="696280"/>
                      </a:lnTo>
                      <a:cubicBezTo>
                        <a:pt x="50069" y="667346"/>
                        <a:pt x="32096" y="632009"/>
                        <a:pt x="32096" y="593767"/>
                      </a:cubicBezTo>
                      <a:close/>
                      <a:moveTo>
                        <a:pt x="32096" y="688899"/>
                      </a:moveTo>
                      <a:cubicBezTo>
                        <a:pt x="44886" y="706824"/>
                        <a:pt x="61126" y="723209"/>
                        <a:pt x="80239" y="737668"/>
                      </a:cubicBezTo>
                      <a:lnTo>
                        <a:pt x="80239" y="792567"/>
                      </a:lnTo>
                      <a:cubicBezTo>
                        <a:pt x="50069" y="763633"/>
                        <a:pt x="32096" y="728296"/>
                        <a:pt x="32096" y="690054"/>
                      </a:cubicBezTo>
                      <a:close/>
                      <a:moveTo>
                        <a:pt x="32096" y="786341"/>
                      </a:moveTo>
                      <a:lnTo>
                        <a:pt x="32096" y="785185"/>
                      </a:lnTo>
                      <a:cubicBezTo>
                        <a:pt x="44886" y="803110"/>
                        <a:pt x="61126" y="819495"/>
                        <a:pt x="80239" y="833954"/>
                      </a:cubicBezTo>
                      <a:lnTo>
                        <a:pt x="80239" y="888854"/>
                      </a:lnTo>
                      <a:cubicBezTo>
                        <a:pt x="50069" y="859920"/>
                        <a:pt x="32096" y="824582"/>
                        <a:pt x="32096" y="786341"/>
                      </a:cubicBezTo>
                      <a:close/>
                      <a:moveTo>
                        <a:pt x="545624" y="786341"/>
                      </a:moveTo>
                      <a:cubicBezTo>
                        <a:pt x="545624" y="824582"/>
                        <a:pt x="527650" y="859920"/>
                        <a:pt x="497480" y="888854"/>
                      </a:cubicBezTo>
                      <a:lnTo>
                        <a:pt x="497480" y="833954"/>
                      </a:lnTo>
                      <a:cubicBezTo>
                        <a:pt x="516593" y="819511"/>
                        <a:pt x="532833" y="803110"/>
                        <a:pt x="545624" y="785185"/>
                      </a:cubicBezTo>
                      <a:close/>
                      <a:moveTo>
                        <a:pt x="545624" y="690054"/>
                      </a:moveTo>
                      <a:cubicBezTo>
                        <a:pt x="545624" y="728296"/>
                        <a:pt x="527650" y="763633"/>
                        <a:pt x="497480" y="792567"/>
                      </a:cubicBezTo>
                      <a:lnTo>
                        <a:pt x="497480" y="737668"/>
                      </a:lnTo>
                      <a:cubicBezTo>
                        <a:pt x="516593" y="723225"/>
                        <a:pt x="532833" y="706824"/>
                        <a:pt x="545624" y="688899"/>
                      </a:cubicBezTo>
                      <a:close/>
                      <a:moveTo>
                        <a:pt x="497480" y="696280"/>
                      </a:moveTo>
                      <a:lnTo>
                        <a:pt x="497480" y="641381"/>
                      </a:lnTo>
                      <a:cubicBezTo>
                        <a:pt x="516593" y="626938"/>
                        <a:pt x="532833" y="610537"/>
                        <a:pt x="545624" y="592612"/>
                      </a:cubicBezTo>
                      <a:lnTo>
                        <a:pt x="545624" y="593767"/>
                      </a:lnTo>
                      <a:cubicBezTo>
                        <a:pt x="545624" y="632009"/>
                        <a:pt x="527650" y="667346"/>
                        <a:pt x="497480" y="696280"/>
                      </a:cubicBezTo>
                      <a:close/>
                      <a:moveTo>
                        <a:pt x="962865" y="341561"/>
                      </a:moveTo>
                      <a:lnTo>
                        <a:pt x="925570" y="354270"/>
                      </a:lnTo>
                      <a:lnTo>
                        <a:pt x="923468" y="362776"/>
                      </a:lnTo>
                      <a:cubicBezTo>
                        <a:pt x="917691" y="386125"/>
                        <a:pt x="908447" y="408400"/>
                        <a:pt x="896010" y="429005"/>
                      </a:cubicBezTo>
                      <a:lnTo>
                        <a:pt x="891485" y="436515"/>
                      </a:lnTo>
                      <a:lnTo>
                        <a:pt x="908896" y="471885"/>
                      </a:lnTo>
                      <a:lnTo>
                        <a:pt x="857046" y="523719"/>
                      </a:lnTo>
                      <a:lnTo>
                        <a:pt x="821677" y="506323"/>
                      </a:lnTo>
                      <a:lnTo>
                        <a:pt x="814167" y="510865"/>
                      </a:lnTo>
                      <a:cubicBezTo>
                        <a:pt x="793577" y="523302"/>
                        <a:pt x="771287" y="532545"/>
                        <a:pt x="747921" y="538306"/>
                      </a:cubicBezTo>
                      <a:lnTo>
                        <a:pt x="739416" y="540409"/>
                      </a:lnTo>
                      <a:lnTo>
                        <a:pt x="726706" y="577720"/>
                      </a:lnTo>
                      <a:lnTo>
                        <a:pt x="653400" y="577720"/>
                      </a:lnTo>
                      <a:lnTo>
                        <a:pt x="640706" y="540409"/>
                      </a:lnTo>
                      <a:lnTo>
                        <a:pt x="632201" y="538306"/>
                      </a:lnTo>
                      <a:cubicBezTo>
                        <a:pt x="613217" y="533604"/>
                        <a:pt x="594970" y="526495"/>
                        <a:pt x="577719" y="517348"/>
                      </a:cubicBezTo>
                      <a:lnTo>
                        <a:pt x="577719" y="497481"/>
                      </a:lnTo>
                      <a:cubicBezTo>
                        <a:pt x="577719" y="491383"/>
                        <a:pt x="577157" y="485365"/>
                        <a:pt x="576451" y="479395"/>
                      </a:cubicBezTo>
                      <a:cubicBezTo>
                        <a:pt x="609991" y="501300"/>
                        <a:pt x="649276" y="513529"/>
                        <a:pt x="690053" y="513529"/>
                      </a:cubicBezTo>
                      <a:cubicBezTo>
                        <a:pt x="805084" y="513529"/>
                        <a:pt x="898674" y="419938"/>
                        <a:pt x="898674" y="304908"/>
                      </a:cubicBezTo>
                      <a:cubicBezTo>
                        <a:pt x="898674" y="189877"/>
                        <a:pt x="805084" y="96287"/>
                        <a:pt x="690053" y="96287"/>
                      </a:cubicBezTo>
                      <a:cubicBezTo>
                        <a:pt x="575023" y="96287"/>
                        <a:pt x="481433" y="189877"/>
                        <a:pt x="481433" y="304908"/>
                      </a:cubicBezTo>
                      <a:cubicBezTo>
                        <a:pt x="481433" y="318500"/>
                        <a:pt x="483150" y="331996"/>
                        <a:pt x="485781" y="345284"/>
                      </a:cubicBezTo>
                      <a:cubicBezTo>
                        <a:pt x="465433" y="331547"/>
                        <a:pt x="442404" y="319944"/>
                        <a:pt x="417242" y="310877"/>
                      </a:cubicBezTo>
                      <a:lnTo>
                        <a:pt x="417242" y="268254"/>
                      </a:lnTo>
                      <a:lnTo>
                        <a:pt x="454536" y="255545"/>
                      </a:lnTo>
                      <a:lnTo>
                        <a:pt x="456639" y="247039"/>
                      </a:lnTo>
                      <a:cubicBezTo>
                        <a:pt x="462416" y="223690"/>
                        <a:pt x="471659" y="201416"/>
                        <a:pt x="484096" y="180810"/>
                      </a:cubicBezTo>
                      <a:lnTo>
                        <a:pt x="488622" y="173300"/>
                      </a:lnTo>
                      <a:lnTo>
                        <a:pt x="471210" y="137931"/>
                      </a:lnTo>
                      <a:lnTo>
                        <a:pt x="523060" y="86096"/>
                      </a:lnTo>
                      <a:lnTo>
                        <a:pt x="558430" y="103492"/>
                      </a:lnTo>
                      <a:lnTo>
                        <a:pt x="565940" y="98951"/>
                      </a:lnTo>
                      <a:cubicBezTo>
                        <a:pt x="586529" y="86514"/>
                        <a:pt x="608820" y="77270"/>
                        <a:pt x="632185" y="71509"/>
                      </a:cubicBezTo>
                      <a:lnTo>
                        <a:pt x="640690" y="69407"/>
                      </a:lnTo>
                      <a:lnTo>
                        <a:pt x="653400" y="32096"/>
                      </a:lnTo>
                      <a:lnTo>
                        <a:pt x="726706" y="32096"/>
                      </a:lnTo>
                      <a:lnTo>
                        <a:pt x="739400" y="69407"/>
                      </a:lnTo>
                      <a:lnTo>
                        <a:pt x="747905" y="71509"/>
                      </a:lnTo>
                      <a:cubicBezTo>
                        <a:pt x="771271" y="77286"/>
                        <a:pt x="793561" y="86530"/>
                        <a:pt x="814151" y="98951"/>
                      </a:cubicBezTo>
                      <a:lnTo>
                        <a:pt x="821661" y="103492"/>
                      </a:lnTo>
                      <a:lnTo>
                        <a:pt x="857030" y="86096"/>
                      </a:lnTo>
                      <a:lnTo>
                        <a:pt x="908880" y="137931"/>
                      </a:lnTo>
                      <a:lnTo>
                        <a:pt x="891469" y="173300"/>
                      </a:lnTo>
                      <a:lnTo>
                        <a:pt x="895994" y="180810"/>
                      </a:lnTo>
                      <a:cubicBezTo>
                        <a:pt x="908431" y="201416"/>
                        <a:pt x="917675" y="223706"/>
                        <a:pt x="923452" y="247039"/>
                      </a:cubicBezTo>
                      <a:lnTo>
                        <a:pt x="925554" y="255545"/>
                      </a:lnTo>
                      <a:lnTo>
                        <a:pt x="962865" y="2682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5" name="任意多边形: 形状 494"/>
                <p:cNvSpPr/>
                <p:nvPr/>
              </p:nvSpPr>
              <p:spPr>
                <a:xfrm>
                  <a:off x="8026722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6" name="任意多边形: 形状 495"/>
                <p:cNvSpPr/>
                <p:nvPr/>
              </p:nvSpPr>
              <p:spPr>
                <a:xfrm>
                  <a:off x="809091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7" name="任意多边形: 形状 496"/>
                <p:cNvSpPr/>
                <p:nvPr/>
              </p:nvSpPr>
              <p:spPr>
                <a:xfrm>
                  <a:off x="773786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8" name="任意多边形: 形状 497"/>
                <p:cNvSpPr/>
                <p:nvPr/>
              </p:nvSpPr>
              <p:spPr>
                <a:xfrm>
                  <a:off x="7802054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19" name="任意多边形: 形状 498"/>
                <p:cNvSpPr/>
                <p:nvPr/>
              </p:nvSpPr>
              <p:spPr>
                <a:xfrm>
                  <a:off x="8572346" y="140678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0" name="任意多边形: 形状 499"/>
                <p:cNvSpPr/>
                <p:nvPr/>
              </p:nvSpPr>
              <p:spPr>
                <a:xfrm>
                  <a:off x="8572346" y="147098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1" name="任意多边形: 形状 665"/>
                <p:cNvSpPr/>
                <p:nvPr/>
              </p:nvSpPr>
              <p:spPr>
                <a:xfrm>
                  <a:off x="8604441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2" name="任意多边形: 形状 667"/>
                <p:cNvSpPr/>
                <p:nvPr/>
              </p:nvSpPr>
              <p:spPr>
                <a:xfrm>
                  <a:off x="8540250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3" name="任意多边形: 形状 668"/>
                <p:cNvSpPr/>
                <p:nvPr/>
              </p:nvSpPr>
              <p:spPr>
                <a:xfrm>
                  <a:off x="8283486" y="151912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4" name="任意多边形: 形状 669"/>
                <p:cNvSpPr/>
                <p:nvPr/>
              </p:nvSpPr>
              <p:spPr>
                <a:xfrm>
                  <a:off x="8283486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5" name="任意多边形: 形状 671"/>
                <p:cNvSpPr/>
                <p:nvPr/>
              </p:nvSpPr>
              <p:spPr>
                <a:xfrm>
                  <a:off x="8315582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6" name="任意多边形: 形状 672"/>
                <p:cNvSpPr/>
                <p:nvPr/>
              </p:nvSpPr>
              <p:spPr>
                <a:xfrm>
                  <a:off x="8251391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7" name="任意多边形: 形状 673"/>
                <p:cNvSpPr/>
                <p:nvPr/>
              </p:nvSpPr>
              <p:spPr>
                <a:xfrm>
                  <a:off x="7978579" y="79697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8" name="任意多边形: 形状 675"/>
                <p:cNvSpPr/>
                <p:nvPr/>
              </p:nvSpPr>
              <p:spPr>
                <a:xfrm>
                  <a:off x="7978579" y="86116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29" name="任意多边形: 形状 676"/>
                <p:cNvSpPr/>
                <p:nvPr/>
              </p:nvSpPr>
              <p:spPr>
                <a:xfrm>
                  <a:off x="8010675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0" name="任意多边形: 形状 677"/>
                <p:cNvSpPr/>
                <p:nvPr/>
              </p:nvSpPr>
              <p:spPr>
                <a:xfrm>
                  <a:off x="7946484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1" name="任意多边形: 形状 678"/>
                <p:cNvSpPr/>
                <p:nvPr/>
              </p:nvSpPr>
              <p:spPr>
                <a:xfrm>
                  <a:off x="7818102" y="957452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2" name="任意多边形: 形状 679"/>
                <p:cNvSpPr/>
                <p:nvPr/>
              </p:nvSpPr>
              <p:spPr>
                <a:xfrm>
                  <a:off x="7818102" y="1021643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3" name="任意多边形: 形状 680"/>
                <p:cNvSpPr/>
                <p:nvPr/>
              </p:nvSpPr>
              <p:spPr>
                <a:xfrm>
                  <a:off x="7850197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4" name="任意多边形: 形状 681"/>
                <p:cNvSpPr/>
                <p:nvPr/>
              </p:nvSpPr>
              <p:spPr>
                <a:xfrm>
                  <a:off x="7786006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5" name="任意多边形: 形状 682"/>
                <p:cNvSpPr/>
                <p:nvPr/>
              </p:nvSpPr>
              <p:spPr>
                <a:xfrm>
                  <a:off x="8476059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6" name="任意多边形: 形状 683"/>
                <p:cNvSpPr/>
                <p:nvPr/>
              </p:nvSpPr>
              <p:spPr>
                <a:xfrm>
                  <a:off x="8476059" y="1647506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7" name="任意多边形: 形状 684"/>
                <p:cNvSpPr/>
                <p:nvPr/>
              </p:nvSpPr>
              <p:spPr>
                <a:xfrm>
                  <a:off x="8508155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38" name="任意多边形: 形状 685"/>
                <p:cNvSpPr/>
                <p:nvPr/>
              </p:nvSpPr>
              <p:spPr>
                <a:xfrm>
                  <a:off x="8443964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</p:grpSp>
          <p:pic>
            <p:nvPicPr>
              <p:cNvPr id="409" name="图片 408" descr="图片包含 游戏机, 盘子, 监控, 白色&#10;&#10;描述已自动生成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7793" y="2125006"/>
                <a:ext cx="1519072" cy="201148"/>
              </a:xfrm>
              <a:prstGeom prst="rect">
                <a:avLst/>
              </a:prstGeom>
            </p:spPr>
          </p:pic>
        </p:grpSp>
        <p:grpSp>
          <p:nvGrpSpPr>
            <p:cNvPr id="468" name="组合 467"/>
            <p:cNvGrpSpPr/>
            <p:nvPr/>
          </p:nvGrpSpPr>
          <p:grpSpPr>
            <a:xfrm>
              <a:off x="9739564" y="2409531"/>
              <a:ext cx="2330432" cy="1017753"/>
              <a:chOff x="6737252" y="1367007"/>
              <a:chExt cx="2220676" cy="1017753"/>
            </a:xfrm>
          </p:grpSpPr>
          <p:sp>
            <p:nvSpPr>
              <p:cNvPr id="469" name="任意多边形: 形状 686"/>
              <p:cNvSpPr/>
              <p:nvPr/>
            </p:nvSpPr>
            <p:spPr>
              <a:xfrm>
                <a:off x="6737252" y="1471899"/>
                <a:ext cx="2172933" cy="867571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470" name="组合 469"/>
              <p:cNvGrpSpPr/>
              <p:nvPr/>
            </p:nvGrpSpPr>
            <p:grpSpPr>
              <a:xfrm flipH="1" flipV="1">
                <a:off x="8346756" y="2269555"/>
                <a:ext cx="459240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517" name="平行四边形 516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8" name="平行四边形 517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9" name="平行四边形 518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0" name="平行四边形 519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1" name="平行四边形 520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2" name="平行四边形 521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3" name="平行四边形 522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4" name="平行四边形 523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5" name="平行四边形 524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6" name="平行四边形 525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27" name="平行四边形 526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471" name="组合 470"/>
              <p:cNvGrpSpPr/>
              <p:nvPr/>
            </p:nvGrpSpPr>
            <p:grpSpPr>
              <a:xfrm>
                <a:off x="6759960" y="1367007"/>
                <a:ext cx="459240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506" name="平行四边形 505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07" name="平行四边形 506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08" name="平行四边形 507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09" name="平行四边形 508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0" name="平行四边形 509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1" name="平行四边形 510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2" name="平行四边形 511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3" name="平行四边形 512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4" name="平行四边形 513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5" name="平行四边形 514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516" name="平行四边形 515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472" name="组合 471"/>
              <p:cNvGrpSpPr/>
              <p:nvPr/>
            </p:nvGrpSpPr>
            <p:grpSpPr>
              <a:xfrm>
                <a:off x="8314430" y="2223476"/>
                <a:ext cx="643498" cy="161284"/>
                <a:chOff x="9443085" y="3865355"/>
                <a:chExt cx="1272540" cy="196105"/>
              </a:xfrm>
              <a:effectLst/>
            </p:grpSpPr>
            <p:cxnSp>
              <p:nvCxnSpPr>
                <p:cNvPr id="504" name="直接连接符 691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505" name="直接连接符 692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  <p:grpSp>
            <p:nvGrpSpPr>
              <p:cNvPr id="473" name="图形 14"/>
              <p:cNvGrpSpPr/>
              <p:nvPr/>
            </p:nvGrpSpPr>
            <p:grpSpPr>
              <a:xfrm>
                <a:off x="6842814" y="1738803"/>
                <a:ext cx="381837" cy="381837"/>
                <a:chOff x="7625529" y="780927"/>
                <a:chExt cx="1027056" cy="1027057"/>
              </a:xfrm>
            </p:grpSpPr>
            <p:sp>
              <p:nvSpPr>
                <p:cNvPr id="475" name="任意多边形: 形状 489"/>
                <p:cNvSpPr/>
                <p:nvPr/>
              </p:nvSpPr>
              <p:spPr>
                <a:xfrm>
                  <a:off x="8267439" y="957452"/>
                  <a:ext cx="128382" cy="288859"/>
                </a:xfrm>
                <a:custGeom>
                  <a:avLst/>
                  <a:gdLst>
                    <a:gd name="connsiteX0" fmla="*/ 80239 w 128382"/>
                    <a:gd name="connsiteY0" fmla="*/ 288860 h 288859"/>
                    <a:gd name="connsiteX1" fmla="*/ 80239 w 128382"/>
                    <a:gd name="connsiteY1" fmla="*/ 256764 h 288859"/>
                    <a:gd name="connsiteX2" fmla="*/ 128382 w 128382"/>
                    <a:gd name="connsiteY2" fmla="*/ 256764 h 288859"/>
                    <a:gd name="connsiteX3" fmla="*/ 128382 w 128382"/>
                    <a:gd name="connsiteY3" fmla="*/ 192573 h 288859"/>
                    <a:gd name="connsiteX4" fmla="*/ 64191 w 128382"/>
                    <a:gd name="connsiteY4" fmla="*/ 128382 h 288859"/>
                    <a:gd name="connsiteX5" fmla="*/ 32096 w 128382"/>
                    <a:gd name="connsiteY5" fmla="*/ 96287 h 288859"/>
                    <a:gd name="connsiteX6" fmla="*/ 32096 w 128382"/>
                    <a:gd name="connsiteY6" fmla="*/ 64191 h 288859"/>
                    <a:gd name="connsiteX7" fmla="*/ 64191 w 128382"/>
                    <a:gd name="connsiteY7" fmla="*/ 64191 h 288859"/>
                    <a:gd name="connsiteX8" fmla="*/ 96287 w 128382"/>
                    <a:gd name="connsiteY8" fmla="*/ 96287 h 288859"/>
                    <a:gd name="connsiteX9" fmla="*/ 128382 w 128382"/>
                    <a:gd name="connsiteY9" fmla="*/ 96287 h 288859"/>
                    <a:gd name="connsiteX10" fmla="*/ 80239 w 128382"/>
                    <a:gd name="connsiteY10" fmla="*/ 34374 h 288859"/>
                    <a:gd name="connsiteX11" fmla="*/ 80239 w 128382"/>
                    <a:gd name="connsiteY11" fmla="*/ 0 h 288859"/>
                    <a:gd name="connsiteX12" fmla="*/ 48143 w 128382"/>
                    <a:gd name="connsiteY12" fmla="*/ 0 h 288859"/>
                    <a:gd name="connsiteX13" fmla="*/ 48143 w 128382"/>
                    <a:gd name="connsiteY13" fmla="*/ 32096 h 288859"/>
                    <a:gd name="connsiteX14" fmla="*/ 0 w 128382"/>
                    <a:gd name="connsiteY14" fmla="*/ 32096 h 288859"/>
                    <a:gd name="connsiteX15" fmla="*/ 0 w 128382"/>
                    <a:gd name="connsiteY15" fmla="*/ 96287 h 288859"/>
                    <a:gd name="connsiteX16" fmla="*/ 64191 w 128382"/>
                    <a:gd name="connsiteY16" fmla="*/ 160478 h 288859"/>
                    <a:gd name="connsiteX17" fmla="*/ 96287 w 128382"/>
                    <a:gd name="connsiteY17" fmla="*/ 192573 h 288859"/>
                    <a:gd name="connsiteX18" fmla="*/ 96287 w 128382"/>
                    <a:gd name="connsiteY18" fmla="*/ 224669 h 288859"/>
                    <a:gd name="connsiteX19" fmla="*/ 64191 w 128382"/>
                    <a:gd name="connsiteY19" fmla="*/ 224669 h 288859"/>
                    <a:gd name="connsiteX20" fmla="*/ 32096 w 128382"/>
                    <a:gd name="connsiteY20" fmla="*/ 192573 h 288859"/>
                    <a:gd name="connsiteX21" fmla="*/ 0 w 128382"/>
                    <a:gd name="connsiteY21" fmla="*/ 192573 h 288859"/>
                    <a:gd name="connsiteX22" fmla="*/ 48143 w 128382"/>
                    <a:gd name="connsiteY22" fmla="*/ 254485 h 288859"/>
                    <a:gd name="connsiteX23" fmla="*/ 48143 w 128382"/>
                    <a:gd name="connsiteY23" fmla="*/ 288860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80239" y="288860"/>
                      </a:move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lnTo>
                        <a:pt x="64191" y="224669"/>
                      </a:ln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5"/>
                      </a:cubicBezTo>
                      <a:lnTo>
                        <a:pt x="48143" y="28886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6" name="任意多边形: 形状 490"/>
                <p:cNvSpPr/>
                <p:nvPr/>
              </p:nvSpPr>
              <p:spPr>
                <a:xfrm>
                  <a:off x="7866245" y="1150025"/>
                  <a:ext cx="128382" cy="288859"/>
                </a:xfrm>
                <a:custGeom>
                  <a:avLst/>
                  <a:gdLst>
                    <a:gd name="connsiteX0" fmla="*/ 64191 w 128382"/>
                    <a:gd name="connsiteY0" fmla="*/ 224669 h 288859"/>
                    <a:gd name="connsiteX1" fmla="*/ 32096 w 128382"/>
                    <a:gd name="connsiteY1" fmla="*/ 192573 h 288859"/>
                    <a:gd name="connsiteX2" fmla="*/ 0 w 128382"/>
                    <a:gd name="connsiteY2" fmla="*/ 192573 h 288859"/>
                    <a:gd name="connsiteX3" fmla="*/ 48143 w 128382"/>
                    <a:gd name="connsiteY3" fmla="*/ 254486 h 288859"/>
                    <a:gd name="connsiteX4" fmla="*/ 48143 w 128382"/>
                    <a:gd name="connsiteY4" fmla="*/ 288860 h 288859"/>
                    <a:gd name="connsiteX5" fmla="*/ 80239 w 128382"/>
                    <a:gd name="connsiteY5" fmla="*/ 288860 h 288859"/>
                    <a:gd name="connsiteX6" fmla="*/ 80239 w 128382"/>
                    <a:gd name="connsiteY6" fmla="*/ 256764 h 288859"/>
                    <a:gd name="connsiteX7" fmla="*/ 128382 w 128382"/>
                    <a:gd name="connsiteY7" fmla="*/ 256764 h 288859"/>
                    <a:gd name="connsiteX8" fmla="*/ 128382 w 128382"/>
                    <a:gd name="connsiteY8" fmla="*/ 192573 h 288859"/>
                    <a:gd name="connsiteX9" fmla="*/ 64191 w 128382"/>
                    <a:gd name="connsiteY9" fmla="*/ 128382 h 288859"/>
                    <a:gd name="connsiteX10" fmla="*/ 32096 w 128382"/>
                    <a:gd name="connsiteY10" fmla="*/ 96287 h 288859"/>
                    <a:gd name="connsiteX11" fmla="*/ 32096 w 128382"/>
                    <a:gd name="connsiteY11" fmla="*/ 64191 h 288859"/>
                    <a:gd name="connsiteX12" fmla="*/ 64191 w 128382"/>
                    <a:gd name="connsiteY12" fmla="*/ 64191 h 288859"/>
                    <a:gd name="connsiteX13" fmla="*/ 96287 w 128382"/>
                    <a:gd name="connsiteY13" fmla="*/ 96287 h 288859"/>
                    <a:gd name="connsiteX14" fmla="*/ 128382 w 128382"/>
                    <a:gd name="connsiteY14" fmla="*/ 96287 h 288859"/>
                    <a:gd name="connsiteX15" fmla="*/ 80239 w 128382"/>
                    <a:gd name="connsiteY15" fmla="*/ 34374 h 288859"/>
                    <a:gd name="connsiteX16" fmla="*/ 80239 w 128382"/>
                    <a:gd name="connsiteY16" fmla="*/ 0 h 288859"/>
                    <a:gd name="connsiteX17" fmla="*/ 48143 w 128382"/>
                    <a:gd name="connsiteY17" fmla="*/ 0 h 288859"/>
                    <a:gd name="connsiteX18" fmla="*/ 48143 w 128382"/>
                    <a:gd name="connsiteY18" fmla="*/ 32096 h 288859"/>
                    <a:gd name="connsiteX19" fmla="*/ 0 w 128382"/>
                    <a:gd name="connsiteY19" fmla="*/ 32096 h 288859"/>
                    <a:gd name="connsiteX20" fmla="*/ 0 w 128382"/>
                    <a:gd name="connsiteY20" fmla="*/ 96287 h 288859"/>
                    <a:gd name="connsiteX21" fmla="*/ 64191 w 128382"/>
                    <a:gd name="connsiteY21" fmla="*/ 160478 h 288859"/>
                    <a:gd name="connsiteX22" fmla="*/ 96287 w 128382"/>
                    <a:gd name="connsiteY22" fmla="*/ 192573 h 288859"/>
                    <a:gd name="connsiteX23" fmla="*/ 96287 w 128382"/>
                    <a:gd name="connsiteY23" fmla="*/ 224669 h 288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28382" h="288859">
                      <a:moveTo>
                        <a:pt x="64191" y="224669"/>
                      </a:moveTo>
                      <a:cubicBezTo>
                        <a:pt x="46490" y="224669"/>
                        <a:pt x="32096" y="210274"/>
                        <a:pt x="32096" y="192573"/>
                      </a:cubicBezTo>
                      <a:lnTo>
                        <a:pt x="0" y="192573"/>
                      </a:lnTo>
                      <a:cubicBezTo>
                        <a:pt x="0" y="222390"/>
                        <a:pt x="20525" y="247312"/>
                        <a:pt x="48143" y="254486"/>
                      </a:cubicBezTo>
                      <a:lnTo>
                        <a:pt x="48143" y="288860"/>
                      </a:lnTo>
                      <a:lnTo>
                        <a:pt x="80239" y="288860"/>
                      </a:lnTo>
                      <a:lnTo>
                        <a:pt x="80239" y="256764"/>
                      </a:lnTo>
                      <a:lnTo>
                        <a:pt x="128382" y="256764"/>
                      </a:lnTo>
                      <a:lnTo>
                        <a:pt x="128382" y="192573"/>
                      </a:lnTo>
                      <a:cubicBezTo>
                        <a:pt x="128382" y="157172"/>
                        <a:pt x="99592" y="128382"/>
                        <a:pt x="64191" y="128382"/>
                      </a:cubicBezTo>
                      <a:cubicBezTo>
                        <a:pt x="46490" y="128382"/>
                        <a:pt x="32096" y="113987"/>
                        <a:pt x="32096" y="96287"/>
                      </a:cubicBezTo>
                      <a:lnTo>
                        <a:pt x="32096" y="64191"/>
                      </a:lnTo>
                      <a:lnTo>
                        <a:pt x="64191" y="64191"/>
                      </a:lnTo>
                      <a:cubicBezTo>
                        <a:pt x="81892" y="64191"/>
                        <a:pt x="96287" y="78586"/>
                        <a:pt x="96287" y="96287"/>
                      </a:cubicBezTo>
                      <a:lnTo>
                        <a:pt x="128382" y="96287"/>
                      </a:lnTo>
                      <a:cubicBezTo>
                        <a:pt x="128382" y="66470"/>
                        <a:pt x="107857" y="41548"/>
                        <a:pt x="80239" y="34374"/>
                      </a:cubicBezTo>
                      <a:lnTo>
                        <a:pt x="80239" y="0"/>
                      </a:lnTo>
                      <a:lnTo>
                        <a:pt x="48143" y="0"/>
                      </a:lnTo>
                      <a:lnTo>
                        <a:pt x="48143" y="32096"/>
                      </a:lnTo>
                      <a:lnTo>
                        <a:pt x="0" y="32096"/>
                      </a:lnTo>
                      <a:lnTo>
                        <a:pt x="0" y="96287"/>
                      </a:lnTo>
                      <a:cubicBezTo>
                        <a:pt x="0" y="131688"/>
                        <a:pt x="28790" y="160478"/>
                        <a:pt x="64191" y="160478"/>
                      </a:cubicBezTo>
                      <a:cubicBezTo>
                        <a:pt x="81892" y="160478"/>
                        <a:pt x="96287" y="174872"/>
                        <a:pt x="96287" y="192573"/>
                      </a:cubicBezTo>
                      <a:lnTo>
                        <a:pt x="96287" y="22466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7" name="任意多边形: 形状 491"/>
                <p:cNvSpPr/>
                <p:nvPr/>
              </p:nvSpPr>
              <p:spPr>
                <a:xfrm>
                  <a:off x="8443964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8" name="任意多边形: 形状 492"/>
                <p:cNvSpPr/>
                <p:nvPr/>
              </p:nvSpPr>
              <p:spPr>
                <a:xfrm>
                  <a:off x="8187200" y="108583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79" name="任意多边形: 形状 493"/>
                <p:cNvSpPr/>
                <p:nvPr/>
              </p:nvSpPr>
              <p:spPr>
                <a:xfrm>
                  <a:off x="7641576" y="796974"/>
                  <a:ext cx="994960" cy="994961"/>
                </a:xfrm>
                <a:custGeom>
                  <a:avLst/>
                  <a:gdLst>
                    <a:gd name="connsiteX0" fmla="*/ 952354 w 994960"/>
                    <a:gd name="connsiteY0" fmla="*/ 230767 h 994961"/>
                    <a:gd name="connsiteX1" fmla="*/ 927945 w 994960"/>
                    <a:gd name="connsiteY1" fmla="*/ 171888 h 994961"/>
                    <a:gd name="connsiteX2" fmla="*/ 947812 w 994960"/>
                    <a:gd name="connsiteY2" fmla="*/ 131479 h 994961"/>
                    <a:gd name="connsiteX3" fmla="*/ 863481 w 994960"/>
                    <a:gd name="connsiteY3" fmla="*/ 47148 h 994961"/>
                    <a:gd name="connsiteX4" fmla="*/ 823057 w 994960"/>
                    <a:gd name="connsiteY4" fmla="*/ 67032 h 994961"/>
                    <a:gd name="connsiteX5" fmla="*/ 764178 w 994960"/>
                    <a:gd name="connsiteY5" fmla="*/ 42623 h 994961"/>
                    <a:gd name="connsiteX6" fmla="*/ 749687 w 994960"/>
                    <a:gd name="connsiteY6" fmla="*/ 0 h 994961"/>
                    <a:gd name="connsiteX7" fmla="*/ 630420 w 994960"/>
                    <a:gd name="connsiteY7" fmla="*/ 0 h 994961"/>
                    <a:gd name="connsiteX8" fmla="*/ 615913 w 994960"/>
                    <a:gd name="connsiteY8" fmla="*/ 42607 h 994961"/>
                    <a:gd name="connsiteX9" fmla="*/ 557033 w 994960"/>
                    <a:gd name="connsiteY9" fmla="*/ 67015 h 994961"/>
                    <a:gd name="connsiteX10" fmla="*/ 516609 w 994960"/>
                    <a:gd name="connsiteY10" fmla="*/ 47132 h 994961"/>
                    <a:gd name="connsiteX11" fmla="*/ 432278 w 994960"/>
                    <a:gd name="connsiteY11" fmla="*/ 131463 h 994961"/>
                    <a:gd name="connsiteX12" fmla="*/ 452145 w 994960"/>
                    <a:gd name="connsiteY12" fmla="*/ 171872 h 994961"/>
                    <a:gd name="connsiteX13" fmla="*/ 427737 w 994960"/>
                    <a:gd name="connsiteY13" fmla="*/ 230751 h 994961"/>
                    <a:gd name="connsiteX14" fmla="*/ 385146 w 994960"/>
                    <a:gd name="connsiteY14" fmla="*/ 245274 h 994961"/>
                    <a:gd name="connsiteX15" fmla="*/ 385146 w 994960"/>
                    <a:gd name="connsiteY15" fmla="*/ 301024 h 994961"/>
                    <a:gd name="connsiteX16" fmla="*/ 288860 w 994960"/>
                    <a:gd name="connsiteY16" fmla="*/ 288860 h 994961"/>
                    <a:gd name="connsiteX17" fmla="*/ 0 w 994960"/>
                    <a:gd name="connsiteY17" fmla="*/ 497481 h 994961"/>
                    <a:gd name="connsiteX18" fmla="*/ 0 w 994960"/>
                    <a:gd name="connsiteY18" fmla="*/ 593767 h 994961"/>
                    <a:gd name="connsiteX19" fmla="*/ 0 w 994960"/>
                    <a:gd name="connsiteY19" fmla="*/ 690054 h 994961"/>
                    <a:gd name="connsiteX20" fmla="*/ 0 w 994960"/>
                    <a:gd name="connsiteY20" fmla="*/ 786341 h 994961"/>
                    <a:gd name="connsiteX21" fmla="*/ 288860 w 994960"/>
                    <a:gd name="connsiteY21" fmla="*/ 994962 h 994961"/>
                    <a:gd name="connsiteX22" fmla="*/ 577719 w 994960"/>
                    <a:gd name="connsiteY22" fmla="*/ 786341 h 994961"/>
                    <a:gd name="connsiteX23" fmla="*/ 577719 w 994960"/>
                    <a:gd name="connsiteY23" fmla="*/ 690054 h 994961"/>
                    <a:gd name="connsiteX24" fmla="*/ 577719 w 994960"/>
                    <a:gd name="connsiteY24" fmla="*/ 593767 h 994961"/>
                    <a:gd name="connsiteX25" fmla="*/ 577719 w 994960"/>
                    <a:gd name="connsiteY25" fmla="*/ 553118 h 994961"/>
                    <a:gd name="connsiteX26" fmla="*/ 615913 w 994960"/>
                    <a:gd name="connsiteY26" fmla="*/ 567208 h 994961"/>
                    <a:gd name="connsiteX27" fmla="*/ 630420 w 994960"/>
                    <a:gd name="connsiteY27" fmla="*/ 609815 h 994961"/>
                    <a:gd name="connsiteX28" fmla="*/ 749687 w 994960"/>
                    <a:gd name="connsiteY28" fmla="*/ 609815 h 994961"/>
                    <a:gd name="connsiteX29" fmla="*/ 764194 w 994960"/>
                    <a:gd name="connsiteY29" fmla="*/ 567208 h 994961"/>
                    <a:gd name="connsiteX30" fmla="*/ 823073 w 994960"/>
                    <a:gd name="connsiteY30" fmla="*/ 542800 h 994961"/>
                    <a:gd name="connsiteX31" fmla="*/ 863497 w 994960"/>
                    <a:gd name="connsiteY31" fmla="*/ 562683 h 994961"/>
                    <a:gd name="connsiteX32" fmla="*/ 947828 w 994960"/>
                    <a:gd name="connsiteY32" fmla="*/ 478352 h 994961"/>
                    <a:gd name="connsiteX33" fmla="*/ 927961 w 994960"/>
                    <a:gd name="connsiteY33" fmla="*/ 437944 h 994961"/>
                    <a:gd name="connsiteX34" fmla="*/ 952370 w 994960"/>
                    <a:gd name="connsiteY34" fmla="*/ 379064 h 994961"/>
                    <a:gd name="connsiteX35" fmla="*/ 994961 w 994960"/>
                    <a:gd name="connsiteY35" fmla="*/ 364541 h 994961"/>
                    <a:gd name="connsiteX36" fmla="*/ 994961 w 994960"/>
                    <a:gd name="connsiteY36" fmla="*/ 245274 h 994961"/>
                    <a:gd name="connsiteX37" fmla="*/ 288860 w 994960"/>
                    <a:gd name="connsiteY37" fmla="*/ 320955 h 994961"/>
                    <a:gd name="connsiteX38" fmla="*/ 545624 w 994960"/>
                    <a:gd name="connsiteY38" fmla="*/ 497481 h 994961"/>
                    <a:gd name="connsiteX39" fmla="*/ 288860 w 994960"/>
                    <a:gd name="connsiteY39" fmla="*/ 674006 h 994961"/>
                    <a:gd name="connsiteX40" fmla="*/ 32096 w 994960"/>
                    <a:gd name="connsiteY40" fmla="*/ 497481 h 994961"/>
                    <a:gd name="connsiteX41" fmla="*/ 288860 w 994960"/>
                    <a:gd name="connsiteY41" fmla="*/ 320955 h 994961"/>
                    <a:gd name="connsiteX42" fmla="*/ 557338 w 994960"/>
                    <a:gd name="connsiteY42" fmla="*/ 420981 h 994961"/>
                    <a:gd name="connsiteX43" fmla="*/ 534406 w 994960"/>
                    <a:gd name="connsiteY43" fmla="*/ 388147 h 994961"/>
                    <a:gd name="connsiteX44" fmla="*/ 513528 w 994960"/>
                    <a:gd name="connsiteY44" fmla="*/ 304908 h 994961"/>
                    <a:gd name="connsiteX45" fmla="*/ 690053 w 994960"/>
                    <a:gd name="connsiteY45" fmla="*/ 128382 h 994961"/>
                    <a:gd name="connsiteX46" fmla="*/ 866579 w 994960"/>
                    <a:gd name="connsiteY46" fmla="*/ 304908 h 994961"/>
                    <a:gd name="connsiteX47" fmla="*/ 690053 w 994960"/>
                    <a:gd name="connsiteY47" fmla="*/ 481433 h 994961"/>
                    <a:gd name="connsiteX48" fmla="*/ 557338 w 994960"/>
                    <a:gd name="connsiteY48" fmla="*/ 420981 h 994961"/>
                    <a:gd name="connsiteX49" fmla="*/ 176525 w 994960"/>
                    <a:gd name="connsiteY49" fmla="*/ 689685 h 994961"/>
                    <a:gd name="connsiteX50" fmla="*/ 176525 w 994960"/>
                    <a:gd name="connsiteY50" fmla="*/ 752255 h 994961"/>
                    <a:gd name="connsiteX51" fmla="*/ 112334 w 994960"/>
                    <a:gd name="connsiteY51" fmla="*/ 721620 h 994961"/>
                    <a:gd name="connsiteX52" fmla="*/ 112334 w 994960"/>
                    <a:gd name="connsiteY52" fmla="*/ 662243 h 994961"/>
                    <a:gd name="connsiteX53" fmla="*/ 176525 w 994960"/>
                    <a:gd name="connsiteY53" fmla="*/ 689685 h 994961"/>
                    <a:gd name="connsiteX54" fmla="*/ 272812 w 994960"/>
                    <a:gd name="connsiteY54" fmla="*/ 866018 h 994961"/>
                    <a:gd name="connsiteX55" fmla="*/ 208621 w 994960"/>
                    <a:gd name="connsiteY55" fmla="*/ 857625 h 994961"/>
                    <a:gd name="connsiteX56" fmla="*/ 208621 w 994960"/>
                    <a:gd name="connsiteY56" fmla="*/ 794027 h 994961"/>
                    <a:gd name="connsiteX57" fmla="*/ 272812 w 994960"/>
                    <a:gd name="connsiteY57" fmla="*/ 801795 h 994961"/>
                    <a:gd name="connsiteX58" fmla="*/ 304907 w 994960"/>
                    <a:gd name="connsiteY58" fmla="*/ 801795 h 994961"/>
                    <a:gd name="connsiteX59" fmla="*/ 369098 w 994960"/>
                    <a:gd name="connsiteY59" fmla="*/ 794027 h 994961"/>
                    <a:gd name="connsiteX60" fmla="*/ 369098 w 994960"/>
                    <a:gd name="connsiteY60" fmla="*/ 857625 h 994961"/>
                    <a:gd name="connsiteX61" fmla="*/ 304907 w 994960"/>
                    <a:gd name="connsiteY61" fmla="*/ 866018 h 994961"/>
                    <a:gd name="connsiteX62" fmla="*/ 304907 w 994960"/>
                    <a:gd name="connsiteY62" fmla="*/ 769731 h 994961"/>
                    <a:gd name="connsiteX63" fmla="*/ 304907 w 994960"/>
                    <a:gd name="connsiteY63" fmla="*/ 705508 h 994961"/>
                    <a:gd name="connsiteX64" fmla="*/ 369098 w 994960"/>
                    <a:gd name="connsiteY64" fmla="*/ 697741 h 994961"/>
                    <a:gd name="connsiteX65" fmla="*/ 369098 w 994960"/>
                    <a:gd name="connsiteY65" fmla="*/ 761338 h 994961"/>
                    <a:gd name="connsiteX66" fmla="*/ 304907 w 994960"/>
                    <a:gd name="connsiteY66" fmla="*/ 769731 h 994961"/>
                    <a:gd name="connsiteX67" fmla="*/ 272812 w 994960"/>
                    <a:gd name="connsiteY67" fmla="*/ 769731 h 994961"/>
                    <a:gd name="connsiteX68" fmla="*/ 208621 w 994960"/>
                    <a:gd name="connsiteY68" fmla="*/ 761338 h 994961"/>
                    <a:gd name="connsiteX69" fmla="*/ 208621 w 994960"/>
                    <a:gd name="connsiteY69" fmla="*/ 697741 h 994961"/>
                    <a:gd name="connsiteX70" fmla="*/ 272812 w 994960"/>
                    <a:gd name="connsiteY70" fmla="*/ 705508 h 994961"/>
                    <a:gd name="connsiteX71" fmla="*/ 176525 w 994960"/>
                    <a:gd name="connsiteY71" fmla="*/ 785971 h 994961"/>
                    <a:gd name="connsiteX72" fmla="*/ 176525 w 994960"/>
                    <a:gd name="connsiteY72" fmla="*/ 848542 h 994961"/>
                    <a:gd name="connsiteX73" fmla="*/ 112334 w 994960"/>
                    <a:gd name="connsiteY73" fmla="*/ 817906 h 994961"/>
                    <a:gd name="connsiteX74" fmla="*/ 112334 w 994960"/>
                    <a:gd name="connsiteY74" fmla="*/ 758530 h 994961"/>
                    <a:gd name="connsiteX75" fmla="*/ 176525 w 994960"/>
                    <a:gd name="connsiteY75" fmla="*/ 785971 h 994961"/>
                    <a:gd name="connsiteX76" fmla="*/ 176525 w 994960"/>
                    <a:gd name="connsiteY76" fmla="*/ 882258 h 994961"/>
                    <a:gd name="connsiteX77" fmla="*/ 176525 w 994960"/>
                    <a:gd name="connsiteY77" fmla="*/ 944828 h 994961"/>
                    <a:gd name="connsiteX78" fmla="*/ 112334 w 994960"/>
                    <a:gd name="connsiteY78" fmla="*/ 914193 h 994961"/>
                    <a:gd name="connsiteX79" fmla="*/ 112334 w 994960"/>
                    <a:gd name="connsiteY79" fmla="*/ 854816 h 994961"/>
                    <a:gd name="connsiteX80" fmla="*/ 176525 w 994960"/>
                    <a:gd name="connsiteY80" fmla="*/ 882258 h 994961"/>
                    <a:gd name="connsiteX81" fmla="*/ 208621 w 994960"/>
                    <a:gd name="connsiteY81" fmla="*/ 890314 h 994961"/>
                    <a:gd name="connsiteX82" fmla="*/ 272812 w 994960"/>
                    <a:gd name="connsiteY82" fmla="*/ 898081 h 994961"/>
                    <a:gd name="connsiteX83" fmla="*/ 272812 w 994960"/>
                    <a:gd name="connsiteY83" fmla="*/ 962304 h 994961"/>
                    <a:gd name="connsiteX84" fmla="*/ 208621 w 994960"/>
                    <a:gd name="connsiteY84" fmla="*/ 953911 h 994961"/>
                    <a:gd name="connsiteX85" fmla="*/ 304907 w 994960"/>
                    <a:gd name="connsiteY85" fmla="*/ 898081 h 994961"/>
                    <a:gd name="connsiteX86" fmla="*/ 369098 w 994960"/>
                    <a:gd name="connsiteY86" fmla="*/ 890314 h 994961"/>
                    <a:gd name="connsiteX87" fmla="*/ 369098 w 994960"/>
                    <a:gd name="connsiteY87" fmla="*/ 953911 h 994961"/>
                    <a:gd name="connsiteX88" fmla="*/ 304907 w 994960"/>
                    <a:gd name="connsiteY88" fmla="*/ 962304 h 994961"/>
                    <a:gd name="connsiteX89" fmla="*/ 401194 w 994960"/>
                    <a:gd name="connsiteY89" fmla="*/ 882258 h 994961"/>
                    <a:gd name="connsiteX90" fmla="*/ 465385 w 994960"/>
                    <a:gd name="connsiteY90" fmla="*/ 854816 h 994961"/>
                    <a:gd name="connsiteX91" fmla="*/ 465385 w 994960"/>
                    <a:gd name="connsiteY91" fmla="*/ 914193 h 994961"/>
                    <a:gd name="connsiteX92" fmla="*/ 401194 w 994960"/>
                    <a:gd name="connsiteY92" fmla="*/ 944828 h 994961"/>
                    <a:gd name="connsiteX93" fmla="*/ 401194 w 994960"/>
                    <a:gd name="connsiteY93" fmla="*/ 848542 h 994961"/>
                    <a:gd name="connsiteX94" fmla="*/ 401194 w 994960"/>
                    <a:gd name="connsiteY94" fmla="*/ 785955 h 994961"/>
                    <a:gd name="connsiteX95" fmla="*/ 465385 w 994960"/>
                    <a:gd name="connsiteY95" fmla="*/ 758514 h 994961"/>
                    <a:gd name="connsiteX96" fmla="*/ 465385 w 994960"/>
                    <a:gd name="connsiteY96" fmla="*/ 817890 h 994961"/>
                    <a:gd name="connsiteX97" fmla="*/ 401194 w 994960"/>
                    <a:gd name="connsiteY97" fmla="*/ 848542 h 994961"/>
                    <a:gd name="connsiteX98" fmla="*/ 401194 w 994960"/>
                    <a:gd name="connsiteY98" fmla="*/ 752255 h 994961"/>
                    <a:gd name="connsiteX99" fmla="*/ 401194 w 994960"/>
                    <a:gd name="connsiteY99" fmla="*/ 689669 h 994961"/>
                    <a:gd name="connsiteX100" fmla="*/ 465385 w 994960"/>
                    <a:gd name="connsiteY100" fmla="*/ 662227 h 994961"/>
                    <a:gd name="connsiteX101" fmla="*/ 465385 w 994960"/>
                    <a:gd name="connsiteY101" fmla="*/ 721604 h 994961"/>
                    <a:gd name="connsiteX102" fmla="*/ 401194 w 994960"/>
                    <a:gd name="connsiteY102" fmla="*/ 752255 h 994961"/>
                    <a:gd name="connsiteX103" fmla="*/ 32096 w 994960"/>
                    <a:gd name="connsiteY103" fmla="*/ 592612 h 994961"/>
                    <a:gd name="connsiteX104" fmla="*/ 80239 w 994960"/>
                    <a:gd name="connsiteY104" fmla="*/ 641381 h 994961"/>
                    <a:gd name="connsiteX105" fmla="*/ 80239 w 994960"/>
                    <a:gd name="connsiteY105" fmla="*/ 696280 h 994961"/>
                    <a:gd name="connsiteX106" fmla="*/ 32096 w 994960"/>
                    <a:gd name="connsiteY106" fmla="*/ 593767 h 994961"/>
                    <a:gd name="connsiteX107" fmla="*/ 32096 w 994960"/>
                    <a:gd name="connsiteY107" fmla="*/ 688899 h 994961"/>
                    <a:gd name="connsiteX108" fmla="*/ 80239 w 994960"/>
                    <a:gd name="connsiteY108" fmla="*/ 737668 h 994961"/>
                    <a:gd name="connsiteX109" fmla="*/ 80239 w 994960"/>
                    <a:gd name="connsiteY109" fmla="*/ 792567 h 994961"/>
                    <a:gd name="connsiteX110" fmla="*/ 32096 w 994960"/>
                    <a:gd name="connsiteY110" fmla="*/ 690054 h 994961"/>
                    <a:gd name="connsiteX111" fmla="*/ 32096 w 994960"/>
                    <a:gd name="connsiteY111" fmla="*/ 786341 h 994961"/>
                    <a:gd name="connsiteX112" fmla="*/ 32096 w 994960"/>
                    <a:gd name="connsiteY112" fmla="*/ 785185 h 994961"/>
                    <a:gd name="connsiteX113" fmla="*/ 80239 w 994960"/>
                    <a:gd name="connsiteY113" fmla="*/ 833954 h 994961"/>
                    <a:gd name="connsiteX114" fmla="*/ 80239 w 994960"/>
                    <a:gd name="connsiteY114" fmla="*/ 888854 h 994961"/>
                    <a:gd name="connsiteX115" fmla="*/ 32096 w 994960"/>
                    <a:gd name="connsiteY115" fmla="*/ 786341 h 994961"/>
                    <a:gd name="connsiteX116" fmla="*/ 545624 w 994960"/>
                    <a:gd name="connsiteY116" fmla="*/ 786341 h 994961"/>
                    <a:gd name="connsiteX117" fmla="*/ 497480 w 994960"/>
                    <a:gd name="connsiteY117" fmla="*/ 888854 h 994961"/>
                    <a:gd name="connsiteX118" fmla="*/ 497480 w 994960"/>
                    <a:gd name="connsiteY118" fmla="*/ 833954 h 994961"/>
                    <a:gd name="connsiteX119" fmla="*/ 545624 w 994960"/>
                    <a:gd name="connsiteY119" fmla="*/ 785185 h 994961"/>
                    <a:gd name="connsiteX120" fmla="*/ 545624 w 994960"/>
                    <a:gd name="connsiteY120" fmla="*/ 690054 h 994961"/>
                    <a:gd name="connsiteX121" fmla="*/ 497480 w 994960"/>
                    <a:gd name="connsiteY121" fmla="*/ 792567 h 994961"/>
                    <a:gd name="connsiteX122" fmla="*/ 497480 w 994960"/>
                    <a:gd name="connsiteY122" fmla="*/ 737668 h 994961"/>
                    <a:gd name="connsiteX123" fmla="*/ 545624 w 994960"/>
                    <a:gd name="connsiteY123" fmla="*/ 688899 h 994961"/>
                    <a:gd name="connsiteX124" fmla="*/ 497480 w 994960"/>
                    <a:gd name="connsiteY124" fmla="*/ 696280 h 994961"/>
                    <a:gd name="connsiteX125" fmla="*/ 497480 w 994960"/>
                    <a:gd name="connsiteY125" fmla="*/ 641381 h 994961"/>
                    <a:gd name="connsiteX126" fmla="*/ 545624 w 994960"/>
                    <a:gd name="connsiteY126" fmla="*/ 592612 h 994961"/>
                    <a:gd name="connsiteX127" fmla="*/ 545624 w 994960"/>
                    <a:gd name="connsiteY127" fmla="*/ 593767 h 994961"/>
                    <a:gd name="connsiteX128" fmla="*/ 497480 w 994960"/>
                    <a:gd name="connsiteY128" fmla="*/ 696280 h 994961"/>
                    <a:gd name="connsiteX129" fmla="*/ 962865 w 994960"/>
                    <a:gd name="connsiteY129" fmla="*/ 341561 h 994961"/>
                    <a:gd name="connsiteX130" fmla="*/ 925570 w 994960"/>
                    <a:gd name="connsiteY130" fmla="*/ 354270 h 994961"/>
                    <a:gd name="connsiteX131" fmla="*/ 923468 w 994960"/>
                    <a:gd name="connsiteY131" fmla="*/ 362776 h 994961"/>
                    <a:gd name="connsiteX132" fmla="*/ 896010 w 994960"/>
                    <a:gd name="connsiteY132" fmla="*/ 429005 h 994961"/>
                    <a:gd name="connsiteX133" fmla="*/ 891485 w 994960"/>
                    <a:gd name="connsiteY133" fmla="*/ 436515 h 994961"/>
                    <a:gd name="connsiteX134" fmla="*/ 908896 w 994960"/>
                    <a:gd name="connsiteY134" fmla="*/ 471885 h 994961"/>
                    <a:gd name="connsiteX135" fmla="*/ 857046 w 994960"/>
                    <a:gd name="connsiteY135" fmla="*/ 523719 h 994961"/>
                    <a:gd name="connsiteX136" fmla="*/ 821677 w 994960"/>
                    <a:gd name="connsiteY136" fmla="*/ 506323 h 994961"/>
                    <a:gd name="connsiteX137" fmla="*/ 814167 w 994960"/>
                    <a:gd name="connsiteY137" fmla="*/ 510865 h 994961"/>
                    <a:gd name="connsiteX138" fmla="*/ 747921 w 994960"/>
                    <a:gd name="connsiteY138" fmla="*/ 538306 h 994961"/>
                    <a:gd name="connsiteX139" fmla="*/ 739416 w 994960"/>
                    <a:gd name="connsiteY139" fmla="*/ 540409 h 994961"/>
                    <a:gd name="connsiteX140" fmla="*/ 726706 w 994960"/>
                    <a:gd name="connsiteY140" fmla="*/ 577720 h 994961"/>
                    <a:gd name="connsiteX141" fmla="*/ 653400 w 994960"/>
                    <a:gd name="connsiteY141" fmla="*/ 577720 h 994961"/>
                    <a:gd name="connsiteX142" fmla="*/ 640706 w 994960"/>
                    <a:gd name="connsiteY142" fmla="*/ 540409 h 994961"/>
                    <a:gd name="connsiteX143" fmla="*/ 632201 w 994960"/>
                    <a:gd name="connsiteY143" fmla="*/ 538306 h 994961"/>
                    <a:gd name="connsiteX144" fmla="*/ 577719 w 994960"/>
                    <a:gd name="connsiteY144" fmla="*/ 517348 h 994961"/>
                    <a:gd name="connsiteX145" fmla="*/ 577719 w 994960"/>
                    <a:gd name="connsiteY145" fmla="*/ 497481 h 994961"/>
                    <a:gd name="connsiteX146" fmla="*/ 576451 w 994960"/>
                    <a:gd name="connsiteY146" fmla="*/ 479395 h 994961"/>
                    <a:gd name="connsiteX147" fmla="*/ 690053 w 994960"/>
                    <a:gd name="connsiteY147" fmla="*/ 513529 h 994961"/>
                    <a:gd name="connsiteX148" fmla="*/ 898674 w 994960"/>
                    <a:gd name="connsiteY148" fmla="*/ 304908 h 994961"/>
                    <a:gd name="connsiteX149" fmla="*/ 690053 w 994960"/>
                    <a:gd name="connsiteY149" fmla="*/ 96287 h 994961"/>
                    <a:gd name="connsiteX150" fmla="*/ 481433 w 994960"/>
                    <a:gd name="connsiteY150" fmla="*/ 304908 h 994961"/>
                    <a:gd name="connsiteX151" fmla="*/ 485781 w 994960"/>
                    <a:gd name="connsiteY151" fmla="*/ 345284 h 994961"/>
                    <a:gd name="connsiteX152" fmla="*/ 417242 w 994960"/>
                    <a:gd name="connsiteY152" fmla="*/ 310877 h 994961"/>
                    <a:gd name="connsiteX153" fmla="*/ 417242 w 994960"/>
                    <a:gd name="connsiteY153" fmla="*/ 268254 h 994961"/>
                    <a:gd name="connsiteX154" fmla="*/ 454536 w 994960"/>
                    <a:gd name="connsiteY154" fmla="*/ 255545 h 994961"/>
                    <a:gd name="connsiteX155" fmla="*/ 456639 w 994960"/>
                    <a:gd name="connsiteY155" fmla="*/ 247039 h 994961"/>
                    <a:gd name="connsiteX156" fmla="*/ 484096 w 994960"/>
                    <a:gd name="connsiteY156" fmla="*/ 180810 h 994961"/>
                    <a:gd name="connsiteX157" fmla="*/ 488622 w 994960"/>
                    <a:gd name="connsiteY157" fmla="*/ 173300 h 994961"/>
                    <a:gd name="connsiteX158" fmla="*/ 471210 w 994960"/>
                    <a:gd name="connsiteY158" fmla="*/ 137931 h 994961"/>
                    <a:gd name="connsiteX159" fmla="*/ 523060 w 994960"/>
                    <a:gd name="connsiteY159" fmla="*/ 86096 h 994961"/>
                    <a:gd name="connsiteX160" fmla="*/ 558430 w 994960"/>
                    <a:gd name="connsiteY160" fmla="*/ 103492 h 994961"/>
                    <a:gd name="connsiteX161" fmla="*/ 565940 w 994960"/>
                    <a:gd name="connsiteY161" fmla="*/ 98951 h 994961"/>
                    <a:gd name="connsiteX162" fmla="*/ 632185 w 994960"/>
                    <a:gd name="connsiteY162" fmla="*/ 71509 h 994961"/>
                    <a:gd name="connsiteX163" fmla="*/ 640690 w 994960"/>
                    <a:gd name="connsiteY163" fmla="*/ 69407 h 994961"/>
                    <a:gd name="connsiteX164" fmla="*/ 653400 w 994960"/>
                    <a:gd name="connsiteY164" fmla="*/ 32096 h 994961"/>
                    <a:gd name="connsiteX165" fmla="*/ 726706 w 994960"/>
                    <a:gd name="connsiteY165" fmla="*/ 32096 h 994961"/>
                    <a:gd name="connsiteX166" fmla="*/ 739400 w 994960"/>
                    <a:gd name="connsiteY166" fmla="*/ 69407 h 994961"/>
                    <a:gd name="connsiteX167" fmla="*/ 747905 w 994960"/>
                    <a:gd name="connsiteY167" fmla="*/ 71509 h 994961"/>
                    <a:gd name="connsiteX168" fmla="*/ 814151 w 994960"/>
                    <a:gd name="connsiteY168" fmla="*/ 98951 h 994961"/>
                    <a:gd name="connsiteX169" fmla="*/ 821661 w 994960"/>
                    <a:gd name="connsiteY169" fmla="*/ 103492 h 994961"/>
                    <a:gd name="connsiteX170" fmla="*/ 857030 w 994960"/>
                    <a:gd name="connsiteY170" fmla="*/ 86096 h 994961"/>
                    <a:gd name="connsiteX171" fmla="*/ 908880 w 994960"/>
                    <a:gd name="connsiteY171" fmla="*/ 137931 h 994961"/>
                    <a:gd name="connsiteX172" fmla="*/ 891469 w 994960"/>
                    <a:gd name="connsiteY172" fmla="*/ 173300 h 994961"/>
                    <a:gd name="connsiteX173" fmla="*/ 895994 w 994960"/>
                    <a:gd name="connsiteY173" fmla="*/ 180810 h 994961"/>
                    <a:gd name="connsiteX174" fmla="*/ 923452 w 994960"/>
                    <a:gd name="connsiteY174" fmla="*/ 247039 h 994961"/>
                    <a:gd name="connsiteX175" fmla="*/ 925554 w 994960"/>
                    <a:gd name="connsiteY175" fmla="*/ 255545 h 994961"/>
                    <a:gd name="connsiteX176" fmla="*/ 962865 w 994960"/>
                    <a:gd name="connsiteY176" fmla="*/ 268254 h 994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</a:cxnLst>
                  <a:rect l="l" t="t" r="r" b="b"/>
                  <a:pathLst>
                    <a:path w="994960" h="994961">
                      <a:moveTo>
                        <a:pt x="952354" y="230767"/>
                      </a:moveTo>
                      <a:cubicBezTo>
                        <a:pt x="946561" y="210242"/>
                        <a:pt x="938376" y="190503"/>
                        <a:pt x="927945" y="171888"/>
                      </a:cubicBezTo>
                      <a:lnTo>
                        <a:pt x="947812" y="131479"/>
                      </a:lnTo>
                      <a:lnTo>
                        <a:pt x="863481" y="47148"/>
                      </a:lnTo>
                      <a:lnTo>
                        <a:pt x="823057" y="67032"/>
                      </a:lnTo>
                      <a:cubicBezTo>
                        <a:pt x="804458" y="56600"/>
                        <a:pt x="784703" y="48416"/>
                        <a:pt x="764178" y="42623"/>
                      </a:cubicBezTo>
                      <a:lnTo>
                        <a:pt x="749687" y="0"/>
                      </a:lnTo>
                      <a:lnTo>
                        <a:pt x="630420" y="0"/>
                      </a:lnTo>
                      <a:lnTo>
                        <a:pt x="615913" y="42607"/>
                      </a:lnTo>
                      <a:cubicBezTo>
                        <a:pt x="595388" y="48400"/>
                        <a:pt x="575633" y="56584"/>
                        <a:pt x="557033" y="67015"/>
                      </a:cubicBezTo>
                      <a:lnTo>
                        <a:pt x="516609" y="47132"/>
                      </a:lnTo>
                      <a:lnTo>
                        <a:pt x="432278" y="131463"/>
                      </a:lnTo>
                      <a:lnTo>
                        <a:pt x="452145" y="171872"/>
                      </a:lnTo>
                      <a:cubicBezTo>
                        <a:pt x="441730" y="190487"/>
                        <a:pt x="433546" y="210226"/>
                        <a:pt x="427737" y="230751"/>
                      </a:cubicBezTo>
                      <a:lnTo>
                        <a:pt x="385146" y="245274"/>
                      </a:lnTo>
                      <a:lnTo>
                        <a:pt x="385146" y="301024"/>
                      </a:lnTo>
                      <a:cubicBezTo>
                        <a:pt x="354976" y="293289"/>
                        <a:pt x="322656" y="288860"/>
                        <a:pt x="288860" y="288860"/>
                      </a:cubicBezTo>
                      <a:cubicBezTo>
                        <a:pt x="129586" y="288860"/>
                        <a:pt x="0" y="382450"/>
                        <a:pt x="0" y="497481"/>
                      </a:cubicBezTo>
                      <a:lnTo>
                        <a:pt x="0" y="593767"/>
                      </a:lnTo>
                      <a:lnTo>
                        <a:pt x="0" y="690054"/>
                      </a:lnTo>
                      <a:lnTo>
                        <a:pt x="0" y="786341"/>
                      </a:lnTo>
                      <a:cubicBezTo>
                        <a:pt x="0" y="901371"/>
                        <a:pt x="129586" y="994962"/>
                        <a:pt x="288860" y="994962"/>
                      </a:cubicBezTo>
                      <a:cubicBezTo>
                        <a:pt x="448133" y="994962"/>
                        <a:pt x="577719" y="901371"/>
                        <a:pt x="577719" y="786341"/>
                      </a:cubicBezTo>
                      <a:lnTo>
                        <a:pt x="577719" y="690054"/>
                      </a:lnTo>
                      <a:lnTo>
                        <a:pt x="577719" y="593767"/>
                      </a:lnTo>
                      <a:lnTo>
                        <a:pt x="577719" y="553118"/>
                      </a:lnTo>
                      <a:cubicBezTo>
                        <a:pt x="590092" y="558719"/>
                        <a:pt x="602818" y="563517"/>
                        <a:pt x="615913" y="567208"/>
                      </a:cubicBezTo>
                      <a:lnTo>
                        <a:pt x="630420" y="609815"/>
                      </a:lnTo>
                      <a:lnTo>
                        <a:pt x="749687" y="609815"/>
                      </a:lnTo>
                      <a:lnTo>
                        <a:pt x="764194" y="567208"/>
                      </a:lnTo>
                      <a:cubicBezTo>
                        <a:pt x="784719" y="561415"/>
                        <a:pt x="804474" y="553231"/>
                        <a:pt x="823073" y="542800"/>
                      </a:cubicBezTo>
                      <a:lnTo>
                        <a:pt x="863497" y="562683"/>
                      </a:lnTo>
                      <a:lnTo>
                        <a:pt x="947828" y="478352"/>
                      </a:lnTo>
                      <a:lnTo>
                        <a:pt x="927961" y="437944"/>
                      </a:lnTo>
                      <a:cubicBezTo>
                        <a:pt x="938376" y="419328"/>
                        <a:pt x="946561" y="399589"/>
                        <a:pt x="952370" y="379064"/>
                      </a:cubicBezTo>
                      <a:lnTo>
                        <a:pt x="994961" y="364541"/>
                      </a:lnTo>
                      <a:lnTo>
                        <a:pt x="994961" y="245274"/>
                      </a:lnTo>
                      <a:close/>
                      <a:moveTo>
                        <a:pt x="288860" y="320955"/>
                      </a:moveTo>
                      <a:cubicBezTo>
                        <a:pt x="430433" y="320955"/>
                        <a:pt x="545624" y="400151"/>
                        <a:pt x="545624" y="497481"/>
                      </a:cubicBezTo>
                      <a:cubicBezTo>
                        <a:pt x="545624" y="594810"/>
                        <a:pt x="430433" y="674006"/>
                        <a:pt x="288860" y="674006"/>
                      </a:cubicBezTo>
                      <a:cubicBezTo>
                        <a:pt x="147286" y="674006"/>
                        <a:pt x="32096" y="594810"/>
                        <a:pt x="32096" y="497481"/>
                      </a:cubicBezTo>
                      <a:cubicBezTo>
                        <a:pt x="32096" y="400151"/>
                        <a:pt x="147286" y="320955"/>
                        <a:pt x="288860" y="320955"/>
                      </a:cubicBezTo>
                      <a:close/>
                      <a:moveTo>
                        <a:pt x="557338" y="420981"/>
                      </a:moveTo>
                      <a:cubicBezTo>
                        <a:pt x="551032" y="409491"/>
                        <a:pt x="543313" y="398546"/>
                        <a:pt x="534406" y="388147"/>
                      </a:cubicBezTo>
                      <a:cubicBezTo>
                        <a:pt x="520766" y="362680"/>
                        <a:pt x="513528" y="333906"/>
                        <a:pt x="513528" y="304908"/>
                      </a:cubicBezTo>
                      <a:cubicBezTo>
                        <a:pt x="513528" y="207578"/>
                        <a:pt x="592724" y="128382"/>
                        <a:pt x="690053" y="128382"/>
                      </a:cubicBezTo>
                      <a:cubicBezTo>
                        <a:pt x="787383" y="128382"/>
                        <a:pt x="866579" y="207578"/>
                        <a:pt x="866579" y="304908"/>
                      </a:cubicBezTo>
                      <a:cubicBezTo>
                        <a:pt x="866579" y="402237"/>
                        <a:pt x="787383" y="481433"/>
                        <a:pt x="690053" y="481433"/>
                      </a:cubicBezTo>
                      <a:cubicBezTo>
                        <a:pt x="639262" y="481433"/>
                        <a:pt x="590974" y="459383"/>
                        <a:pt x="557338" y="420981"/>
                      </a:cubicBezTo>
                      <a:close/>
                      <a:moveTo>
                        <a:pt x="176525" y="689685"/>
                      </a:moveTo>
                      <a:lnTo>
                        <a:pt x="176525" y="752255"/>
                      </a:lnTo>
                      <a:cubicBezTo>
                        <a:pt x="152871" y="744295"/>
                        <a:pt x="131239" y="733961"/>
                        <a:pt x="112334" y="721620"/>
                      </a:cubicBezTo>
                      <a:lnTo>
                        <a:pt x="112334" y="662243"/>
                      </a:lnTo>
                      <a:cubicBezTo>
                        <a:pt x="131945" y="673236"/>
                        <a:pt x="153384" y="682592"/>
                        <a:pt x="176525" y="689685"/>
                      </a:cubicBezTo>
                      <a:close/>
                      <a:moveTo>
                        <a:pt x="272812" y="866018"/>
                      </a:moveTo>
                      <a:cubicBezTo>
                        <a:pt x="250537" y="865071"/>
                        <a:pt x="229017" y="862263"/>
                        <a:pt x="208621" y="857625"/>
                      </a:cubicBezTo>
                      <a:lnTo>
                        <a:pt x="208621" y="794027"/>
                      </a:lnTo>
                      <a:cubicBezTo>
                        <a:pt x="229178" y="798328"/>
                        <a:pt x="250666" y="800912"/>
                        <a:pt x="272812" y="801795"/>
                      </a:cubicBezTo>
                      <a:close/>
                      <a:moveTo>
                        <a:pt x="304907" y="801795"/>
                      </a:moveTo>
                      <a:cubicBezTo>
                        <a:pt x="327053" y="800912"/>
                        <a:pt x="348541" y="798328"/>
                        <a:pt x="369098" y="794027"/>
                      </a:cubicBezTo>
                      <a:lnTo>
                        <a:pt x="369098" y="857625"/>
                      </a:lnTo>
                      <a:cubicBezTo>
                        <a:pt x="348702" y="862246"/>
                        <a:pt x="327182" y="865055"/>
                        <a:pt x="304907" y="866018"/>
                      </a:cubicBezTo>
                      <a:close/>
                      <a:moveTo>
                        <a:pt x="304907" y="769731"/>
                      </a:moveTo>
                      <a:lnTo>
                        <a:pt x="304907" y="705508"/>
                      </a:lnTo>
                      <a:cubicBezTo>
                        <a:pt x="327053" y="704625"/>
                        <a:pt x="348541" y="702042"/>
                        <a:pt x="369098" y="697741"/>
                      </a:cubicBezTo>
                      <a:lnTo>
                        <a:pt x="369098" y="761338"/>
                      </a:lnTo>
                      <a:cubicBezTo>
                        <a:pt x="348702" y="765976"/>
                        <a:pt x="327182" y="768784"/>
                        <a:pt x="304907" y="769731"/>
                      </a:cubicBezTo>
                      <a:close/>
                      <a:moveTo>
                        <a:pt x="272812" y="769731"/>
                      </a:moveTo>
                      <a:cubicBezTo>
                        <a:pt x="250537" y="768784"/>
                        <a:pt x="229017" y="765976"/>
                        <a:pt x="208621" y="761338"/>
                      </a:cubicBezTo>
                      <a:lnTo>
                        <a:pt x="208621" y="697741"/>
                      </a:lnTo>
                      <a:cubicBezTo>
                        <a:pt x="229178" y="702042"/>
                        <a:pt x="250666" y="704625"/>
                        <a:pt x="272812" y="705508"/>
                      </a:cubicBezTo>
                      <a:close/>
                      <a:moveTo>
                        <a:pt x="176525" y="785971"/>
                      </a:moveTo>
                      <a:lnTo>
                        <a:pt x="176525" y="848542"/>
                      </a:lnTo>
                      <a:cubicBezTo>
                        <a:pt x="152871" y="840582"/>
                        <a:pt x="131239" y="830247"/>
                        <a:pt x="112334" y="817906"/>
                      </a:cubicBezTo>
                      <a:lnTo>
                        <a:pt x="112334" y="758530"/>
                      </a:lnTo>
                      <a:cubicBezTo>
                        <a:pt x="131945" y="769522"/>
                        <a:pt x="153384" y="778878"/>
                        <a:pt x="176525" y="785971"/>
                      </a:cubicBezTo>
                      <a:close/>
                      <a:moveTo>
                        <a:pt x="176525" y="882258"/>
                      </a:moveTo>
                      <a:lnTo>
                        <a:pt x="176525" y="944828"/>
                      </a:lnTo>
                      <a:cubicBezTo>
                        <a:pt x="152871" y="936869"/>
                        <a:pt x="131239" y="926534"/>
                        <a:pt x="112334" y="914193"/>
                      </a:cubicBezTo>
                      <a:lnTo>
                        <a:pt x="112334" y="854816"/>
                      </a:lnTo>
                      <a:cubicBezTo>
                        <a:pt x="131945" y="865809"/>
                        <a:pt x="153384" y="875165"/>
                        <a:pt x="176525" y="882258"/>
                      </a:cubicBezTo>
                      <a:close/>
                      <a:moveTo>
                        <a:pt x="208621" y="890314"/>
                      </a:moveTo>
                      <a:cubicBezTo>
                        <a:pt x="229178" y="894615"/>
                        <a:pt x="250666" y="897199"/>
                        <a:pt x="272812" y="898081"/>
                      </a:cubicBezTo>
                      <a:lnTo>
                        <a:pt x="272812" y="962304"/>
                      </a:lnTo>
                      <a:cubicBezTo>
                        <a:pt x="250537" y="961357"/>
                        <a:pt x="229017" y="958549"/>
                        <a:pt x="208621" y="953911"/>
                      </a:cubicBezTo>
                      <a:close/>
                      <a:moveTo>
                        <a:pt x="304907" y="898081"/>
                      </a:moveTo>
                      <a:cubicBezTo>
                        <a:pt x="327053" y="897199"/>
                        <a:pt x="348541" y="894615"/>
                        <a:pt x="369098" y="890314"/>
                      </a:cubicBezTo>
                      <a:lnTo>
                        <a:pt x="369098" y="953911"/>
                      </a:lnTo>
                      <a:cubicBezTo>
                        <a:pt x="348702" y="958533"/>
                        <a:pt x="327182" y="961341"/>
                        <a:pt x="304907" y="962304"/>
                      </a:cubicBezTo>
                      <a:close/>
                      <a:moveTo>
                        <a:pt x="401194" y="882258"/>
                      </a:moveTo>
                      <a:cubicBezTo>
                        <a:pt x="424335" y="875181"/>
                        <a:pt x="445774" y="865809"/>
                        <a:pt x="465385" y="854816"/>
                      </a:cubicBezTo>
                      <a:lnTo>
                        <a:pt x="465385" y="914193"/>
                      </a:lnTo>
                      <a:cubicBezTo>
                        <a:pt x="446481" y="926534"/>
                        <a:pt x="424848" y="936869"/>
                        <a:pt x="401194" y="944828"/>
                      </a:cubicBezTo>
                      <a:close/>
                      <a:moveTo>
                        <a:pt x="401194" y="848542"/>
                      </a:moveTo>
                      <a:lnTo>
                        <a:pt x="401194" y="785955"/>
                      </a:lnTo>
                      <a:cubicBezTo>
                        <a:pt x="424335" y="778878"/>
                        <a:pt x="445774" y="769506"/>
                        <a:pt x="465385" y="758514"/>
                      </a:cubicBezTo>
                      <a:lnTo>
                        <a:pt x="465385" y="817890"/>
                      </a:lnTo>
                      <a:cubicBezTo>
                        <a:pt x="446481" y="830247"/>
                        <a:pt x="424848" y="840582"/>
                        <a:pt x="401194" y="848542"/>
                      </a:cubicBezTo>
                      <a:close/>
                      <a:moveTo>
                        <a:pt x="401194" y="752255"/>
                      </a:moveTo>
                      <a:lnTo>
                        <a:pt x="401194" y="689669"/>
                      </a:lnTo>
                      <a:cubicBezTo>
                        <a:pt x="424335" y="682592"/>
                        <a:pt x="445774" y="673220"/>
                        <a:pt x="465385" y="662227"/>
                      </a:cubicBezTo>
                      <a:lnTo>
                        <a:pt x="465385" y="721604"/>
                      </a:lnTo>
                      <a:cubicBezTo>
                        <a:pt x="446481" y="733961"/>
                        <a:pt x="424848" y="744295"/>
                        <a:pt x="401194" y="752255"/>
                      </a:cubicBezTo>
                      <a:close/>
                      <a:moveTo>
                        <a:pt x="32096" y="592612"/>
                      </a:moveTo>
                      <a:cubicBezTo>
                        <a:pt x="44886" y="610537"/>
                        <a:pt x="61126" y="626922"/>
                        <a:pt x="80239" y="641381"/>
                      </a:cubicBezTo>
                      <a:lnTo>
                        <a:pt x="80239" y="696280"/>
                      </a:lnTo>
                      <a:cubicBezTo>
                        <a:pt x="50069" y="667346"/>
                        <a:pt x="32096" y="632009"/>
                        <a:pt x="32096" y="593767"/>
                      </a:cubicBezTo>
                      <a:close/>
                      <a:moveTo>
                        <a:pt x="32096" y="688899"/>
                      </a:moveTo>
                      <a:cubicBezTo>
                        <a:pt x="44886" y="706824"/>
                        <a:pt x="61126" y="723209"/>
                        <a:pt x="80239" y="737668"/>
                      </a:cubicBezTo>
                      <a:lnTo>
                        <a:pt x="80239" y="792567"/>
                      </a:lnTo>
                      <a:cubicBezTo>
                        <a:pt x="50069" y="763633"/>
                        <a:pt x="32096" y="728296"/>
                        <a:pt x="32096" y="690054"/>
                      </a:cubicBezTo>
                      <a:close/>
                      <a:moveTo>
                        <a:pt x="32096" y="786341"/>
                      </a:moveTo>
                      <a:lnTo>
                        <a:pt x="32096" y="785185"/>
                      </a:lnTo>
                      <a:cubicBezTo>
                        <a:pt x="44886" y="803110"/>
                        <a:pt x="61126" y="819495"/>
                        <a:pt x="80239" y="833954"/>
                      </a:cubicBezTo>
                      <a:lnTo>
                        <a:pt x="80239" y="888854"/>
                      </a:lnTo>
                      <a:cubicBezTo>
                        <a:pt x="50069" y="859920"/>
                        <a:pt x="32096" y="824582"/>
                        <a:pt x="32096" y="786341"/>
                      </a:cubicBezTo>
                      <a:close/>
                      <a:moveTo>
                        <a:pt x="545624" y="786341"/>
                      </a:moveTo>
                      <a:cubicBezTo>
                        <a:pt x="545624" y="824582"/>
                        <a:pt x="527650" y="859920"/>
                        <a:pt x="497480" y="888854"/>
                      </a:cubicBezTo>
                      <a:lnTo>
                        <a:pt x="497480" y="833954"/>
                      </a:lnTo>
                      <a:cubicBezTo>
                        <a:pt x="516593" y="819511"/>
                        <a:pt x="532833" y="803110"/>
                        <a:pt x="545624" y="785185"/>
                      </a:cubicBezTo>
                      <a:close/>
                      <a:moveTo>
                        <a:pt x="545624" y="690054"/>
                      </a:moveTo>
                      <a:cubicBezTo>
                        <a:pt x="545624" y="728296"/>
                        <a:pt x="527650" y="763633"/>
                        <a:pt x="497480" y="792567"/>
                      </a:cubicBezTo>
                      <a:lnTo>
                        <a:pt x="497480" y="737668"/>
                      </a:lnTo>
                      <a:cubicBezTo>
                        <a:pt x="516593" y="723225"/>
                        <a:pt x="532833" y="706824"/>
                        <a:pt x="545624" y="688899"/>
                      </a:cubicBezTo>
                      <a:close/>
                      <a:moveTo>
                        <a:pt x="497480" y="696280"/>
                      </a:moveTo>
                      <a:lnTo>
                        <a:pt x="497480" y="641381"/>
                      </a:lnTo>
                      <a:cubicBezTo>
                        <a:pt x="516593" y="626938"/>
                        <a:pt x="532833" y="610537"/>
                        <a:pt x="545624" y="592612"/>
                      </a:cubicBezTo>
                      <a:lnTo>
                        <a:pt x="545624" y="593767"/>
                      </a:lnTo>
                      <a:cubicBezTo>
                        <a:pt x="545624" y="632009"/>
                        <a:pt x="527650" y="667346"/>
                        <a:pt x="497480" y="696280"/>
                      </a:cubicBezTo>
                      <a:close/>
                      <a:moveTo>
                        <a:pt x="962865" y="341561"/>
                      </a:moveTo>
                      <a:lnTo>
                        <a:pt x="925570" y="354270"/>
                      </a:lnTo>
                      <a:lnTo>
                        <a:pt x="923468" y="362776"/>
                      </a:lnTo>
                      <a:cubicBezTo>
                        <a:pt x="917691" y="386125"/>
                        <a:pt x="908447" y="408400"/>
                        <a:pt x="896010" y="429005"/>
                      </a:cubicBezTo>
                      <a:lnTo>
                        <a:pt x="891485" y="436515"/>
                      </a:lnTo>
                      <a:lnTo>
                        <a:pt x="908896" y="471885"/>
                      </a:lnTo>
                      <a:lnTo>
                        <a:pt x="857046" y="523719"/>
                      </a:lnTo>
                      <a:lnTo>
                        <a:pt x="821677" y="506323"/>
                      </a:lnTo>
                      <a:lnTo>
                        <a:pt x="814167" y="510865"/>
                      </a:lnTo>
                      <a:cubicBezTo>
                        <a:pt x="793577" y="523302"/>
                        <a:pt x="771287" y="532545"/>
                        <a:pt x="747921" y="538306"/>
                      </a:cubicBezTo>
                      <a:lnTo>
                        <a:pt x="739416" y="540409"/>
                      </a:lnTo>
                      <a:lnTo>
                        <a:pt x="726706" y="577720"/>
                      </a:lnTo>
                      <a:lnTo>
                        <a:pt x="653400" y="577720"/>
                      </a:lnTo>
                      <a:lnTo>
                        <a:pt x="640706" y="540409"/>
                      </a:lnTo>
                      <a:lnTo>
                        <a:pt x="632201" y="538306"/>
                      </a:lnTo>
                      <a:cubicBezTo>
                        <a:pt x="613217" y="533604"/>
                        <a:pt x="594970" y="526495"/>
                        <a:pt x="577719" y="517348"/>
                      </a:cubicBezTo>
                      <a:lnTo>
                        <a:pt x="577719" y="497481"/>
                      </a:lnTo>
                      <a:cubicBezTo>
                        <a:pt x="577719" y="491383"/>
                        <a:pt x="577157" y="485365"/>
                        <a:pt x="576451" y="479395"/>
                      </a:cubicBezTo>
                      <a:cubicBezTo>
                        <a:pt x="609991" y="501300"/>
                        <a:pt x="649276" y="513529"/>
                        <a:pt x="690053" y="513529"/>
                      </a:cubicBezTo>
                      <a:cubicBezTo>
                        <a:pt x="805084" y="513529"/>
                        <a:pt x="898674" y="419938"/>
                        <a:pt x="898674" y="304908"/>
                      </a:cubicBezTo>
                      <a:cubicBezTo>
                        <a:pt x="898674" y="189877"/>
                        <a:pt x="805084" y="96287"/>
                        <a:pt x="690053" y="96287"/>
                      </a:cubicBezTo>
                      <a:cubicBezTo>
                        <a:pt x="575023" y="96287"/>
                        <a:pt x="481433" y="189877"/>
                        <a:pt x="481433" y="304908"/>
                      </a:cubicBezTo>
                      <a:cubicBezTo>
                        <a:pt x="481433" y="318500"/>
                        <a:pt x="483150" y="331996"/>
                        <a:pt x="485781" y="345284"/>
                      </a:cubicBezTo>
                      <a:cubicBezTo>
                        <a:pt x="465433" y="331547"/>
                        <a:pt x="442404" y="319944"/>
                        <a:pt x="417242" y="310877"/>
                      </a:cubicBezTo>
                      <a:lnTo>
                        <a:pt x="417242" y="268254"/>
                      </a:lnTo>
                      <a:lnTo>
                        <a:pt x="454536" y="255545"/>
                      </a:lnTo>
                      <a:lnTo>
                        <a:pt x="456639" y="247039"/>
                      </a:lnTo>
                      <a:cubicBezTo>
                        <a:pt x="462416" y="223690"/>
                        <a:pt x="471659" y="201416"/>
                        <a:pt x="484096" y="180810"/>
                      </a:cubicBezTo>
                      <a:lnTo>
                        <a:pt x="488622" y="173300"/>
                      </a:lnTo>
                      <a:lnTo>
                        <a:pt x="471210" y="137931"/>
                      </a:lnTo>
                      <a:lnTo>
                        <a:pt x="523060" y="86096"/>
                      </a:lnTo>
                      <a:lnTo>
                        <a:pt x="558430" y="103492"/>
                      </a:lnTo>
                      <a:lnTo>
                        <a:pt x="565940" y="98951"/>
                      </a:lnTo>
                      <a:cubicBezTo>
                        <a:pt x="586529" y="86514"/>
                        <a:pt x="608820" y="77270"/>
                        <a:pt x="632185" y="71509"/>
                      </a:cubicBezTo>
                      <a:lnTo>
                        <a:pt x="640690" y="69407"/>
                      </a:lnTo>
                      <a:lnTo>
                        <a:pt x="653400" y="32096"/>
                      </a:lnTo>
                      <a:lnTo>
                        <a:pt x="726706" y="32096"/>
                      </a:lnTo>
                      <a:lnTo>
                        <a:pt x="739400" y="69407"/>
                      </a:lnTo>
                      <a:lnTo>
                        <a:pt x="747905" y="71509"/>
                      </a:lnTo>
                      <a:cubicBezTo>
                        <a:pt x="771271" y="77286"/>
                        <a:pt x="793561" y="86530"/>
                        <a:pt x="814151" y="98951"/>
                      </a:cubicBezTo>
                      <a:lnTo>
                        <a:pt x="821661" y="103492"/>
                      </a:lnTo>
                      <a:lnTo>
                        <a:pt x="857030" y="86096"/>
                      </a:lnTo>
                      <a:lnTo>
                        <a:pt x="908880" y="137931"/>
                      </a:lnTo>
                      <a:lnTo>
                        <a:pt x="891469" y="173300"/>
                      </a:lnTo>
                      <a:lnTo>
                        <a:pt x="895994" y="180810"/>
                      </a:lnTo>
                      <a:cubicBezTo>
                        <a:pt x="908431" y="201416"/>
                        <a:pt x="917675" y="223706"/>
                        <a:pt x="923452" y="247039"/>
                      </a:cubicBezTo>
                      <a:lnTo>
                        <a:pt x="925554" y="255545"/>
                      </a:lnTo>
                      <a:lnTo>
                        <a:pt x="962865" y="26825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0" name="任意多边形: 形状 494"/>
                <p:cNvSpPr/>
                <p:nvPr/>
              </p:nvSpPr>
              <p:spPr>
                <a:xfrm>
                  <a:off x="8026722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1" name="任意多边形: 形状 495"/>
                <p:cNvSpPr/>
                <p:nvPr/>
              </p:nvSpPr>
              <p:spPr>
                <a:xfrm>
                  <a:off x="809091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2" name="任意多边形: 形状 496"/>
                <p:cNvSpPr/>
                <p:nvPr/>
              </p:nvSpPr>
              <p:spPr>
                <a:xfrm>
                  <a:off x="7737863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3" name="任意多边形: 形状 497"/>
                <p:cNvSpPr/>
                <p:nvPr/>
              </p:nvSpPr>
              <p:spPr>
                <a:xfrm>
                  <a:off x="7802054" y="127840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4" name="任意多边形: 形状 498"/>
                <p:cNvSpPr/>
                <p:nvPr/>
              </p:nvSpPr>
              <p:spPr>
                <a:xfrm>
                  <a:off x="8572346" y="140678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5" name="任意多边形: 形状 499"/>
                <p:cNvSpPr/>
                <p:nvPr/>
              </p:nvSpPr>
              <p:spPr>
                <a:xfrm>
                  <a:off x="8572346" y="147098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6" name="任意多边形: 形状 665"/>
                <p:cNvSpPr/>
                <p:nvPr/>
              </p:nvSpPr>
              <p:spPr>
                <a:xfrm>
                  <a:off x="8604441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7" name="任意多边形: 形状 667"/>
                <p:cNvSpPr/>
                <p:nvPr/>
              </p:nvSpPr>
              <p:spPr>
                <a:xfrm>
                  <a:off x="8540250" y="143888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8" name="任意多边形: 形状 668"/>
                <p:cNvSpPr/>
                <p:nvPr/>
              </p:nvSpPr>
              <p:spPr>
                <a:xfrm>
                  <a:off x="8283486" y="151912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89" name="任意多边形: 形状 669"/>
                <p:cNvSpPr/>
                <p:nvPr/>
              </p:nvSpPr>
              <p:spPr>
                <a:xfrm>
                  <a:off x="8283486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0" name="任意多边形: 形状 671"/>
                <p:cNvSpPr/>
                <p:nvPr/>
              </p:nvSpPr>
              <p:spPr>
                <a:xfrm>
                  <a:off x="8315582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1" name="任意多边形: 形状 672"/>
                <p:cNvSpPr/>
                <p:nvPr/>
              </p:nvSpPr>
              <p:spPr>
                <a:xfrm>
                  <a:off x="8251391" y="1551219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2" name="任意多边形: 形状 673"/>
                <p:cNvSpPr/>
                <p:nvPr/>
              </p:nvSpPr>
              <p:spPr>
                <a:xfrm>
                  <a:off x="7978579" y="796974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3" name="任意多边形: 形状 675"/>
                <p:cNvSpPr/>
                <p:nvPr/>
              </p:nvSpPr>
              <p:spPr>
                <a:xfrm>
                  <a:off x="7978579" y="86116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4" name="任意多边形: 形状 676"/>
                <p:cNvSpPr/>
                <p:nvPr/>
              </p:nvSpPr>
              <p:spPr>
                <a:xfrm>
                  <a:off x="8010675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5" name="任意多边形: 形状 677"/>
                <p:cNvSpPr/>
                <p:nvPr/>
              </p:nvSpPr>
              <p:spPr>
                <a:xfrm>
                  <a:off x="7946484" y="82907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6" name="任意多边形: 形状 678"/>
                <p:cNvSpPr/>
                <p:nvPr/>
              </p:nvSpPr>
              <p:spPr>
                <a:xfrm>
                  <a:off x="7818102" y="957452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7" name="任意多边形: 形状 679"/>
                <p:cNvSpPr/>
                <p:nvPr/>
              </p:nvSpPr>
              <p:spPr>
                <a:xfrm>
                  <a:off x="7818102" y="1021643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8" name="任意多边形: 形状 680"/>
                <p:cNvSpPr/>
                <p:nvPr/>
              </p:nvSpPr>
              <p:spPr>
                <a:xfrm>
                  <a:off x="7850197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499" name="任意多边形: 形状 681"/>
                <p:cNvSpPr/>
                <p:nvPr/>
              </p:nvSpPr>
              <p:spPr>
                <a:xfrm>
                  <a:off x="7786006" y="989547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00" name="任意多边形: 形状 682"/>
                <p:cNvSpPr/>
                <p:nvPr/>
              </p:nvSpPr>
              <p:spPr>
                <a:xfrm>
                  <a:off x="8476059" y="1583315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01" name="任意多边形: 形状 683"/>
                <p:cNvSpPr/>
                <p:nvPr/>
              </p:nvSpPr>
              <p:spPr>
                <a:xfrm>
                  <a:off x="8476059" y="1647506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02" name="任意多边形: 形状 684"/>
                <p:cNvSpPr/>
                <p:nvPr/>
              </p:nvSpPr>
              <p:spPr>
                <a:xfrm>
                  <a:off x="8508155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503" name="任意多边形: 形状 685"/>
                <p:cNvSpPr/>
                <p:nvPr/>
              </p:nvSpPr>
              <p:spPr>
                <a:xfrm>
                  <a:off x="8443964" y="1615410"/>
                  <a:ext cx="32095" cy="32095"/>
                </a:xfrm>
                <a:custGeom>
                  <a:avLst/>
                  <a:gdLst>
                    <a:gd name="connsiteX0" fmla="*/ 0 w 32095"/>
                    <a:gd name="connsiteY0" fmla="*/ 0 h 32095"/>
                    <a:gd name="connsiteX1" fmla="*/ 32096 w 32095"/>
                    <a:gd name="connsiteY1" fmla="*/ 0 h 32095"/>
                    <a:gd name="connsiteX2" fmla="*/ 32096 w 32095"/>
                    <a:gd name="connsiteY2" fmla="*/ 32096 h 32095"/>
                    <a:gd name="connsiteX3" fmla="*/ 0 w 32095"/>
                    <a:gd name="connsiteY3" fmla="*/ 32096 h 3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095" h="32095">
                      <a:moveTo>
                        <a:pt x="0" y="0"/>
                      </a:moveTo>
                      <a:lnTo>
                        <a:pt x="32096" y="0"/>
                      </a:lnTo>
                      <a:lnTo>
                        <a:pt x="32096" y="32096"/>
                      </a:lnTo>
                      <a:lnTo>
                        <a:pt x="0" y="320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ea typeface="等线" panose="02010600030101010101" charset="-122"/>
                    <a:cs typeface="+mn-cs"/>
                  </a:endParaRPr>
                </a:p>
              </p:txBody>
            </p:sp>
          </p:grpSp>
          <p:pic>
            <p:nvPicPr>
              <p:cNvPr id="474" name="图片 473" descr="图片包含 游戏机, 盘子, 监控, 白色&#10;&#10;描述已自动生成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8093" y="1422516"/>
                <a:ext cx="1519072" cy="201148"/>
              </a:xfrm>
              <a:prstGeom prst="rect">
                <a:avLst/>
              </a:prstGeom>
            </p:spPr>
          </p:pic>
        </p:grpSp>
        <p:grpSp>
          <p:nvGrpSpPr>
            <p:cNvPr id="528" name="组合 527"/>
            <p:cNvGrpSpPr/>
            <p:nvPr/>
          </p:nvGrpSpPr>
          <p:grpSpPr>
            <a:xfrm>
              <a:off x="5476728" y="3552675"/>
              <a:ext cx="1225070" cy="1263264"/>
              <a:chOff x="2123224" y="1039944"/>
              <a:chExt cx="1207432" cy="1245075"/>
            </a:xfrm>
          </p:grpSpPr>
          <p:sp>
            <p:nvSpPr>
              <p:cNvPr id="529" name="椭圆 528"/>
              <p:cNvSpPr/>
              <p:nvPr/>
            </p:nvSpPr>
            <p:spPr>
              <a:xfrm>
                <a:off x="2123224" y="1039944"/>
                <a:ext cx="1207432" cy="1207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30" name="图片 52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66" t="24220" r="28151" b="32008"/>
              <a:stretch>
                <a:fillRect/>
              </a:stretch>
            </p:blipFill>
            <p:spPr>
              <a:xfrm>
                <a:off x="2241048" y="1160429"/>
                <a:ext cx="911636" cy="11245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巡电科技商业模式：技术自主＋合作生产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397125" y="1193928"/>
            <a:ext cx="11394724" cy="5682214"/>
            <a:chOff x="283098" y="931022"/>
            <a:chExt cx="11448510" cy="5682214"/>
          </a:xfrm>
        </p:grpSpPr>
        <p:sp>
          <p:nvSpPr>
            <p:cNvPr id="5" name="任意多边形: 形状 85"/>
            <p:cNvSpPr/>
            <p:nvPr/>
          </p:nvSpPr>
          <p:spPr>
            <a:xfrm>
              <a:off x="283098" y="1027668"/>
              <a:ext cx="3557657" cy="2504234"/>
            </a:xfrm>
            <a:custGeom>
              <a:avLst/>
              <a:gdLst>
                <a:gd name="connsiteX0" fmla="*/ 0 w 2463551"/>
                <a:gd name="connsiteY0" fmla="*/ 246355 h 4469190"/>
                <a:gd name="connsiteX1" fmla="*/ 246355 w 2463551"/>
                <a:gd name="connsiteY1" fmla="*/ 0 h 4469190"/>
                <a:gd name="connsiteX2" fmla="*/ 2217196 w 2463551"/>
                <a:gd name="connsiteY2" fmla="*/ 0 h 4469190"/>
                <a:gd name="connsiteX3" fmla="*/ 2463551 w 2463551"/>
                <a:gd name="connsiteY3" fmla="*/ 246355 h 4469190"/>
                <a:gd name="connsiteX4" fmla="*/ 2463551 w 2463551"/>
                <a:gd name="connsiteY4" fmla="*/ 4222835 h 4469190"/>
                <a:gd name="connsiteX5" fmla="*/ 2217196 w 2463551"/>
                <a:gd name="connsiteY5" fmla="*/ 4469190 h 4469190"/>
                <a:gd name="connsiteX6" fmla="*/ 246355 w 2463551"/>
                <a:gd name="connsiteY6" fmla="*/ 4469190 h 4469190"/>
                <a:gd name="connsiteX7" fmla="*/ 0 w 2463551"/>
                <a:gd name="connsiteY7" fmla="*/ 4222835 h 4469190"/>
                <a:gd name="connsiteX8" fmla="*/ 0 w 2463551"/>
                <a:gd name="connsiteY8" fmla="*/ 246355 h 446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3551" h="4469190">
                  <a:moveTo>
                    <a:pt x="0" y="246355"/>
                  </a:moveTo>
                  <a:cubicBezTo>
                    <a:pt x="0" y="110297"/>
                    <a:pt x="110297" y="0"/>
                    <a:pt x="246355" y="0"/>
                  </a:cubicBezTo>
                  <a:lnTo>
                    <a:pt x="2217196" y="0"/>
                  </a:lnTo>
                  <a:cubicBezTo>
                    <a:pt x="2353254" y="0"/>
                    <a:pt x="2463551" y="110297"/>
                    <a:pt x="2463551" y="246355"/>
                  </a:cubicBezTo>
                  <a:lnTo>
                    <a:pt x="2463551" y="4222835"/>
                  </a:lnTo>
                  <a:cubicBezTo>
                    <a:pt x="2463551" y="4358893"/>
                    <a:pt x="2353254" y="4469190"/>
                    <a:pt x="2217196" y="4469190"/>
                  </a:cubicBezTo>
                  <a:lnTo>
                    <a:pt x="246355" y="4469190"/>
                  </a:lnTo>
                  <a:cubicBezTo>
                    <a:pt x="110297" y="4469190"/>
                    <a:pt x="0" y="4358893"/>
                    <a:pt x="0" y="4222835"/>
                  </a:cubicBezTo>
                  <a:lnTo>
                    <a:pt x="0" y="246355"/>
                  </a:lnTo>
                  <a:close/>
                </a:path>
              </a:pathLst>
            </a:cu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任意多边形: 形状 85"/>
            <p:cNvSpPr/>
            <p:nvPr/>
          </p:nvSpPr>
          <p:spPr>
            <a:xfrm>
              <a:off x="9000883" y="1447258"/>
              <a:ext cx="2730725" cy="5165978"/>
            </a:xfrm>
            <a:custGeom>
              <a:avLst/>
              <a:gdLst>
                <a:gd name="connsiteX0" fmla="*/ 0 w 2463551"/>
                <a:gd name="connsiteY0" fmla="*/ 246355 h 4469190"/>
                <a:gd name="connsiteX1" fmla="*/ 246355 w 2463551"/>
                <a:gd name="connsiteY1" fmla="*/ 0 h 4469190"/>
                <a:gd name="connsiteX2" fmla="*/ 2217196 w 2463551"/>
                <a:gd name="connsiteY2" fmla="*/ 0 h 4469190"/>
                <a:gd name="connsiteX3" fmla="*/ 2463551 w 2463551"/>
                <a:gd name="connsiteY3" fmla="*/ 246355 h 4469190"/>
                <a:gd name="connsiteX4" fmla="*/ 2463551 w 2463551"/>
                <a:gd name="connsiteY4" fmla="*/ 4222835 h 4469190"/>
                <a:gd name="connsiteX5" fmla="*/ 2217196 w 2463551"/>
                <a:gd name="connsiteY5" fmla="*/ 4469190 h 4469190"/>
                <a:gd name="connsiteX6" fmla="*/ 246355 w 2463551"/>
                <a:gd name="connsiteY6" fmla="*/ 4469190 h 4469190"/>
                <a:gd name="connsiteX7" fmla="*/ 0 w 2463551"/>
                <a:gd name="connsiteY7" fmla="*/ 4222835 h 4469190"/>
                <a:gd name="connsiteX8" fmla="*/ 0 w 2463551"/>
                <a:gd name="connsiteY8" fmla="*/ 246355 h 446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3551" h="4469190">
                  <a:moveTo>
                    <a:pt x="0" y="246355"/>
                  </a:moveTo>
                  <a:cubicBezTo>
                    <a:pt x="0" y="110297"/>
                    <a:pt x="110297" y="0"/>
                    <a:pt x="246355" y="0"/>
                  </a:cubicBezTo>
                  <a:lnTo>
                    <a:pt x="2217196" y="0"/>
                  </a:lnTo>
                  <a:cubicBezTo>
                    <a:pt x="2353254" y="0"/>
                    <a:pt x="2463551" y="110297"/>
                    <a:pt x="2463551" y="246355"/>
                  </a:cubicBezTo>
                  <a:lnTo>
                    <a:pt x="2463551" y="4222835"/>
                  </a:lnTo>
                  <a:cubicBezTo>
                    <a:pt x="2463551" y="4358893"/>
                    <a:pt x="2353254" y="4469190"/>
                    <a:pt x="2217196" y="4469190"/>
                  </a:cubicBezTo>
                  <a:lnTo>
                    <a:pt x="246355" y="4469190"/>
                  </a:lnTo>
                  <a:cubicBezTo>
                    <a:pt x="110297" y="4469190"/>
                    <a:pt x="0" y="4358893"/>
                    <a:pt x="0" y="4222835"/>
                  </a:cubicBezTo>
                  <a:lnTo>
                    <a:pt x="0" y="246355"/>
                  </a:lnTo>
                  <a:close/>
                </a:path>
              </a:pathLst>
            </a:cu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任意多边形: 形状 85"/>
            <p:cNvSpPr/>
            <p:nvPr/>
          </p:nvSpPr>
          <p:spPr>
            <a:xfrm>
              <a:off x="4994950" y="931022"/>
              <a:ext cx="3687032" cy="3073768"/>
            </a:xfrm>
            <a:custGeom>
              <a:avLst/>
              <a:gdLst>
                <a:gd name="connsiteX0" fmla="*/ 0 w 2463551"/>
                <a:gd name="connsiteY0" fmla="*/ 246355 h 4469190"/>
                <a:gd name="connsiteX1" fmla="*/ 246355 w 2463551"/>
                <a:gd name="connsiteY1" fmla="*/ 0 h 4469190"/>
                <a:gd name="connsiteX2" fmla="*/ 2217196 w 2463551"/>
                <a:gd name="connsiteY2" fmla="*/ 0 h 4469190"/>
                <a:gd name="connsiteX3" fmla="*/ 2463551 w 2463551"/>
                <a:gd name="connsiteY3" fmla="*/ 246355 h 4469190"/>
                <a:gd name="connsiteX4" fmla="*/ 2463551 w 2463551"/>
                <a:gd name="connsiteY4" fmla="*/ 4222835 h 4469190"/>
                <a:gd name="connsiteX5" fmla="*/ 2217196 w 2463551"/>
                <a:gd name="connsiteY5" fmla="*/ 4469190 h 4469190"/>
                <a:gd name="connsiteX6" fmla="*/ 246355 w 2463551"/>
                <a:gd name="connsiteY6" fmla="*/ 4469190 h 4469190"/>
                <a:gd name="connsiteX7" fmla="*/ 0 w 2463551"/>
                <a:gd name="connsiteY7" fmla="*/ 4222835 h 4469190"/>
                <a:gd name="connsiteX8" fmla="*/ 0 w 2463551"/>
                <a:gd name="connsiteY8" fmla="*/ 246355 h 446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3551" h="4469190">
                  <a:moveTo>
                    <a:pt x="0" y="246355"/>
                  </a:moveTo>
                  <a:cubicBezTo>
                    <a:pt x="0" y="110297"/>
                    <a:pt x="110297" y="0"/>
                    <a:pt x="246355" y="0"/>
                  </a:cubicBezTo>
                  <a:lnTo>
                    <a:pt x="2217196" y="0"/>
                  </a:lnTo>
                  <a:cubicBezTo>
                    <a:pt x="2353254" y="0"/>
                    <a:pt x="2463551" y="110297"/>
                    <a:pt x="2463551" y="246355"/>
                  </a:cubicBezTo>
                  <a:lnTo>
                    <a:pt x="2463551" y="4222835"/>
                  </a:lnTo>
                  <a:cubicBezTo>
                    <a:pt x="2463551" y="4358893"/>
                    <a:pt x="2353254" y="4469190"/>
                    <a:pt x="2217196" y="4469190"/>
                  </a:cubicBezTo>
                  <a:lnTo>
                    <a:pt x="246355" y="4469190"/>
                  </a:lnTo>
                  <a:cubicBezTo>
                    <a:pt x="110297" y="4469190"/>
                    <a:pt x="0" y="4358893"/>
                    <a:pt x="0" y="4222835"/>
                  </a:cubicBezTo>
                  <a:lnTo>
                    <a:pt x="0" y="246355"/>
                  </a:lnTo>
                  <a:close/>
                </a:path>
              </a:pathLst>
            </a:cu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16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627" y="4546869"/>
              <a:ext cx="1016887" cy="9983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96" b="22573"/>
            <a:stretch>
              <a:fillRect/>
            </a:stretch>
          </p:blipFill>
          <p:spPr bwMode="auto">
            <a:xfrm>
              <a:off x="9515723" y="3076622"/>
              <a:ext cx="1704631" cy="793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74" t="17349" r="674" b="12691"/>
            <a:stretch>
              <a:fillRect/>
            </a:stretch>
          </p:blipFill>
          <p:spPr bwMode="auto">
            <a:xfrm>
              <a:off x="9498261" y="2172493"/>
              <a:ext cx="1722093" cy="80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图片占位符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" t="6602" r="2971" b="10552"/>
            <a:stretch>
              <a:fillRect/>
            </a:stretch>
          </p:blipFill>
          <p:spPr>
            <a:xfrm>
              <a:off x="5129571" y="2410242"/>
              <a:ext cx="1066119" cy="610996"/>
            </a:xfrm>
            <a:prstGeom prst="roundRect">
              <a:avLst/>
            </a:prstGeom>
            <a:ln>
              <a:gradFill>
                <a:gsLst>
                  <a:gs pos="0">
                    <a:srgbClr val="CAFEE9"/>
                  </a:gs>
                  <a:gs pos="100000">
                    <a:srgbClr val="49ADF0"/>
                  </a:gs>
                </a:gsLst>
                <a:lin ang="5400000" scaled="1"/>
              </a:gradFill>
            </a:ln>
          </p:spPr>
        </p:pic>
        <p:sp>
          <p:nvSpPr>
            <p:cNvPr id="39" name="矩形 38"/>
            <p:cNvSpPr/>
            <p:nvPr/>
          </p:nvSpPr>
          <p:spPr>
            <a:xfrm>
              <a:off x="9651424" y="1640687"/>
              <a:ext cx="1415772" cy="461665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目标客户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5200092" y="1113534"/>
              <a:ext cx="3262432" cy="461665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科研机构、重点实验室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186589" y="3869668"/>
              <a:ext cx="1620957" cy="523220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委托加工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174476" y="1165251"/>
              <a:ext cx="1980029" cy="523220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一级供货商</a:t>
              </a: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41624" y="1747119"/>
              <a:ext cx="1664635" cy="720971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40562" y="2565700"/>
              <a:ext cx="1654147" cy="654555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513401" y="1937143"/>
              <a:ext cx="1261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提供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涵道风扇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20667" y="2710183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提供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高精度传感器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13539" y="4518112"/>
              <a:ext cx="2050142" cy="1179281"/>
            </a:xfrm>
            <a:prstGeom prst="rect">
              <a:avLst/>
            </a:prstGeom>
          </p:spPr>
        </p:pic>
        <p:sp>
          <p:nvSpPr>
            <p:cNvPr id="52" name="文本框 51"/>
            <p:cNvSpPr txBox="1"/>
            <p:nvPr/>
          </p:nvSpPr>
          <p:spPr>
            <a:xfrm>
              <a:off x="521126" y="5839786"/>
              <a:ext cx="32344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与行业知名企业签订合作生产协议，提供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生产线</a:t>
              </a: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36539" y="4576023"/>
              <a:ext cx="2279479" cy="523586"/>
            </a:xfrm>
            <a:prstGeom prst="rect">
              <a:avLst/>
            </a:prstGeom>
          </p:spPr>
        </p:pic>
        <p:sp>
          <p:nvSpPr>
            <p:cNvPr id="54" name="矩形 53"/>
            <p:cNvSpPr/>
            <p:nvPr/>
          </p:nvSpPr>
          <p:spPr>
            <a:xfrm>
              <a:off x="9651422" y="4014681"/>
              <a:ext cx="1415772" cy="461665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潜在客户</a:t>
              </a: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36539" y="5284032"/>
              <a:ext cx="2279479" cy="539232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23529" y="1631884"/>
              <a:ext cx="3373200" cy="624322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44799" y="2411196"/>
              <a:ext cx="2151930" cy="604286"/>
            </a:xfrm>
            <a:prstGeom prst="rect">
              <a:avLst/>
            </a:prstGeom>
          </p:spPr>
        </p:pic>
        <p:cxnSp>
          <p:nvCxnSpPr>
            <p:cNvPr id="58" name="直线箭头连接符 500"/>
            <p:cNvCxnSpPr/>
            <p:nvPr/>
          </p:nvCxnSpPr>
          <p:spPr>
            <a:xfrm flipV="1">
              <a:off x="7258799" y="4574491"/>
              <a:ext cx="1742084" cy="9924"/>
            </a:xfrm>
            <a:prstGeom prst="straightConnector1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7638842" y="418430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销售</a:t>
              </a:r>
            </a:p>
          </p:txBody>
        </p:sp>
        <p:cxnSp>
          <p:nvCxnSpPr>
            <p:cNvPr id="73" name="直线箭头连接符 502"/>
            <p:cNvCxnSpPr/>
            <p:nvPr/>
          </p:nvCxnSpPr>
          <p:spPr>
            <a:xfrm>
              <a:off x="6744209" y="3118393"/>
              <a:ext cx="0" cy="902926"/>
            </a:xfrm>
            <a:prstGeom prst="straightConnector1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6711774" y="331207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提供研发平台</a:t>
              </a:r>
            </a:p>
          </p:txBody>
        </p:sp>
        <p:cxnSp>
          <p:nvCxnSpPr>
            <p:cNvPr id="79" name="肘形连接符 504"/>
            <p:cNvCxnSpPr>
              <a:endCxn id="94" idx="2"/>
            </p:cNvCxnSpPr>
            <p:nvPr/>
          </p:nvCxnSpPr>
          <p:spPr>
            <a:xfrm>
              <a:off x="3817340" y="2172493"/>
              <a:ext cx="2399323" cy="2394837"/>
            </a:xfrm>
            <a:prstGeom prst="bentConnector3">
              <a:avLst>
                <a:gd name="adj1" fmla="val 35873"/>
              </a:avLst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/>
            <p:cNvSpPr txBox="1"/>
            <p:nvPr/>
          </p:nvSpPr>
          <p:spPr>
            <a:xfrm>
              <a:off x="3880221" y="1784892"/>
              <a:ext cx="6976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元件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采购</a:t>
              </a:r>
            </a:p>
          </p:txBody>
        </p:sp>
        <p:cxnSp>
          <p:nvCxnSpPr>
            <p:cNvPr id="84" name="直线连接符 506"/>
            <p:cNvCxnSpPr/>
            <p:nvPr/>
          </p:nvCxnSpPr>
          <p:spPr>
            <a:xfrm>
              <a:off x="4675120" y="4534803"/>
              <a:ext cx="0" cy="1213187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507"/>
            <p:cNvCxnSpPr/>
            <p:nvPr/>
          </p:nvCxnSpPr>
          <p:spPr>
            <a:xfrm flipH="1">
              <a:off x="3853210" y="5716090"/>
              <a:ext cx="821910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/>
            <p:cNvSpPr txBox="1"/>
            <p:nvPr/>
          </p:nvSpPr>
          <p:spPr>
            <a:xfrm>
              <a:off x="3859534" y="5321404"/>
              <a:ext cx="697627" cy="833178"/>
            </a:xfrm>
            <a:prstGeom prst="rect">
              <a:avLst/>
            </a:prstGeom>
            <a:noFill/>
          </p:spPr>
          <p:txBody>
            <a:bodyPr wrap="none" tIns="46800" bIns="468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加工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生产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563634" y="5519995"/>
              <a:ext cx="2492990" cy="710067"/>
            </a:xfrm>
            <a:prstGeom prst="rect">
              <a:avLst/>
            </a:prstGeom>
            <a:noFill/>
          </p:spPr>
          <p:txBody>
            <a:bodyPr wrap="none" tIns="46800" bIns="468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技术开发与产品总装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>
                      <a:lumMod val="20000"/>
                      <a:lumOff val="8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产品销售与技术服务</a:t>
              </a:r>
            </a:p>
          </p:txBody>
        </p:sp>
        <p:grpSp>
          <p:nvGrpSpPr>
            <p:cNvPr id="91" name="组合 90"/>
            <p:cNvGrpSpPr/>
            <p:nvPr/>
          </p:nvGrpSpPr>
          <p:grpSpPr>
            <a:xfrm>
              <a:off x="5733116" y="4046262"/>
              <a:ext cx="2081480" cy="1275142"/>
              <a:chOff x="5463763" y="4037023"/>
              <a:chExt cx="2081480" cy="1275142"/>
            </a:xfrm>
          </p:grpSpPr>
          <p:sp>
            <p:nvSpPr>
              <p:cNvPr id="92" name="TextBox 51"/>
              <p:cNvSpPr txBox="1"/>
              <p:nvPr/>
            </p:nvSpPr>
            <p:spPr>
              <a:xfrm>
                <a:off x="5463763" y="4303969"/>
                <a:ext cx="2081480" cy="1008196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046843"/>
                  </a:avLst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ea"/>
                    <a:sym typeface="+mn-lt"/>
                  </a:rPr>
                  <a:t>巡电科技</a:t>
                </a: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+mn-ea"/>
                  <a:cs typeface="+mn-cs"/>
                  <a:sym typeface="+mn-lt"/>
                </a:endParaRPr>
              </a:p>
            </p:txBody>
          </p:sp>
          <p:grpSp>
            <p:nvGrpSpPr>
              <p:cNvPr id="93" name="组合 92"/>
              <p:cNvGrpSpPr/>
              <p:nvPr/>
            </p:nvGrpSpPr>
            <p:grpSpPr>
              <a:xfrm>
                <a:off x="5947310" y="4037023"/>
                <a:ext cx="1042136" cy="1074625"/>
                <a:chOff x="2123224" y="1039944"/>
                <a:chExt cx="1207432" cy="1245075"/>
              </a:xfrm>
            </p:grpSpPr>
            <p:sp>
              <p:nvSpPr>
                <p:cNvPr id="94" name="椭圆 93"/>
                <p:cNvSpPr/>
                <p:nvPr/>
              </p:nvSpPr>
              <p:spPr>
                <a:xfrm>
                  <a:off x="2123224" y="1039944"/>
                  <a:ext cx="1207432" cy="12074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endParaRPr>
                </a:p>
              </p:txBody>
            </p:sp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66" t="24220" r="28151" b="32008"/>
                <a:stretch>
                  <a:fillRect/>
                </a:stretch>
              </p:blipFill>
              <p:spPr>
                <a:xfrm>
                  <a:off x="2241048" y="1160429"/>
                  <a:ext cx="911636" cy="112459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6513584" y="2939323"/>
            <a:ext cx="5008293" cy="2676022"/>
            <a:chOff x="418431" y="518160"/>
            <a:chExt cx="5108572" cy="5159760"/>
          </a:xfrm>
        </p:grpSpPr>
        <p:sp>
          <p:nvSpPr>
            <p:cNvPr id="107" name="矩形 106"/>
            <p:cNvSpPr/>
            <p:nvPr/>
          </p:nvSpPr>
          <p:spPr>
            <a:xfrm>
              <a:off x="418431" y="518160"/>
              <a:ext cx="5108572" cy="452452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53000">
                  <a:schemeClr val="accent1">
                    <a:alpha val="14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418431" y="872067"/>
              <a:ext cx="5104212" cy="4226799"/>
              <a:chOff x="418431" y="2557162"/>
              <a:chExt cx="5104212" cy="2541704"/>
            </a:xfrm>
          </p:grpSpPr>
          <p:cxnSp>
            <p:nvCxnSpPr>
              <p:cNvPr id="118" name="旁门左道出品"/>
              <p:cNvCxnSpPr/>
              <p:nvPr/>
            </p:nvCxnSpPr>
            <p:spPr>
              <a:xfrm>
                <a:off x="418431" y="2557162"/>
                <a:ext cx="0" cy="2541704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19" name="旁门左道出品"/>
              <p:cNvCxnSpPr/>
              <p:nvPr/>
            </p:nvCxnSpPr>
            <p:spPr>
              <a:xfrm>
                <a:off x="5522643" y="2557162"/>
                <a:ext cx="0" cy="2541704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</p:grpSp>
        <p:sp>
          <p:nvSpPr>
            <p:cNvPr id="109" name="矩形 108"/>
            <p:cNvSpPr/>
            <p:nvPr/>
          </p:nvSpPr>
          <p:spPr>
            <a:xfrm>
              <a:off x="932236" y="1180080"/>
              <a:ext cx="4080962" cy="384335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0" name="六边形 109"/>
            <p:cNvSpPr/>
            <p:nvPr/>
          </p:nvSpPr>
          <p:spPr>
            <a:xfrm>
              <a:off x="418431" y="4801233"/>
              <a:ext cx="5108567" cy="876687"/>
            </a:xfrm>
            <a:prstGeom prst="hexagon">
              <a:avLst>
                <a:gd name="adj" fmla="val 148386"/>
                <a:gd name="vf" fmla="val 115470"/>
              </a:avLst>
            </a:prstGeom>
            <a:gradFill flip="none" rotWithShape="1">
              <a:gsLst>
                <a:gs pos="8100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1" name="旁门左道出品"/>
            <p:cNvSpPr/>
            <p:nvPr/>
          </p:nvSpPr>
          <p:spPr>
            <a:xfrm>
              <a:off x="418431" y="4801233"/>
              <a:ext cx="5108567" cy="876687"/>
            </a:xfrm>
            <a:prstGeom prst="hexagon">
              <a:avLst>
                <a:gd name="adj" fmla="val 148386"/>
                <a:gd name="vf" fmla="val 115470"/>
              </a:avLst>
            </a:prstGeom>
            <a:gradFill flip="none" rotWithShape="1">
              <a:gsLst>
                <a:gs pos="8100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2" name="六边形 111"/>
            <p:cNvSpPr/>
            <p:nvPr/>
          </p:nvSpPr>
          <p:spPr>
            <a:xfrm>
              <a:off x="418431" y="4660523"/>
              <a:ext cx="5108567" cy="876687"/>
            </a:xfrm>
            <a:prstGeom prst="hexagon">
              <a:avLst>
                <a:gd name="adj" fmla="val 148386"/>
                <a:gd name="vf" fmla="val 115470"/>
              </a:avLst>
            </a:prstGeom>
            <a:gradFill flip="none" rotWithShape="1">
              <a:gsLst>
                <a:gs pos="8100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3" name="任意多边形: 形状 380"/>
            <p:cNvSpPr/>
            <p:nvPr/>
          </p:nvSpPr>
          <p:spPr>
            <a:xfrm>
              <a:off x="932233" y="4755810"/>
              <a:ext cx="4080960" cy="620153"/>
            </a:xfrm>
            <a:custGeom>
              <a:avLst/>
              <a:gdLst>
                <a:gd name="connsiteX0" fmla="*/ 683577 w 2973647"/>
                <a:gd name="connsiteY0" fmla="*/ 0 h 451882"/>
                <a:gd name="connsiteX1" fmla="*/ 2290070 w 2973647"/>
                <a:gd name="connsiteY1" fmla="*/ 0 h 451882"/>
                <a:gd name="connsiteX2" fmla="*/ 2973647 w 2973647"/>
                <a:gd name="connsiteY2" fmla="*/ 201930 h 451882"/>
                <a:gd name="connsiteX3" fmla="*/ 2966259 w 2973647"/>
                <a:gd name="connsiteY3" fmla="*/ 204113 h 451882"/>
                <a:gd name="connsiteX4" fmla="*/ 2973647 w 2973647"/>
                <a:gd name="connsiteY4" fmla="*/ 206295 h 451882"/>
                <a:gd name="connsiteX5" fmla="*/ 2966257 w 2973647"/>
                <a:gd name="connsiteY5" fmla="*/ 208478 h 451882"/>
                <a:gd name="connsiteX6" fmla="*/ 2973647 w 2973647"/>
                <a:gd name="connsiteY6" fmla="*/ 210661 h 451882"/>
                <a:gd name="connsiteX7" fmla="*/ 2966257 w 2973647"/>
                <a:gd name="connsiteY7" fmla="*/ 212844 h 451882"/>
                <a:gd name="connsiteX8" fmla="*/ 2973647 w 2973647"/>
                <a:gd name="connsiteY8" fmla="*/ 215027 h 451882"/>
                <a:gd name="connsiteX9" fmla="*/ 2966259 w 2973647"/>
                <a:gd name="connsiteY9" fmla="*/ 217210 h 451882"/>
                <a:gd name="connsiteX10" fmla="*/ 2973647 w 2973647"/>
                <a:gd name="connsiteY10" fmla="*/ 219392 h 451882"/>
                <a:gd name="connsiteX11" fmla="*/ 2966257 w 2973647"/>
                <a:gd name="connsiteY11" fmla="*/ 221575 h 451882"/>
                <a:gd name="connsiteX12" fmla="*/ 2973647 w 2973647"/>
                <a:gd name="connsiteY12" fmla="*/ 223758 h 451882"/>
                <a:gd name="connsiteX13" fmla="*/ 2966257 w 2973647"/>
                <a:gd name="connsiteY13" fmla="*/ 225941 h 451882"/>
                <a:gd name="connsiteX14" fmla="*/ 2973647 w 2973647"/>
                <a:gd name="connsiteY14" fmla="*/ 228124 h 451882"/>
                <a:gd name="connsiteX15" fmla="*/ 2966259 w 2973647"/>
                <a:gd name="connsiteY15" fmla="*/ 230307 h 451882"/>
                <a:gd name="connsiteX16" fmla="*/ 2973647 w 2973647"/>
                <a:gd name="connsiteY16" fmla="*/ 232489 h 451882"/>
                <a:gd name="connsiteX17" fmla="*/ 2966257 w 2973647"/>
                <a:gd name="connsiteY17" fmla="*/ 234672 h 451882"/>
                <a:gd name="connsiteX18" fmla="*/ 2973647 w 2973647"/>
                <a:gd name="connsiteY18" fmla="*/ 236855 h 451882"/>
                <a:gd name="connsiteX19" fmla="*/ 2966257 w 2973647"/>
                <a:gd name="connsiteY19" fmla="*/ 239038 h 451882"/>
                <a:gd name="connsiteX20" fmla="*/ 2973647 w 2973647"/>
                <a:gd name="connsiteY20" fmla="*/ 241221 h 451882"/>
                <a:gd name="connsiteX21" fmla="*/ 2966259 w 2973647"/>
                <a:gd name="connsiteY21" fmla="*/ 243404 h 451882"/>
                <a:gd name="connsiteX22" fmla="*/ 2973647 w 2973647"/>
                <a:gd name="connsiteY22" fmla="*/ 245586 h 451882"/>
                <a:gd name="connsiteX23" fmla="*/ 2966257 w 2973647"/>
                <a:gd name="connsiteY23" fmla="*/ 247769 h 451882"/>
                <a:gd name="connsiteX24" fmla="*/ 2973647 w 2973647"/>
                <a:gd name="connsiteY24" fmla="*/ 249952 h 451882"/>
                <a:gd name="connsiteX25" fmla="*/ 2290070 w 2973647"/>
                <a:gd name="connsiteY25" fmla="*/ 451882 h 451882"/>
                <a:gd name="connsiteX26" fmla="*/ 683577 w 2973647"/>
                <a:gd name="connsiteY26" fmla="*/ 451882 h 451882"/>
                <a:gd name="connsiteX27" fmla="*/ 0 w 2973647"/>
                <a:gd name="connsiteY27" fmla="*/ 249952 h 451882"/>
                <a:gd name="connsiteX28" fmla="*/ 7390 w 2973647"/>
                <a:gd name="connsiteY28" fmla="*/ 247769 h 451882"/>
                <a:gd name="connsiteX29" fmla="*/ 0 w 2973647"/>
                <a:gd name="connsiteY29" fmla="*/ 245586 h 451882"/>
                <a:gd name="connsiteX30" fmla="*/ 7389 w 2973647"/>
                <a:gd name="connsiteY30" fmla="*/ 243404 h 451882"/>
                <a:gd name="connsiteX31" fmla="*/ 0 w 2973647"/>
                <a:gd name="connsiteY31" fmla="*/ 241221 h 451882"/>
                <a:gd name="connsiteX32" fmla="*/ 7390 w 2973647"/>
                <a:gd name="connsiteY32" fmla="*/ 239038 h 451882"/>
                <a:gd name="connsiteX33" fmla="*/ 0 w 2973647"/>
                <a:gd name="connsiteY33" fmla="*/ 236855 h 451882"/>
                <a:gd name="connsiteX34" fmla="*/ 7390 w 2973647"/>
                <a:gd name="connsiteY34" fmla="*/ 234672 h 451882"/>
                <a:gd name="connsiteX35" fmla="*/ 0 w 2973647"/>
                <a:gd name="connsiteY35" fmla="*/ 232489 h 451882"/>
                <a:gd name="connsiteX36" fmla="*/ 7389 w 2973647"/>
                <a:gd name="connsiteY36" fmla="*/ 230307 h 451882"/>
                <a:gd name="connsiteX37" fmla="*/ 0 w 2973647"/>
                <a:gd name="connsiteY37" fmla="*/ 228124 h 451882"/>
                <a:gd name="connsiteX38" fmla="*/ 7390 w 2973647"/>
                <a:gd name="connsiteY38" fmla="*/ 225941 h 451882"/>
                <a:gd name="connsiteX39" fmla="*/ 0 w 2973647"/>
                <a:gd name="connsiteY39" fmla="*/ 223758 h 451882"/>
                <a:gd name="connsiteX40" fmla="*/ 7390 w 2973647"/>
                <a:gd name="connsiteY40" fmla="*/ 221575 h 451882"/>
                <a:gd name="connsiteX41" fmla="*/ 0 w 2973647"/>
                <a:gd name="connsiteY41" fmla="*/ 219392 h 451882"/>
                <a:gd name="connsiteX42" fmla="*/ 7389 w 2973647"/>
                <a:gd name="connsiteY42" fmla="*/ 217210 h 451882"/>
                <a:gd name="connsiteX43" fmla="*/ 0 w 2973647"/>
                <a:gd name="connsiteY43" fmla="*/ 215027 h 451882"/>
                <a:gd name="connsiteX44" fmla="*/ 7390 w 2973647"/>
                <a:gd name="connsiteY44" fmla="*/ 212844 h 451882"/>
                <a:gd name="connsiteX45" fmla="*/ 0 w 2973647"/>
                <a:gd name="connsiteY45" fmla="*/ 210661 h 451882"/>
                <a:gd name="connsiteX46" fmla="*/ 7390 w 2973647"/>
                <a:gd name="connsiteY46" fmla="*/ 208478 h 451882"/>
                <a:gd name="connsiteX47" fmla="*/ 0 w 2973647"/>
                <a:gd name="connsiteY47" fmla="*/ 206295 h 451882"/>
                <a:gd name="connsiteX48" fmla="*/ 7389 w 2973647"/>
                <a:gd name="connsiteY48" fmla="*/ 204113 h 451882"/>
                <a:gd name="connsiteX49" fmla="*/ 0 w 2973647"/>
                <a:gd name="connsiteY49" fmla="*/ 201930 h 45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73647" h="451882">
                  <a:moveTo>
                    <a:pt x="683577" y="0"/>
                  </a:moveTo>
                  <a:lnTo>
                    <a:pt x="2290070" y="0"/>
                  </a:lnTo>
                  <a:lnTo>
                    <a:pt x="2973647" y="201930"/>
                  </a:lnTo>
                  <a:lnTo>
                    <a:pt x="2966259" y="204113"/>
                  </a:lnTo>
                  <a:lnTo>
                    <a:pt x="2973647" y="206295"/>
                  </a:lnTo>
                  <a:lnTo>
                    <a:pt x="2966257" y="208478"/>
                  </a:lnTo>
                  <a:lnTo>
                    <a:pt x="2973647" y="210661"/>
                  </a:lnTo>
                  <a:lnTo>
                    <a:pt x="2966257" y="212844"/>
                  </a:lnTo>
                  <a:lnTo>
                    <a:pt x="2973647" y="215027"/>
                  </a:lnTo>
                  <a:lnTo>
                    <a:pt x="2966259" y="217210"/>
                  </a:lnTo>
                  <a:lnTo>
                    <a:pt x="2973647" y="219392"/>
                  </a:lnTo>
                  <a:lnTo>
                    <a:pt x="2966257" y="221575"/>
                  </a:lnTo>
                  <a:lnTo>
                    <a:pt x="2973647" y="223758"/>
                  </a:lnTo>
                  <a:lnTo>
                    <a:pt x="2966257" y="225941"/>
                  </a:lnTo>
                  <a:lnTo>
                    <a:pt x="2973647" y="228124"/>
                  </a:lnTo>
                  <a:lnTo>
                    <a:pt x="2966259" y="230307"/>
                  </a:lnTo>
                  <a:lnTo>
                    <a:pt x="2973647" y="232489"/>
                  </a:lnTo>
                  <a:lnTo>
                    <a:pt x="2966257" y="234672"/>
                  </a:lnTo>
                  <a:lnTo>
                    <a:pt x="2973647" y="236855"/>
                  </a:lnTo>
                  <a:lnTo>
                    <a:pt x="2966257" y="239038"/>
                  </a:lnTo>
                  <a:lnTo>
                    <a:pt x="2973647" y="241221"/>
                  </a:lnTo>
                  <a:lnTo>
                    <a:pt x="2966259" y="243404"/>
                  </a:lnTo>
                  <a:lnTo>
                    <a:pt x="2973647" y="245586"/>
                  </a:lnTo>
                  <a:lnTo>
                    <a:pt x="2966257" y="247769"/>
                  </a:lnTo>
                  <a:lnTo>
                    <a:pt x="2973647" y="249952"/>
                  </a:lnTo>
                  <a:lnTo>
                    <a:pt x="2290070" y="451882"/>
                  </a:lnTo>
                  <a:lnTo>
                    <a:pt x="683577" y="451882"/>
                  </a:lnTo>
                  <a:lnTo>
                    <a:pt x="0" y="249952"/>
                  </a:lnTo>
                  <a:lnTo>
                    <a:pt x="7390" y="247769"/>
                  </a:lnTo>
                  <a:lnTo>
                    <a:pt x="0" y="245586"/>
                  </a:lnTo>
                  <a:lnTo>
                    <a:pt x="7389" y="243404"/>
                  </a:lnTo>
                  <a:lnTo>
                    <a:pt x="0" y="241221"/>
                  </a:lnTo>
                  <a:lnTo>
                    <a:pt x="7390" y="239038"/>
                  </a:lnTo>
                  <a:lnTo>
                    <a:pt x="0" y="236855"/>
                  </a:lnTo>
                  <a:lnTo>
                    <a:pt x="7390" y="234672"/>
                  </a:lnTo>
                  <a:lnTo>
                    <a:pt x="0" y="232489"/>
                  </a:lnTo>
                  <a:lnTo>
                    <a:pt x="7389" y="230307"/>
                  </a:lnTo>
                  <a:lnTo>
                    <a:pt x="0" y="228124"/>
                  </a:lnTo>
                  <a:lnTo>
                    <a:pt x="7390" y="225941"/>
                  </a:lnTo>
                  <a:lnTo>
                    <a:pt x="0" y="223758"/>
                  </a:lnTo>
                  <a:lnTo>
                    <a:pt x="7390" y="221575"/>
                  </a:lnTo>
                  <a:lnTo>
                    <a:pt x="0" y="219392"/>
                  </a:lnTo>
                  <a:lnTo>
                    <a:pt x="7389" y="217210"/>
                  </a:lnTo>
                  <a:lnTo>
                    <a:pt x="0" y="215027"/>
                  </a:lnTo>
                  <a:lnTo>
                    <a:pt x="7390" y="212844"/>
                  </a:lnTo>
                  <a:lnTo>
                    <a:pt x="0" y="210661"/>
                  </a:lnTo>
                  <a:lnTo>
                    <a:pt x="7390" y="208478"/>
                  </a:lnTo>
                  <a:lnTo>
                    <a:pt x="0" y="206295"/>
                  </a:lnTo>
                  <a:lnTo>
                    <a:pt x="7389" y="204113"/>
                  </a:lnTo>
                  <a:lnTo>
                    <a:pt x="0" y="20193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14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14" name="旁门左道出品"/>
            <p:cNvSpPr/>
            <p:nvPr/>
          </p:nvSpPr>
          <p:spPr>
            <a:xfrm>
              <a:off x="932233" y="4749817"/>
              <a:ext cx="4080960" cy="554247"/>
            </a:xfrm>
            <a:prstGeom prst="hexagon">
              <a:avLst>
                <a:gd name="adj" fmla="val 169261"/>
                <a:gd name="vf" fmla="val 115470"/>
              </a:avLst>
            </a:prstGeom>
            <a:solidFill>
              <a:schemeClr val="accent1"/>
            </a:solidFill>
            <a:ln w="31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innerShdw blurRad="254000">
                <a:schemeClr val="accent1">
                  <a:lumMod val="60000"/>
                  <a:lumOff val="40000"/>
                  <a:alpha val="43000"/>
                </a:schemeClr>
              </a:innerShdw>
            </a:effectLst>
          </p:spPr>
          <p:txBody>
            <a:bodyPr rtlCol="0" anchor="ctr"/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cxnSp>
          <p:nvCxnSpPr>
            <p:cNvPr id="115" name="旁门左道出品"/>
            <p:cNvCxnSpPr>
              <a:stCxn id="112" idx="3"/>
            </p:cNvCxnSpPr>
            <p:nvPr/>
          </p:nvCxnSpPr>
          <p:spPr>
            <a:xfrm>
              <a:off x="418431" y="5098866"/>
              <a:ext cx="1305009" cy="438342"/>
            </a:xfrm>
            <a:prstGeom prst="line">
              <a:avLst/>
            </a:prstGeom>
            <a:noFill/>
            <a:ln w="15875" cap="flat" cmpd="sng" algn="ctr">
              <a:gradFill>
                <a:gsLst>
                  <a:gs pos="0">
                    <a:schemeClr val="accent1"/>
                  </a:gs>
                  <a:gs pos="7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16" name="直接连接符 115"/>
            <p:cNvCxnSpPr/>
            <p:nvPr/>
          </p:nvCxnSpPr>
          <p:spPr>
            <a:xfrm>
              <a:off x="1723440" y="5537210"/>
              <a:ext cx="2494551" cy="0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0">
                    <a:schemeClr val="accent1"/>
                  </a:gs>
                  <a:gs pos="74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117" name="旁门左道出品"/>
            <p:cNvCxnSpPr>
              <a:endCxn id="112" idx="0"/>
            </p:cNvCxnSpPr>
            <p:nvPr/>
          </p:nvCxnSpPr>
          <p:spPr>
            <a:xfrm flipV="1">
              <a:off x="4217991" y="5098866"/>
              <a:ext cx="1309010" cy="438342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0">
                    <a:schemeClr val="accent1"/>
                  </a:gs>
                  <a:gs pos="74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grpSp>
        <p:nvGrpSpPr>
          <p:cNvPr id="92" name="组合 91"/>
          <p:cNvGrpSpPr/>
          <p:nvPr/>
        </p:nvGrpSpPr>
        <p:grpSpPr>
          <a:xfrm>
            <a:off x="745023" y="2836643"/>
            <a:ext cx="5008293" cy="2676022"/>
            <a:chOff x="418431" y="518160"/>
            <a:chExt cx="5108572" cy="5159760"/>
          </a:xfrm>
        </p:grpSpPr>
        <p:sp>
          <p:nvSpPr>
            <p:cNvPr id="93" name="矩形 92"/>
            <p:cNvSpPr/>
            <p:nvPr/>
          </p:nvSpPr>
          <p:spPr>
            <a:xfrm>
              <a:off x="418431" y="518160"/>
              <a:ext cx="5108572" cy="452452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53000">
                  <a:schemeClr val="accent1">
                    <a:alpha val="14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418431" y="872067"/>
              <a:ext cx="5104212" cy="4226799"/>
              <a:chOff x="418431" y="2557162"/>
              <a:chExt cx="5104212" cy="2541704"/>
            </a:xfrm>
          </p:grpSpPr>
          <p:cxnSp>
            <p:nvCxnSpPr>
              <p:cNvPr id="104" name="旁门左道出品"/>
              <p:cNvCxnSpPr/>
              <p:nvPr/>
            </p:nvCxnSpPr>
            <p:spPr>
              <a:xfrm>
                <a:off x="418431" y="2557162"/>
                <a:ext cx="0" cy="2541704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  <p:cxnSp>
            <p:nvCxnSpPr>
              <p:cNvPr id="105" name="旁门左道出品"/>
              <p:cNvCxnSpPr/>
              <p:nvPr/>
            </p:nvCxnSpPr>
            <p:spPr>
              <a:xfrm>
                <a:off x="5522643" y="2557162"/>
                <a:ext cx="0" cy="2541704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4000">
                      <a:schemeClr val="accent1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</p:cxnSp>
        </p:grpSp>
        <p:sp>
          <p:nvSpPr>
            <p:cNvPr id="95" name="矩形 94"/>
            <p:cNvSpPr/>
            <p:nvPr/>
          </p:nvSpPr>
          <p:spPr>
            <a:xfrm>
              <a:off x="932236" y="1180080"/>
              <a:ext cx="4080962" cy="384335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8000"/>
                  </a:scheme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6" name="六边形 95"/>
            <p:cNvSpPr/>
            <p:nvPr/>
          </p:nvSpPr>
          <p:spPr>
            <a:xfrm>
              <a:off x="418431" y="4801233"/>
              <a:ext cx="5108567" cy="876687"/>
            </a:xfrm>
            <a:prstGeom prst="hexagon">
              <a:avLst>
                <a:gd name="adj" fmla="val 148386"/>
                <a:gd name="vf" fmla="val 115470"/>
              </a:avLst>
            </a:prstGeom>
            <a:gradFill flip="none" rotWithShape="1">
              <a:gsLst>
                <a:gs pos="8100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7" name="旁门左道出品"/>
            <p:cNvSpPr/>
            <p:nvPr/>
          </p:nvSpPr>
          <p:spPr>
            <a:xfrm>
              <a:off x="418431" y="4801233"/>
              <a:ext cx="5108567" cy="876687"/>
            </a:xfrm>
            <a:prstGeom prst="hexagon">
              <a:avLst>
                <a:gd name="adj" fmla="val 148386"/>
                <a:gd name="vf" fmla="val 115470"/>
              </a:avLst>
            </a:prstGeom>
            <a:gradFill flip="none" rotWithShape="1">
              <a:gsLst>
                <a:gs pos="8100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22960"/>
              <a:endParaRPr lang="zh-CN" altLang="en-US" sz="1620" kern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8" name="六边形 97"/>
            <p:cNvSpPr/>
            <p:nvPr/>
          </p:nvSpPr>
          <p:spPr>
            <a:xfrm>
              <a:off x="418431" y="4660523"/>
              <a:ext cx="5108567" cy="876687"/>
            </a:xfrm>
            <a:prstGeom prst="hexagon">
              <a:avLst>
                <a:gd name="adj" fmla="val 148386"/>
                <a:gd name="vf" fmla="val 115470"/>
              </a:avLst>
            </a:prstGeom>
            <a:gradFill flip="none" rotWithShape="1">
              <a:gsLst>
                <a:gs pos="81000">
                  <a:schemeClr val="accent1">
                    <a:alpha val="0"/>
                  </a:schemeClr>
                </a:gs>
                <a:gs pos="100000">
                  <a:schemeClr val="accent1">
                    <a:alpha val="47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9" name="任意多边形: 形状 380"/>
            <p:cNvSpPr/>
            <p:nvPr/>
          </p:nvSpPr>
          <p:spPr>
            <a:xfrm>
              <a:off x="932233" y="4755810"/>
              <a:ext cx="4080960" cy="620153"/>
            </a:xfrm>
            <a:custGeom>
              <a:avLst/>
              <a:gdLst>
                <a:gd name="connsiteX0" fmla="*/ 683577 w 2973647"/>
                <a:gd name="connsiteY0" fmla="*/ 0 h 451882"/>
                <a:gd name="connsiteX1" fmla="*/ 2290070 w 2973647"/>
                <a:gd name="connsiteY1" fmla="*/ 0 h 451882"/>
                <a:gd name="connsiteX2" fmla="*/ 2973647 w 2973647"/>
                <a:gd name="connsiteY2" fmla="*/ 201930 h 451882"/>
                <a:gd name="connsiteX3" fmla="*/ 2966259 w 2973647"/>
                <a:gd name="connsiteY3" fmla="*/ 204113 h 451882"/>
                <a:gd name="connsiteX4" fmla="*/ 2973647 w 2973647"/>
                <a:gd name="connsiteY4" fmla="*/ 206295 h 451882"/>
                <a:gd name="connsiteX5" fmla="*/ 2966257 w 2973647"/>
                <a:gd name="connsiteY5" fmla="*/ 208478 h 451882"/>
                <a:gd name="connsiteX6" fmla="*/ 2973647 w 2973647"/>
                <a:gd name="connsiteY6" fmla="*/ 210661 h 451882"/>
                <a:gd name="connsiteX7" fmla="*/ 2966257 w 2973647"/>
                <a:gd name="connsiteY7" fmla="*/ 212844 h 451882"/>
                <a:gd name="connsiteX8" fmla="*/ 2973647 w 2973647"/>
                <a:gd name="connsiteY8" fmla="*/ 215027 h 451882"/>
                <a:gd name="connsiteX9" fmla="*/ 2966259 w 2973647"/>
                <a:gd name="connsiteY9" fmla="*/ 217210 h 451882"/>
                <a:gd name="connsiteX10" fmla="*/ 2973647 w 2973647"/>
                <a:gd name="connsiteY10" fmla="*/ 219392 h 451882"/>
                <a:gd name="connsiteX11" fmla="*/ 2966257 w 2973647"/>
                <a:gd name="connsiteY11" fmla="*/ 221575 h 451882"/>
                <a:gd name="connsiteX12" fmla="*/ 2973647 w 2973647"/>
                <a:gd name="connsiteY12" fmla="*/ 223758 h 451882"/>
                <a:gd name="connsiteX13" fmla="*/ 2966257 w 2973647"/>
                <a:gd name="connsiteY13" fmla="*/ 225941 h 451882"/>
                <a:gd name="connsiteX14" fmla="*/ 2973647 w 2973647"/>
                <a:gd name="connsiteY14" fmla="*/ 228124 h 451882"/>
                <a:gd name="connsiteX15" fmla="*/ 2966259 w 2973647"/>
                <a:gd name="connsiteY15" fmla="*/ 230307 h 451882"/>
                <a:gd name="connsiteX16" fmla="*/ 2973647 w 2973647"/>
                <a:gd name="connsiteY16" fmla="*/ 232489 h 451882"/>
                <a:gd name="connsiteX17" fmla="*/ 2966257 w 2973647"/>
                <a:gd name="connsiteY17" fmla="*/ 234672 h 451882"/>
                <a:gd name="connsiteX18" fmla="*/ 2973647 w 2973647"/>
                <a:gd name="connsiteY18" fmla="*/ 236855 h 451882"/>
                <a:gd name="connsiteX19" fmla="*/ 2966257 w 2973647"/>
                <a:gd name="connsiteY19" fmla="*/ 239038 h 451882"/>
                <a:gd name="connsiteX20" fmla="*/ 2973647 w 2973647"/>
                <a:gd name="connsiteY20" fmla="*/ 241221 h 451882"/>
                <a:gd name="connsiteX21" fmla="*/ 2966259 w 2973647"/>
                <a:gd name="connsiteY21" fmla="*/ 243404 h 451882"/>
                <a:gd name="connsiteX22" fmla="*/ 2973647 w 2973647"/>
                <a:gd name="connsiteY22" fmla="*/ 245586 h 451882"/>
                <a:gd name="connsiteX23" fmla="*/ 2966257 w 2973647"/>
                <a:gd name="connsiteY23" fmla="*/ 247769 h 451882"/>
                <a:gd name="connsiteX24" fmla="*/ 2973647 w 2973647"/>
                <a:gd name="connsiteY24" fmla="*/ 249952 h 451882"/>
                <a:gd name="connsiteX25" fmla="*/ 2290070 w 2973647"/>
                <a:gd name="connsiteY25" fmla="*/ 451882 h 451882"/>
                <a:gd name="connsiteX26" fmla="*/ 683577 w 2973647"/>
                <a:gd name="connsiteY26" fmla="*/ 451882 h 451882"/>
                <a:gd name="connsiteX27" fmla="*/ 0 w 2973647"/>
                <a:gd name="connsiteY27" fmla="*/ 249952 h 451882"/>
                <a:gd name="connsiteX28" fmla="*/ 7390 w 2973647"/>
                <a:gd name="connsiteY28" fmla="*/ 247769 h 451882"/>
                <a:gd name="connsiteX29" fmla="*/ 0 w 2973647"/>
                <a:gd name="connsiteY29" fmla="*/ 245586 h 451882"/>
                <a:gd name="connsiteX30" fmla="*/ 7389 w 2973647"/>
                <a:gd name="connsiteY30" fmla="*/ 243404 h 451882"/>
                <a:gd name="connsiteX31" fmla="*/ 0 w 2973647"/>
                <a:gd name="connsiteY31" fmla="*/ 241221 h 451882"/>
                <a:gd name="connsiteX32" fmla="*/ 7390 w 2973647"/>
                <a:gd name="connsiteY32" fmla="*/ 239038 h 451882"/>
                <a:gd name="connsiteX33" fmla="*/ 0 w 2973647"/>
                <a:gd name="connsiteY33" fmla="*/ 236855 h 451882"/>
                <a:gd name="connsiteX34" fmla="*/ 7390 w 2973647"/>
                <a:gd name="connsiteY34" fmla="*/ 234672 h 451882"/>
                <a:gd name="connsiteX35" fmla="*/ 0 w 2973647"/>
                <a:gd name="connsiteY35" fmla="*/ 232489 h 451882"/>
                <a:gd name="connsiteX36" fmla="*/ 7389 w 2973647"/>
                <a:gd name="connsiteY36" fmla="*/ 230307 h 451882"/>
                <a:gd name="connsiteX37" fmla="*/ 0 w 2973647"/>
                <a:gd name="connsiteY37" fmla="*/ 228124 h 451882"/>
                <a:gd name="connsiteX38" fmla="*/ 7390 w 2973647"/>
                <a:gd name="connsiteY38" fmla="*/ 225941 h 451882"/>
                <a:gd name="connsiteX39" fmla="*/ 0 w 2973647"/>
                <a:gd name="connsiteY39" fmla="*/ 223758 h 451882"/>
                <a:gd name="connsiteX40" fmla="*/ 7390 w 2973647"/>
                <a:gd name="connsiteY40" fmla="*/ 221575 h 451882"/>
                <a:gd name="connsiteX41" fmla="*/ 0 w 2973647"/>
                <a:gd name="connsiteY41" fmla="*/ 219392 h 451882"/>
                <a:gd name="connsiteX42" fmla="*/ 7389 w 2973647"/>
                <a:gd name="connsiteY42" fmla="*/ 217210 h 451882"/>
                <a:gd name="connsiteX43" fmla="*/ 0 w 2973647"/>
                <a:gd name="connsiteY43" fmla="*/ 215027 h 451882"/>
                <a:gd name="connsiteX44" fmla="*/ 7390 w 2973647"/>
                <a:gd name="connsiteY44" fmla="*/ 212844 h 451882"/>
                <a:gd name="connsiteX45" fmla="*/ 0 w 2973647"/>
                <a:gd name="connsiteY45" fmla="*/ 210661 h 451882"/>
                <a:gd name="connsiteX46" fmla="*/ 7390 w 2973647"/>
                <a:gd name="connsiteY46" fmla="*/ 208478 h 451882"/>
                <a:gd name="connsiteX47" fmla="*/ 0 w 2973647"/>
                <a:gd name="connsiteY47" fmla="*/ 206295 h 451882"/>
                <a:gd name="connsiteX48" fmla="*/ 7389 w 2973647"/>
                <a:gd name="connsiteY48" fmla="*/ 204113 h 451882"/>
                <a:gd name="connsiteX49" fmla="*/ 0 w 2973647"/>
                <a:gd name="connsiteY49" fmla="*/ 201930 h 45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73647" h="451882">
                  <a:moveTo>
                    <a:pt x="683577" y="0"/>
                  </a:moveTo>
                  <a:lnTo>
                    <a:pt x="2290070" y="0"/>
                  </a:lnTo>
                  <a:lnTo>
                    <a:pt x="2973647" y="201930"/>
                  </a:lnTo>
                  <a:lnTo>
                    <a:pt x="2966259" y="204113"/>
                  </a:lnTo>
                  <a:lnTo>
                    <a:pt x="2973647" y="206295"/>
                  </a:lnTo>
                  <a:lnTo>
                    <a:pt x="2966257" y="208478"/>
                  </a:lnTo>
                  <a:lnTo>
                    <a:pt x="2973647" y="210661"/>
                  </a:lnTo>
                  <a:lnTo>
                    <a:pt x="2966257" y="212844"/>
                  </a:lnTo>
                  <a:lnTo>
                    <a:pt x="2973647" y="215027"/>
                  </a:lnTo>
                  <a:lnTo>
                    <a:pt x="2966259" y="217210"/>
                  </a:lnTo>
                  <a:lnTo>
                    <a:pt x="2973647" y="219392"/>
                  </a:lnTo>
                  <a:lnTo>
                    <a:pt x="2966257" y="221575"/>
                  </a:lnTo>
                  <a:lnTo>
                    <a:pt x="2973647" y="223758"/>
                  </a:lnTo>
                  <a:lnTo>
                    <a:pt x="2966257" y="225941"/>
                  </a:lnTo>
                  <a:lnTo>
                    <a:pt x="2973647" y="228124"/>
                  </a:lnTo>
                  <a:lnTo>
                    <a:pt x="2966259" y="230307"/>
                  </a:lnTo>
                  <a:lnTo>
                    <a:pt x="2973647" y="232489"/>
                  </a:lnTo>
                  <a:lnTo>
                    <a:pt x="2966257" y="234672"/>
                  </a:lnTo>
                  <a:lnTo>
                    <a:pt x="2973647" y="236855"/>
                  </a:lnTo>
                  <a:lnTo>
                    <a:pt x="2966257" y="239038"/>
                  </a:lnTo>
                  <a:lnTo>
                    <a:pt x="2973647" y="241221"/>
                  </a:lnTo>
                  <a:lnTo>
                    <a:pt x="2966259" y="243404"/>
                  </a:lnTo>
                  <a:lnTo>
                    <a:pt x="2973647" y="245586"/>
                  </a:lnTo>
                  <a:lnTo>
                    <a:pt x="2966257" y="247769"/>
                  </a:lnTo>
                  <a:lnTo>
                    <a:pt x="2973647" y="249952"/>
                  </a:lnTo>
                  <a:lnTo>
                    <a:pt x="2290070" y="451882"/>
                  </a:lnTo>
                  <a:lnTo>
                    <a:pt x="683577" y="451882"/>
                  </a:lnTo>
                  <a:lnTo>
                    <a:pt x="0" y="249952"/>
                  </a:lnTo>
                  <a:lnTo>
                    <a:pt x="7390" y="247769"/>
                  </a:lnTo>
                  <a:lnTo>
                    <a:pt x="0" y="245586"/>
                  </a:lnTo>
                  <a:lnTo>
                    <a:pt x="7389" y="243404"/>
                  </a:lnTo>
                  <a:lnTo>
                    <a:pt x="0" y="241221"/>
                  </a:lnTo>
                  <a:lnTo>
                    <a:pt x="7390" y="239038"/>
                  </a:lnTo>
                  <a:lnTo>
                    <a:pt x="0" y="236855"/>
                  </a:lnTo>
                  <a:lnTo>
                    <a:pt x="7390" y="234672"/>
                  </a:lnTo>
                  <a:lnTo>
                    <a:pt x="0" y="232489"/>
                  </a:lnTo>
                  <a:lnTo>
                    <a:pt x="7389" y="230307"/>
                  </a:lnTo>
                  <a:lnTo>
                    <a:pt x="0" y="228124"/>
                  </a:lnTo>
                  <a:lnTo>
                    <a:pt x="7390" y="225941"/>
                  </a:lnTo>
                  <a:lnTo>
                    <a:pt x="0" y="223758"/>
                  </a:lnTo>
                  <a:lnTo>
                    <a:pt x="7390" y="221575"/>
                  </a:lnTo>
                  <a:lnTo>
                    <a:pt x="0" y="219392"/>
                  </a:lnTo>
                  <a:lnTo>
                    <a:pt x="7389" y="217210"/>
                  </a:lnTo>
                  <a:lnTo>
                    <a:pt x="0" y="215027"/>
                  </a:lnTo>
                  <a:lnTo>
                    <a:pt x="7390" y="212844"/>
                  </a:lnTo>
                  <a:lnTo>
                    <a:pt x="0" y="210661"/>
                  </a:lnTo>
                  <a:lnTo>
                    <a:pt x="7390" y="208478"/>
                  </a:lnTo>
                  <a:lnTo>
                    <a:pt x="0" y="206295"/>
                  </a:lnTo>
                  <a:lnTo>
                    <a:pt x="7389" y="204113"/>
                  </a:lnTo>
                  <a:lnTo>
                    <a:pt x="0" y="20193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14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00" name="旁门左道出品"/>
            <p:cNvSpPr/>
            <p:nvPr/>
          </p:nvSpPr>
          <p:spPr>
            <a:xfrm>
              <a:off x="932233" y="4749817"/>
              <a:ext cx="4080960" cy="554247"/>
            </a:xfrm>
            <a:prstGeom prst="hexagon">
              <a:avLst>
                <a:gd name="adj" fmla="val 169261"/>
                <a:gd name="vf" fmla="val 115470"/>
              </a:avLst>
            </a:prstGeom>
            <a:solidFill>
              <a:schemeClr val="accent1"/>
            </a:solidFill>
            <a:ln w="31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innerShdw blurRad="254000">
                <a:schemeClr val="accent1">
                  <a:lumMod val="60000"/>
                  <a:lumOff val="40000"/>
                  <a:alpha val="43000"/>
                </a:schemeClr>
              </a:innerShdw>
            </a:effectLst>
          </p:spPr>
          <p:txBody>
            <a:bodyPr rtlCol="0" anchor="ctr"/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2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cxnSp>
          <p:nvCxnSpPr>
            <p:cNvPr id="101" name="旁门左道出品"/>
            <p:cNvCxnSpPr>
              <a:stCxn id="98" idx="3"/>
            </p:cNvCxnSpPr>
            <p:nvPr/>
          </p:nvCxnSpPr>
          <p:spPr>
            <a:xfrm>
              <a:off x="418431" y="5098866"/>
              <a:ext cx="1305009" cy="438342"/>
            </a:xfrm>
            <a:prstGeom prst="line">
              <a:avLst/>
            </a:prstGeom>
            <a:noFill/>
            <a:ln w="15875" cap="flat" cmpd="sng" algn="ctr">
              <a:gradFill>
                <a:gsLst>
                  <a:gs pos="0">
                    <a:schemeClr val="accent1"/>
                  </a:gs>
                  <a:gs pos="74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cxnSp>
          <p:nvCxnSpPr>
            <p:cNvPr id="102" name="直接连接符 101"/>
            <p:cNvCxnSpPr/>
            <p:nvPr/>
          </p:nvCxnSpPr>
          <p:spPr>
            <a:xfrm>
              <a:off x="1723440" y="5537210"/>
              <a:ext cx="2494551" cy="0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0">
                    <a:schemeClr val="accent1"/>
                  </a:gs>
                  <a:gs pos="74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cxnSp>
          <p:nvCxnSpPr>
            <p:cNvPr id="103" name="旁门左道出品"/>
            <p:cNvCxnSpPr>
              <a:endCxn id="98" idx="0"/>
            </p:cNvCxnSpPr>
            <p:nvPr/>
          </p:nvCxnSpPr>
          <p:spPr>
            <a:xfrm flipV="1">
              <a:off x="4217991" y="5098866"/>
              <a:ext cx="1309010" cy="438342"/>
            </a:xfrm>
            <a:prstGeom prst="line">
              <a:avLst/>
            </a:prstGeom>
            <a:noFill/>
            <a:ln w="15875" cap="flat" cmpd="sng" algn="ctr">
              <a:gradFill flip="none" rotWithShape="1">
                <a:gsLst>
                  <a:gs pos="0">
                    <a:schemeClr val="accent1"/>
                  </a:gs>
                  <a:gs pos="74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</p:grp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权威背书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团队与南网、国网签署合同、意向订单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平行四边形 20"/>
          <p:cNvSpPr/>
          <p:nvPr/>
        </p:nvSpPr>
        <p:spPr>
          <a:xfrm>
            <a:off x="6468606" y="5714073"/>
            <a:ext cx="4584328" cy="998226"/>
          </a:xfrm>
          <a:custGeom>
            <a:avLst/>
            <a:gdLst>
              <a:gd name="connsiteX0" fmla="*/ 0 w 3128782"/>
              <a:gd name="connsiteY0" fmla="*/ 979281 h 979281"/>
              <a:gd name="connsiteX1" fmla="*/ 244820 w 3128782"/>
              <a:gd name="connsiteY1" fmla="*/ 0 h 979281"/>
              <a:gd name="connsiteX2" fmla="*/ 3128782 w 3128782"/>
              <a:gd name="connsiteY2" fmla="*/ 0 h 979281"/>
              <a:gd name="connsiteX3" fmla="*/ 2883962 w 3128782"/>
              <a:gd name="connsiteY3" fmla="*/ 979281 h 979281"/>
              <a:gd name="connsiteX4" fmla="*/ 0 w 3128782"/>
              <a:gd name="connsiteY4" fmla="*/ 979281 h 979281"/>
              <a:gd name="connsiteX0-1" fmla="*/ 0 w 3128782"/>
              <a:gd name="connsiteY0-2" fmla="*/ 979281 h 983833"/>
              <a:gd name="connsiteX1-3" fmla="*/ 244820 w 3128782"/>
              <a:gd name="connsiteY1-4" fmla="*/ 0 h 983833"/>
              <a:gd name="connsiteX2-5" fmla="*/ 3128782 w 3128782"/>
              <a:gd name="connsiteY2-6" fmla="*/ 0 h 983833"/>
              <a:gd name="connsiteX3-7" fmla="*/ 2596489 w 3128782"/>
              <a:gd name="connsiteY3-8" fmla="*/ 983833 h 983833"/>
              <a:gd name="connsiteX4-9" fmla="*/ 0 w 3128782"/>
              <a:gd name="connsiteY4-10" fmla="*/ 979281 h 983833"/>
              <a:gd name="connsiteX0-11" fmla="*/ 0 w 3128782"/>
              <a:gd name="connsiteY0-12" fmla="*/ 979281 h 979609"/>
              <a:gd name="connsiteX1-13" fmla="*/ 244820 w 3128782"/>
              <a:gd name="connsiteY1-14" fmla="*/ 0 h 979609"/>
              <a:gd name="connsiteX2-15" fmla="*/ 3128782 w 3128782"/>
              <a:gd name="connsiteY2-16" fmla="*/ 0 h 979609"/>
              <a:gd name="connsiteX3-17" fmla="*/ 2701910 w 3128782"/>
              <a:gd name="connsiteY3-18" fmla="*/ 979609 h 979609"/>
              <a:gd name="connsiteX4-19" fmla="*/ 0 w 3128782"/>
              <a:gd name="connsiteY4-20" fmla="*/ 979281 h 9796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28782" h="979609">
                <a:moveTo>
                  <a:pt x="0" y="979281"/>
                </a:moveTo>
                <a:lnTo>
                  <a:pt x="244820" y="0"/>
                </a:lnTo>
                <a:lnTo>
                  <a:pt x="3128782" y="0"/>
                </a:lnTo>
                <a:lnTo>
                  <a:pt x="2701910" y="979609"/>
                </a:lnTo>
                <a:lnTo>
                  <a:pt x="0" y="979281"/>
                </a:lnTo>
                <a:close/>
              </a:path>
            </a:pathLst>
          </a:custGeom>
          <a:gradFill flip="none" rotWithShape="1">
            <a:gsLst>
              <a:gs pos="18000">
                <a:srgbClr val="0B3067">
                  <a:alpha val="0"/>
                </a:srgbClr>
              </a:gs>
              <a:gs pos="100000">
                <a:srgbClr val="014271"/>
              </a:gs>
            </a:gsLst>
            <a:lin ang="0" scaled="1"/>
            <a:tileRect/>
          </a:gradFill>
          <a:ln w="28575">
            <a:gradFill flip="none" rotWithShape="1">
              <a:gsLst>
                <a:gs pos="26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D90A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平行四边形 20"/>
          <p:cNvSpPr/>
          <p:nvPr/>
        </p:nvSpPr>
        <p:spPr>
          <a:xfrm>
            <a:off x="700666" y="5674733"/>
            <a:ext cx="4584328" cy="998226"/>
          </a:xfrm>
          <a:custGeom>
            <a:avLst/>
            <a:gdLst>
              <a:gd name="connsiteX0" fmla="*/ 0 w 3128782"/>
              <a:gd name="connsiteY0" fmla="*/ 979281 h 979281"/>
              <a:gd name="connsiteX1" fmla="*/ 244820 w 3128782"/>
              <a:gd name="connsiteY1" fmla="*/ 0 h 979281"/>
              <a:gd name="connsiteX2" fmla="*/ 3128782 w 3128782"/>
              <a:gd name="connsiteY2" fmla="*/ 0 h 979281"/>
              <a:gd name="connsiteX3" fmla="*/ 2883962 w 3128782"/>
              <a:gd name="connsiteY3" fmla="*/ 979281 h 979281"/>
              <a:gd name="connsiteX4" fmla="*/ 0 w 3128782"/>
              <a:gd name="connsiteY4" fmla="*/ 979281 h 979281"/>
              <a:gd name="connsiteX0-1" fmla="*/ 0 w 3128782"/>
              <a:gd name="connsiteY0-2" fmla="*/ 979281 h 983833"/>
              <a:gd name="connsiteX1-3" fmla="*/ 244820 w 3128782"/>
              <a:gd name="connsiteY1-4" fmla="*/ 0 h 983833"/>
              <a:gd name="connsiteX2-5" fmla="*/ 3128782 w 3128782"/>
              <a:gd name="connsiteY2-6" fmla="*/ 0 h 983833"/>
              <a:gd name="connsiteX3-7" fmla="*/ 2596489 w 3128782"/>
              <a:gd name="connsiteY3-8" fmla="*/ 983833 h 983833"/>
              <a:gd name="connsiteX4-9" fmla="*/ 0 w 3128782"/>
              <a:gd name="connsiteY4-10" fmla="*/ 979281 h 983833"/>
              <a:gd name="connsiteX0-11" fmla="*/ 0 w 3128782"/>
              <a:gd name="connsiteY0-12" fmla="*/ 979281 h 979609"/>
              <a:gd name="connsiteX1-13" fmla="*/ 244820 w 3128782"/>
              <a:gd name="connsiteY1-14" fmla="*/ 0 h 979609"/>
              <a:gd name="connsiteX2-15" fmla="*/ 3128782 w 3128782"/>
              <a:gd name="connsiteY2-16" fmla="*/ 0 h 979609"/>
              <a:gd name="connsiteX3-17" fmla="*/ 2701910 w 3128782"/>
              <a:gd name="connsiteY3-18" fmla="*/ 979609 h 979609"/>
              <a:gd name="connsiteX4-19" fmla="*/ 0 w 3128782"/>
              <a:gd name="connsiteY4-20" fmla="*/ 979281 h 9796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128782" h="979609">
                <a:moveTo>
                  <a:pt x="0" y="979281"/>
                </a:moveTo>
                <a:lnTo>
                  <a:pt x="244820" y="0"/>
                </a:lnTo>
                <a:lnTo>
                  <a:pt x="3128782" y="0"/>
                </a:lnTo>
                <a:lnTo>
                  <a:pt x="2701910" y="979609"/>
                </a:lnTo>
                <a:lnTo>
                  <a:pt x="0" y="979281"/>
                </a:lnTo>
                <a:close/>
              </a:path>
            </a:pathLst>
          </a:custGeom>
          <a:gradFill flip="none" rotWithShape="1">
            <a:gsLst>
              <a:gs pos="18000">
                <a:srgbClr val="0B3067">
                  <a:alpha val="0"/>
                </a:srgbClr>
              </a:gs>
              <a:gs pos="100000">
                <a:srgbClr val="014271"/>
              </a:gs>
            </a:gsLst>
            <a:lin ang="0" scaled="1"/>
            <a:tileRect/>
          </a:gradFill>
          <a:ln w="28575">
            <a:gradFill flip="none" rotWithShape="1">
              <a:gsLst>
                <a:gs pos="26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D90AC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71" y="2784536"/>
            <a:ext cx="1658208" cy="2390403"/>
          </a:xfrm>
          <a:prstGeom prst="rect">
            <a:avLst/>
          </a:prstGeom>
          <a:effectLst>
            <a:outerShdw blurRad="76200" dist="88900" dir="8100000" algn="tr" rotWithShape="0">
              <a:prstClr val="black">
                <a:alpha val="42000"/>
              </a:prstClr>
            </a:outerShdw>
          </a:effectLst>
        </p:spPr>
      </p:pic>
      <p:sp>
        <p:nvSpPr>
          <p:cNvPr id="29" name="文本框 28"/>
          <p:cNvSpPr txBox="1"/>
          <p:nvPr/>
        </p:nvSpPr>
        <p:spPr>
          <a:xfrm>
            <a:off x="948564" y="5675266"/>
            <a:ext cx="4409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南方电网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广州局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达成</a:t>
            </a:r>
            <a:r>
              <a:rPr lang="en-US" altLang="zh-CN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购置合同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8" t="11098" r="17299" b="18866"/>
          <a:stretch>
            <a:fillRect/>
          </a:stretch>
        </p:blipFill>
        <p:spPr bwMode="auto">
          <a:xfrm>
            <a:off x="3871020" y="1345335"/>
            <a:ext cx="1357218" cy="112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" t="22313" r="674" b="17725"/>
          <a:stretch>
            <a:fillRect/>
          </a:stretch>
        </p:blipFill>
        <p:spPr bwMode="auto">
          <a:xfrm>
            <a:off x="9358790" y="1492848"/>
            <a:ext cx="2022816" cy="8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: 圆角 2"/>
          <p:cNvSpPr/>
          <p:nvPr/>
        </p:nvSpPr>
        <p:spPr>
          <a:xfrm>
            <a:off x="378518" y="1124147"/>
            <a:ext cx="4660141" cy="4581284"/>
          </a:xfrm>
          <a:prstGeom prst="roundRect">
            <a:avLst>
              <a:gd name="adj" fmla="val 4290"/>
            </a:avLst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矩形: 圆角 2"/>
          <p:cNvSpPr/>
          <p:nvPr/>
        </p:nvSpPr>
        <p:spPr>
          <a:xfrm>
            <a:off x="6217073" y="1124147"/>
            <a:ext cx="5436627" cy="4581284"/>
          </a:xfrm>
          <a:prstGeom prst="roundRect">
            <a:avLst>
              <a:gd name="adj" fmla="val 4290"/>
            </a:avLst>
          </a:prstGeom>
          <a:noFill/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3305" y="2755961"/>
            <a:ext cx="2074933" cy="24295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51"/>
          <p:cNvSpPr txBox="1"/>
          <p:nvPr/>
        </p:nvSpPr>
        <p:spPr>
          <a:xfrm>
            <a:off x="1007983" y="1914227"/>
            <a:ext cx="1428115" cy="69172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1046843"/>
              </a:avLst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巡电科技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51"/>
          <p:cNvSpPr txBox="1"/>
          <p:nvPr/>
        </p:nvSpPr>
        <p:spPr>
          <a:xfrm>
            <a:off x="6585015" y="1863109"/>
            <a:ext cx="1315699" cy="590523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1046843"/>
              </a:avLst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巡电科技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491" y="2640061"/>
            <a:ext cx="2043574" cy="26483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0"/>
          <a:srcRect t="2212" b="2576"/>
          <a:stretch>
            <a:fillRect/>
          </a:stretch>
        </p:blipFill>
        <p:spPr>
          <a:xfrm>
            <a:off x="7004498" y="2635588"/>
            <a:ext cx="1909134" cy="26483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1" name="文本框 50"/>
          <p:cNvSpPr txBox="1"/>
          <p:nvPr/>
        </p:nvSpPr>
        <p:spPr>
          <a:xfrm>
            <a:off x="6729285" y="5714606"/>
            <a:ext cx="4409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国家电网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子公司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达成</a:t>
            </a:r>
            <a:r>
              <a:rPr kumimoji="0" lang="en-US" altLang="zh-CN" sz="2800" b="1" i="0" u="none" strike="noStrike" kern="1200" cap="none" spc="0" normalizeH="0" baseline="0" noProof="0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en-US" altLang="zh-CN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意向订单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1260832" y="1425343"/>
            <a:ext cx="922415" cy="951173"/>
            <a:chOff x="2123224" y="1039944"/>
            <a:chExt cx="1207432" cy="1245075"/>
          </a:xfrm>
        </p:grpSpPr>
        <p:sp>
          <p:nvSpPr>
            <p:cNvPr id="53" name="椭圆 52"/>
            <p:cNvSpPr/>
            <p:nvPr/>
          </p:nvSpPr>
          <p:spPr>
            <a:xfrm>
              <a:off x="2123224" y="1039944"/>
              <a:ext cx="1207432" cy="1207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66" t="24220" r="28151" b="32008"/>
            <a:stretch>
              <a:fillRect/>
            </a:stretch>
          </p:blipFill>
          <p:spPr>
            <a:xfrm>
              <a:off x="2241048" y="1160429"/>
              <a:ext cx="911636" cy="1124590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6781656" y="1274018"/>
            <a:ext cx="922415" cy="951173"/>
            <a:chOff x="2123224" y="1039944"/>
            <a:chExt cx="1207432" cy="1245075"/>
          </a:xfrm>
        </p:grpSpPr>
        <p:sp>
          <p:nvSpPr>
            <p:cNvPr id="56" name="椭圆 55"/>
            <p:cNvSpPr/>
            <p:nvPr/>
          </p:nvSpPr>
          <p:spPr>
            <a:xfrm>
              <a:off x="2123224" y="1039944"/>
              <a:ext cx="1207432" cy="1207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66" t="24220" r="28151" b="32008"/>
            <a:stretch>
              <a:fillRect/>
            </a:stretch>
          </p:blipFill>
          <p:spPr>
            <a:xfrm>
              <a:off x="2241048" y="1160429"/>
              <a:ext cx="911636" cy="1124590"/>
            </a:xfrm>
            <a:prstGeom prst="rect">
              <a:avLst/>
            </a:prstGeom>
          </p:spPr>
        </p:pic>
      </p:grpSp>
      <p:sp>
        <p:nvSpPr>
          <p:cNvPr id="58" name="箭头: 右 57"/>
          <p:cNvSpPr/>
          <p:nvPr/>
        </p:nvSpPr>
        <p:spPr>
          <a:xfrm>
            <a:off x="2524967" y="1643886"/>
            <a:ext cx="829156" cy="477984"/>
          </a:xfrm>
          <a:prstGeom prst="rightArrow">
            <a:avLst>
              <a:gd name="adj1" fmla="val 38601"/>
              <a:gd name="adj2" fmla="val 90082"/>
            </a:avLst>
          </a:prstGeom>
          <a:gradFill flip="none" rotWithShape="1">
            <a:gsLst>
              <a:gs pos="6500">
                <a:srgbClr val="18D0FD"/>
              </a:gs>
              <a:gs pos="100000">
                <a:srgbClr val="CCFEEA">
                  <a:alpha val="36000"/>
                </a:srgbClr>
              </a:gs>
              <a:gs pos="0">
                <a:srgbClr val="0BCDFE">
                  <a:alpha val="73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 w="22225">
                <a:solidFill>
                  <a:srgbClr val="629DD1"/>
                </a:solidFill>
                <a:prstDash val="solid"/>
              </a:ln>
              <a:solidFill>
                <a:srgbClr val="629DD1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箭头: 右 58"/>
          <p:cNvSpPr/>
          <p:nvPr/>
        </p:nvSpPr>
        <p:spPr>
          <a:xfrm>
            <a:off x="8085610" y="1556634"/>
            <a:ext cx="829156" cy="477984"/>
          </a:xfrm>
          <a:prstGeom prst="rightArrow">
            <a:avLst>
              <a:gd name="adj1" fmla="val 38601"/>
              <a:gd name="adj2" fmla="val 90082"/>
            </a:avLst>
          </a:prstGeom>
          <a:gradFill flip="none" rotWithShape="1">
            <a:gsLst>
              <a:gs pos="6500">
                <a:srgbClr val="18D0FD"/>
              </a:gs>
              <a:gs pos="100000">
                <a:srgbClr val="CCFEEA">
                  <a:alpha val="36000"/>
                </a:srgbClr>
              </a:gs>
              <a:gs pos="0">
                <a:srgbClr val="0BCDFE">
                  <a:alpha val="73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 w="22225">
                <a:solidFill>
                  <a:srgbClr val="629DD1"/>
                </a:solidFill>
                <a:prstDash val="solid"/>
              </a:ln>
              <a:solidFill>
                <a:srgbClr val="629DD1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未来规划：专注技术，目标成为狭小空间巡检领域龙头企业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805517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8" name="组合 7" hidden="1"/>
          <p:cNvGrpSpPr/>
          <p:nvPr/>
        </p:nvGrpSpPr>
        <p:grpSpPr>
          <a:xfrm>
            <a:off x="795667" y="1356870"/>
            <a:ext cx="9770113" cy="97353"/>
            <a:chOff x="1452554" y="-989789"/>
            <a:chExt cx="28463892" cy="425450"/>
          </a:xfrm>
        </p:grpSpPr>
        <p:sp>
          <p:nvSpPr>
            <p:cNvPr id="9" name="Freeform 12"/>
            <p:cNvSpPr/>
            <p:nvPr/>
          </p:nvSpPr>
          <p:spPr bwMode="auto">
            <a:xfrm>
              <a:off x="1452554" y="-989789"/>
              <a:ext cx="13668375" cy="425450"/>
            </a:xfrm>
            <a:custGeom>
              <a:avLst/>
              <a:gdLst>
                <a:gd name="T0" fmla="*/ 0 w 8610"/>
                <a:gd name="T1" fmla="*/ 256 h 268"/>
                <a:gd name="T2" fmla="*/ 1900 w 8610"/>
                <a:gd name="T3" fmla="*/ 256 h 268"/>
                <a:gd name="T4" fmla="*/ 2152 w 8610"/>
                <a:gd name="T5" fmla="*/ 0 h 268"/>
                <a:gd name="T6" fmla="*/ 7635 w 8610"/>
                <a:gd name="T7" fmla="*/ 0 h 268"/>
                <a:gd name="T8" fmla="*/ 7898 w 8610"/>
                <a:gd name="T9" fmla="*/ 268 h 268"/>
                <a:gd name="T10" fmla="*/ 8610 w 8610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10" h="268">
                  <a:moveTo>
                    <a:pt x="0" y="256"/>
                  </a:moveTo>
                  <a:lnTo>
                    <a:pt x="1900" y="256"/>
                  </a:lnTo>
                  <a:lnTo>
                    <a:pt x="2152" y="0"/>
                  </a:lnTo>
                  <a:lnTo>
                    <a:pt x="7635" y="0"/>
                  </a:lnTo>
                  <a:lnTo>
                    <a:pt x="7898" y="268"/>
                  </a:lnTo>
                  <a:lnTo>
                    <a:pt x="8610" y="268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950F9">
                      <a:alpha val="0"/>
                    </a:srgbClr>
                  </a:gs>
                  <a:gs pos="33000">
                    <a:srgbClr val="0950F9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9909458" y="-989789"/>
              <a:ext cx="4079875" cy="425450"/>
            </a:xfrm>
            <a:custGeom>
              <a:avLst/>
              <a:gdLst>
                <a:gd name="T0" fmla="*/ 0 w 2570"/>
                <a:gd name="T1" fmla="*/ 0 h 268"/>
                <a:gd name="T2" fmla="*/ 131 w 2570"/>
                <a:gd name="T3" fmla="*/ 135 h 268"/>
                <a:gd name="T4" fmla="*/ 1218 w 2570"/>
                <a:gd name="T5" fmla="*/ 135 h 268"/>
                <a:gd name="T6" fmla="*/ 1282 w 2570"/>
                <a:gd name="T7" fmla="*/ 198 h 268"/>
                <a:gd name="T8" fmla="*/ 2501 w 2570"/>
                <a:gd name="T9" fmla="*/ 198 h 268"/>
                <a:gd name="T10" fmla="*/ 2570 w 2570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0" h="268">
                  <a:moveTo>
                    <a:pt x="0" y="0"/>
                  </a:moveTo>
                  <a:lnTo>
                    <a:pt x="131" y="135"/>
                  </a:lnTo>
                  <a:lnTo>
                    <a:pt x="1218" y="135"/>
                  </a:lnTo>
                  <a:lnTo>
                    <a:pt x="1282" y="198"/>
                  </a:lnTo>
                  <a:lnTo>
                    <a:pt x="2501" y="198"/>
                  </a:lnTo>
                  <a:lnTo>
                    <a:pt x="2570" y="268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950F9">
                      <a:alpha val="0"/>
                    </a:srgbClr>
                  </a:gs>
                  <a:gs pos="100000">
                    <a:srgbClr val="0950F9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4643429" y="-989789"/>
              <a:ext cx="1284288" cy="425450"/>
            </a:xfrm>
            <a:custGeom>
              <a:avLst/>
              <a:gdLst>
                <a:gd name="T0" fmla="*/ 0 w 809"/>
                <a:gd name="T1" fmla="*/ 268 h 268"/>
                <a:gd name="T2" fmla="*/ 545 w 809"/>
                <a:gd name="T3" fmla="*/ 268 h 268"/>
                <a:gd name="T4" fmla="*/ 809 w 809"/>
                <a:gd name="T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9" h="268">
                  <a:moveTo>
                    <a:pt x="0" y="268"/>
                  </a:moveTo>
                  <a:lnTo>
                    <a:pt x="545" y="268"/>
                  </a:lnTo>
                  <a:lnTo>
                    <a:pt x="809" y="0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950F9">
                      <a:alpha val="0"/>
                    </a:srgbClr>
                  </a:gs>
                  <a:gs pos="100000">
                    <a:srgbClr val="0950F9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Freeform 15"/>
            <p:cNvSpPr/>
            <p:nvPr/>
          </p:nvSpPr>
          <p:spPr bwMode="auto">
            <a:xfrm flipH="1">
              <a:off x="28632158" y="-989789"/>
              <a:ext cx="1284288" cy="425450"/>
            </a:xfrm>
            <a:custGeom>
              <a:avLst/>
              <a:gdLst>
                <a:gd name="T0" fmla="*/ 0 w 809"/>
                <a:gd name="T1" fmla="*/ 268 h 268"/>
                <a:gd name="T2" fmla="*/ 545 w 809"/>
                <a:gd name="T3" fmla="*/ 268 h 268"/>
                <a:gd name="T4" fmla="*/ 809 w 809"/>
                <a:gd name="T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9" h="268">
                  <a:moveTo>
                    <a:pt x="0" y="268"/>
                  </a:moveTo>
                  <a:lnTo>
                    <a:pt x="545" y="268"/>
                  </a:lnTo>
                  <a:lnTo>
                    <a:pt x="809" y="0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0CDDD">
                      <a:alpha val="0"/>
                    </a:srgbClr>
                  </a:gs>
                  <a:gs pos="100000">
                    <a:srgbClr val="00CDDD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3857177" y="-898386"/>
              <a:ext cx="6845520" cy="233050"/>
              <a:chOff x="13834519" y="1640840"/>
              <a:chExt cx="6845520" cy="233050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13834519" y="1640840"/>
                <a:ext cx="1091550" cy="233050"/>
                <a:chOff x="12590118" y="1475180"/>
                <a:chExt cx="923589" cy="197190"/>
              </a:xfrm>
            </p:grpSpPr>
            <p:sp>
              <p:nvSpPr>
                <p:cNvPr id="54" name="平行四边形 53"/>
                <p:cNvSpPr/>
                <p:nvPr/>
              </p:nvSpPr>
              <p:spPr>
                <a:xfrm flipH="1">
                  <a:off x="13251447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/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平行四边形 54"/>
                <p:cNvSpPr/>
                <p:nvPr/>
              </p:nvSpPr>
              <p:spPr>
                <a:xfrm flipH="1">
                  <a:off x="13086114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>
                    <a:alpha val="8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平行四边形 55"/>
                <p:cNvSpPr/>
                <p:nvPr/>
              </p:nvSpPr>
              <p:spPr>
                <a:xfrm flipH="1">
                  <a:off x="12920782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>
                    <a:alpha val="6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7" name="平行四边形 56"/>
                <p:cNvSpPr/>
                <p:nvPr/>
              </p:nvSpPr>
              <p:spPr>
                <a:xfrm flipH="1">
                  <a:off x="12755450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>
                    <a:alpha val="4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平行四边形 57"/>
                <p:cNvSpPr/>
                <p:nvPr/>
              </p:nvSpPr>
              <p:spPr>
                <a:xfrm flipH="1">
                  <a:off x="12590118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>
                    <a:alpha val="2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19588489" y="1640840"/>
                <a:ext cx="1091550" cy="233050"/>
                <a:chOff x="21046168" y="1475180"/>
                <a:chExt cx="923589" cy="197190"/>
              </a:xfrm>
            </p:grpSpPr>
            <p:sp>
              <p:nvSpPr>
                <p:cNvPr id="49" name="平行四边形 48"/>
                <p:cNvSpPr/>
                <p:nvPr/>
              </p:nvSpPr>
              <p:spPr>
                <a:xfrm>
                  <a:off x="21046168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/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平行四边形 49"/>
                <p:cNvSpPr/>
                <p:nvPr/>
              </p:nvSpPr>
              <p:spPr>
                <a:xfrm>
                  <a:off x="21211501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>
                    <a:alpha val="8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平行四边形 50"/>
                <p:cNvSpPr/>
                <p:nvPr/>
              </p:nvSpPr>
              <p:spPr>
                <a:xfrm>
                  <a:off x="21376833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>
                    <a:alpha val="6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平行四边形 51"/>
                <p:cNvSpPr/>
                <p:nvPr/>
              </p:nvSpPr>
              <p:spPr>
                <a:xfrm>
                  <a:off x="21542165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>
                    <a:alpha val="4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平行四边形 52"/>
                <p:cNvSpPr/>
                <p:nvPr/>
              </p:nvSpPr>
              <p:spPr>
                <a:xfrm>
                  <a:off x="21707497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>
                    <a:alpha val="2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59" name="文本框 58"/>
          <p:cNvSpPr txBox="1"/>
          <p:nvPr/>
        </p:nvSpPr>
        <p:spPr>
          <a:xfrm>
            <a:off x="4077402" y="1374630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553962" y="1374630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9030521" y="1374630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2025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531029" y="1408636"/>
            <a:ext cx="1714303" cy="523220"/>
          </a:xfrm>
          <a:prstGeom prst="rect">
            <a:avLst/>
          </a:prstGeom>
          <a:gradFill>
            <a:gsLst>
              <a:gs pos="0">
                <a:srgbClr val="3FCDFF">
                  <a:alpha val="70000"/>
                </a:srgbClr>
              </a:gs>
              <a:gs pos="100000">
                <a:srgbClr val="3FCDFF">
                  <a:alpha val="0"/>
                </a:srgb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短期规划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1104016" y="2031231"/>
            <a:ext cx="10444480" cy="0"/>
          </a:xfrm>
          <a:prstGeom prst="straightConnector1">
            <a:avLst/>
          </a:prstGeom>
          <a:ln w="698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234a7bb5-0ea4-474f-af3c-31ad7077b88a"/>
          <p:cNvSpPr/>
          <p:nvPr/>
        </p:nvSpPr>
        <p:spPr>
          <a:xfrm>
            <a:off x="4511658" y="1787508"/>
            <a:ext cx="508003" cy="447455"/>
          </a:xfrm>
          <a:custGeom>
            <a:avLst/>
            <a:gdLst>
              <a:gd name="connsiteX0" fmla="*/ 369576 w 739152"/>
              <a:gd name="connsiteY0" fmla="*/ 0 h 739152"/>
              <a:gd name="connsiteX1" fmla="*/ 739152 w 739152"/>
              <a:gd name="connsiteY1" fmla="*/ 369576 h 739152"/>
              <a:gd name="connsiteX2" fmla="*/ 369576 w 739152"/>
              <a:gd name="connsiteY2" fmla="*/ 739152 h 739152"/>
              <a:gd name="connsiteX3" fmla="*/ 0 w 739152"/>
              <a:gd name="connsiteY3" fmla="*/ 369576 h 739152"/>
              <a:gd name="connsiteX4" fmla="*/ 369576 w 739152"/>
              <a:gd name="connsiteY4" fmla="*/ 0 h 73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152" h="739152">
                <a:moveTo>
                  <a:pt x="369576" y="0"/>
                </a:moveTo>
                <a:cubicBezTo>
                  <a:pt x="573687" y="0"/>
                  <a:pt x="739152" y="165465"/>
                  <a:pt x="739152" y="369576"/>
                </a:cubicBezTo>
                <a:cubicBezTo>
                  <a:pt x="739152" y="573687"/>
                  <a:pt x="573687" y="739152"/>
                  <a:pt x="369576" y="739152"/>
                </a:cubicBezTo>
                <a:cubicBezTo>
                  <a:pt x="165465" y="739152"/>
                  <a:pt x="0" y="573687"/>
                  <a:pt x="0" y="369576"/>
                </a:cubicBezTo>
                <a:cubicBezTo>
                  <a:pt x="0" y="165465"/>
                  <a:pt x="165465" y="0"/>
                  <a:pt x="3695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93658" y="237631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产品研发进展</a:t>
            </a:r>
          </a:p>
        </p:txBody>
      </p:sp>
      <p:sp>
        <p:nvSpPr>
          <p:cNvPr id="89" name="矩形 88"/>
          <p:cNvSpPr/>
          <p:nvPr/>
        </p:nvSpPr>
        <p:spPr>
          <a:xfrm>
            <a:off x="1241875" y="29193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知识产权</a:t>
            </a:r>
          </a:p>
        </p:txBody>
      </p:sp>
      <p:sp>
        <p:nvSpPr>
          <p:cNvPr id="90" name="矩形 89"/>
          <p:cNvSpPr/>
          <p:nvPr/>
        </p:nvSpPr>
        <p:spPr>
          <a:xfrm>
            <a:off x="993658" y="346814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应用场景拓展</a:t>
            </a:r>
          </a:p>
        </p:txBody>
      </p:sp>
      <p:sp>
        <p:nvSpPr>
          <p:cNvPr id="91" name="矩形 90"/>
          <p:cNvSpPr/>
          <p:nvPr/>
        </p:nvSpPr>
        <p:spPr>
          <a:xfrm>
            <a:off x="1241875" y="398921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客户延拓</a:t>
            </a:r>
          </a:p>
        </p:txBody>
      </p:sp>
      <p:cxnSp>
        <p:nvCxnSpPr>
          <p:cNvPr id="92" name="直接连接符 91"/>
          <p:cNvCxnSpPr/>
          <p:nvPr/>
        </p:nvCxnSpPr>
        <p:spPr>
          <a:xfrm>
            <a:off x="840806" y="2942952"/>
            <a:ext cx="10793734" cy="0"/>
          </a:xfrm>
          <a:prstGeom prst="line">
            <a:avLst/>
          </a:prstGeom>
          <a:ln w="12700">
            <a:solidFill>
              <a:schemeClr val="bg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840806" y="3434236"/>
            <a:ext cx="10793734" cy="0"/>
          </a:xfrm>
          <a:prstGeom prst="line">
            <a:avLst/>
          </a:prstGeom>
          <a:ln w="12700">
            <a:solidFill>
              <a:schemeClr val="bg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826941" y="2946630"/>
            <a:ext cx="10793734" cy="490360"/>
          </a:xfrm>
          <a:prstGeom prst="rect">
            <a:avLst/>
          </a:prstGeom>
          <a:gradFill>
            <a:gsLst>
              <a:gs pos="0">
                <a:srgbClr val="3FCDFF">
                  <a:alpha val="70000"/>
                </a:srgbClr>
              </a:gs>
              <a:gs pos="100000">
                <a:srgbClr val="3FCDFF">
                  <a:alpha val="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4" name="直接连接符 93"/>
          <p:cNvCxnSpPr/>
          <p:nvPr/>
        </p:nvCxnSpPr>
        <p:spPr>
          <a:xfrm>
            <a:off x="840806" y="4008268"/>
            <a:ext cx="10793734" cy="0"/>
          </a:xfrm>
          <a:prstGeom prst="line">
            <a:avLst/>
          </a:prstGeom>
          <a:ln w="12700">
            <a:solidFill>
              <a:schemeClr val="bg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754651" y="4013512"/>
            <a:ext cx="10879455" cy="485560"/>
          </a:xfrm>
          <a:prstGeom prst="rect">
            <a:avLst/>
          </a:prstGeom>
          <a:gradFill>
            <a:gsLst>
              <a:gs pos="0">
                <a:srgbClr val="3FCDFF">
                  <a:alpha val="70000"/>
                </a:srgbClr>
              </a:gs>
              <a:gs pos="100000">
                <a:srgbClr val="3FCDFF">
                  <a:alpha val="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94654" y="4524847"/>
            <a:ext cx="2424071" cy="523220"/>
          </a:xfrm>
          <a:prstGeom prst="rect">
            <a:avLst/>
          </a:prstGeom>
          <a:gradFill>
            <a:gsLst>
              <a:gs pos="0">
                <a:srgbClr val="3FCDFF">
                  <a:alpha val="70000"/>
                </a:srgbClr>
              </a:gs>
              <a:gs pos="100000">
                <a:srgbClr val="3FCDFF">
                  <a:alpha val="0"/>
                </a:srgb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中、长期战略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3006676" y="4504500"/>
            <a:ext cx="7568534" cy="532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成为国内知名狭小空间巡检机器人供应商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3669541" y="2379240"/>
            <a:ext cx="227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立足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学校平台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深入研究，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持续优化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产品性能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311818" y="2375101"/>
            <a:ext cx="227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加深与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南方电网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合作，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推进实地实践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改善算法</a:t>
            </a:r>
            <a:endParaRPr lang="en-US" altLang="zh-CN" sz="16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066660" y="2166216"/>
            <a:ext cx="227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依托产学研平台，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推出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第三代产品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构建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全国数据互联网络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3623932" y="2918504"/>
            <a:ext cx="2464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完成创建手续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与项目所有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核心专利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的申报或获取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259765" y="2914367"/>
            <a:ext cx="227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申报专利共</a:t>
            </a:r>
            <a:r>
              <a:rPr lang="en-US" altLang="zh-CN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以上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论文</a:t>
            </a:r>
            <a:r>
              <a:rPr lang="en-US" altLang="zh-CN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8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篇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以上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9066660" y="3037530"/>
            <a:ext cx="2273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专利转化率达到</a:t>
            </a:r>
            <a:r>
              <a:rPr lang="en-US" altLang="zh-CN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endParaRPr lang="zh-CN" altLang="en-US" sz="16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3669541" y="3703887"/>
            <a:ext cx="2464217" cy="47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79750" y="3436634"/>
            <a:ext cx="227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主要应用于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电缆沟道</a:t>
            </a:r>
            <a:endParaRPr lang="en-US" altLang="zh-CN" sz="16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狭小空间巡检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264820" y="3463477"/>
            <a:ext cx="2273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推进应用于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热网</a:t>
            </a:r>
            <a:endParaRPr lang="en-US" altLang="zh-CN" sz="16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狭小空间巡检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9110738" y="3453089"/>
            <a:ext cx="248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推进应用于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轨道交通线路</a:t>
            </a:r>
            <a:endParaRPr lang="en-US" altLang="zh-CN" sz="16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狭小空间巡检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3314431" y="3952416"/>
            <a:ext cx="277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与南方电网及国家电网子公司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签订意向合作订单</a:t>
            </a:r>
            <a:endParaRPr lang="en-US" altLang="zh-CN" sz="16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259764" y="3959665"/>
            <a:ext cx="2686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电网公司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签订长期合作订单，推进与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热网公司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957983" y="3945048"/>
            <a:ext cx="285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推进与</a:t>
            </a:r>
            <a:r>
              <a:rPr lang="zh-CN" altLang="en-US" sz="1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轨道交通</a:t>
            </a:r>
            <a:endParaRPr lang="en-US" altLang="zh-CN" sz="16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相关公司合作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31484" y="5517894"/>
            <a:ext cx="3901862" cy="995028"/>
            <a:chOff x="3537190" y="6912531"/>
            <a:chExt cx="3901862" cy="1093065"/>
          </a:xfrm>
        </p:grpSpPr>
        <p:sp>
          <p:nvSpPr>
            <p:cNvPr id="113" name="任意多边形: 形状 112"/>
            <p:cNvSpPr/>
            <p:nvPr/>
          </p:nvSpPr>
          <p:spPr>
            <a:xfrm>
              <a:off x="3766928" y="6992879"/>
              <a:ext cx="3160054" cy="788868"/>
            </a:xfrm>
            <a:custGeom>
              <a:avLst/>
              <a:gdLst>
                <a:gd name="connsiteX0" fmla="*/ 0 w 8668569"/>
                <a:gd name="connsiteY0" fmla="*/ 0 h 2229834"/>
                <a:gd name="connsiteX1" fmla="*/ 8668569 w 8668569"/>
                <a:gd name="connsiteY1" fmla="*/ 0 h 2229834"/>
                <a:gd name="connsiteX2" fmla="*/ 8668569 w 8668569"/>
                <a:gd name="connsiteY2" fmla="*/ 1898294 h 2229834"/>
                <a:gd name="connsiteX3" fmla="*/ 8337029 w 8668569"/>
                <a:gd name="connsiteY3" fmla="*/ 2229834 h 2229834"/>
                <a:gd name="connsiteX4" fmla="*/ 0 w 8668569"/>
                <a:gd name="connsiteY4" fmla="*/ 2229834 h 222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8569" h="2229834">
                  <a:moveTo>
                    <a:pt x="0" y="0"/>
                  </a:moveTo>
                  <a:lnTo>
                    <a:pt x="8668569" y="0"/>
                  </a:lnTo>
                  <a:lnTo>
                    <a:pt x="8668569" y="1898294"/>
                  </a:lnTo>
                  <a:lnTo>
                    <a:pt x="8337029" y="2229834"/>
                  </a:lnTo>
                  <a:lnTo>
                    <a:pt x="0" y="2229834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293F2">
                    <a:alpha val="10000"/>
                  </a:srgbClr>
                </a:gs>
                <a:gs pos="0">
                  <a:srgbClr val="0293F2">
                    <a:alpha val="25000"/>
                  </a:srgbClr>
                </a:gs>
                <a:gs pos="100000">
                  <a:srgbClr val="0293F2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solidFill>
                <a:srgbClr val="0293F2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55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3537190" y="6912531"/>
              <a:ext cx="667863" cy="31109"/>
              <a:chOff x="6449441" y="3851910"/>
              <a:chExt cx="908162" cy="61520"/>
            </a:xfrm>
            <a:gradFill flip="none" rotWithShape="1">
              <a:gsLst>
                <a:gs pos="0">
                  <a:srgbClr val="0293F2">
                    <a:alpha val="0"/>
                  </a:srgbClr>
                </a:gs>
                <a:gs pos="100000">
                  <a:srgbClr val="0293F2">
                    <a:alpha val="66000"/>
                  </a:srgbClr>
                </a:gs>
              </a:gsLst>
              <a:lin ang="0" scaled="0"/>
              <a:tileRect/>
            </a:gradFill>
            <a:effectLst/>
          </p:grpSpPr>
          <p:sp>
            <p:nvSpPr>
              <p:cNvPr id="132" name="平行四边形 131"/>
              <p:cNvSpPr/>
              <p:nvPr/>
            </p:nvSpPr>
            <p:spPr>
              <a:xfrm>
                <a:off x="64494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3" name="平行四边形 132"/>
              <p:cNvSpPr/>
              <p:nvPr/>
            </p:nvSpPr>
            <p:spPr>
              <a:xfrm>
                <a:off x="65338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4" name="平行四边形 133"/>
              <p:cNvSpPr/>
              <p:nvPr/>
            </p:nvSpPr>
            <p:spPr>
              <a:xfrm>
                <a:off x="66182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5" name="平行四边形 134"/>
              <p:cNvSpPr/>
              <p:nvPr/>
            </p:nvSpPr>
            <p:spPr>
              <a:xfrm>
                <a:off x="67026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6" name="平行四边形 135"/>
              <p:cNvSpPr/>
              <p:nvPr/>
            </p:nvSpPr>
            <p:spPr>
              <a:xfrm>
                <a:off x="6787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7" name="平行四边形 136"/>
              <p:cNvSpPr/>
              <p:nvPr/>
            </p:nvSpPr>
            <p:spPr>
              <a:xfrm>
                <a:off x="6871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8" name="平行四边形 137"/>
              <p:cNvSpPr/>
              <p:nvPr/>
            </p:nvSpPr>
            <p:spPr>
              <a:xfrm>
                <a:off x="69558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9" name="平行四边形 138"/>
              <p:cNvSpPr/>
              <p:nvPr/>
            </p:nvSpPr>
            <p:spPr>
              <a:xfrm>
                <a:off x="70402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40" name="平行四边形 139"/>
              <p:cNvSpPr/>
              <p:nvPr/>
            </p:nvSpPr>
            <p:spPr>
              <a:xfrm>
                <a:off x="71246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41" name="平行四边形 140"/>
              <p:cNvSpPr/>
              <p:nvPr/>
            </p:nvSpPr>
            <p:spPr>
              <a:xfrm>
                <a:off x="7209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42" name="平行四边形 141"/>
              <p:cNvSpPr/>
              <p:nvPr/>
            </p:nvSpPr>
            <p:spPr>
              <a:xfrm>
                <a:off x="7293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>
              <a:off x="6276118" y="7892919"/>
              <a:ext cx="935825" cy="112677"/>
              <a:chOff x="6238768" y="7750638"/>
              <a:chExt cx="935825" cy="112677"/>
            </a:xfrm>
          </p:grpSpPr>
          <p:grpSp>
            <p:nvGrpSpPr>
              <p:cNvPr id="117" name="组合 116"/>
              <p:cNvGrpSpPr/>
              <p:nvPr/>
            </p:nvGrpSpPr>
            <p:grpSpPr>
              <a:xfrm flipH="1" flipV="1">
                <a:off x="6272207" y="7750638"/>
                <a:ext cx="667863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121" name="平行四边形 120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5" name="平行四边形 124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6" name="平行四边形 125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7" name="平行四边形 126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8" name="平行四边形 127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9" name="平行四边形 128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0" name="平行四边形 129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1" name="平行四边形 130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118" name="组合 117"/>
              <p:cNvGrpSpPr/>
              <p:nvPr/>
            </p:nvGrpSpPr>
            <p:grpSpPr>
              <a:xfrm>
                <a:off x="6238768" y="7764148"/>
                <a:ext cx="935825" cy="99167"/>
                <a:chOff x="9443085" y="3865354"/>
                <a:chExt cx="1272538" cy="196106"/>
              </a:xfrm>
              <a:effectLst/>
            </p:grpSpPr>
            <p:cxnSp>
              <p:nvCxnSpPr>
                <p:cNvPr id="119" name="直接连接符 118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10520153" y="3865354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</p:grpSp>
        <p:sp>
          <p:nvSpPr>
            <p:cNvPr id="116" name="矩形 115"/>
            <p:cNvSpPr/>
            <p:nvPr/>
          </p:nvSpPr>
          <p:spPr>
            <a:xfrm>
              <a:off x="3861093" y="7037492"/>
              <a:ext cx="357795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技术再突破</a:t>
              </a:r>
              <a:endParaRPr kumimoji="0" lang="zh-CN" altLang="en-US" sz="3600" b="1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4375325" y="5498844"/>
            <a:ext cx="3901862" cy="995028"/>
            <a:chOff x="3537190" y="6912531"/>
            <a:chExt cx="3901862" cy="1093065"/>
          </a:xfrm>
        </p:grpSpPr>
        <p:sp>
          <p:nvSpPr>
            <p:cNvPr id="144" name="任意多边形: 形状 143"/>
            <p:cNvSpPr/>
            <p:nvPr/>
          </p:nvSpPr>
          <p:spPr>
            <a:xfrm>
              <a:off x="3766928" y="6992879"/>
              <a:ext cx="3160054" cy="788868"/>
            </a:xfrm>
            <a:custGeom>
              <a:avLst/>
              <a:gdLst>
                <a:gd name="connsiteX0" fmla="*/ 0 w 8668569"/>
                <a:gd name="connsiteY0" fmla="*/ 0 h 2229834"/>
                <a:gd name="connsiteX1" fmla="*/ 8668569 w 8668569"/>
                <a:gd name="connsiteY1" fmla="*/ 0 h 2229834"/>
                <a:gd name="connsiteX2" fmla="*/ 8668569 w 8668569"/>
                <a:gd name="connsiteY2" fmla="*/ 1898294 h 2229834"/>
                <a:gd name="connsiteX3" fmla="*/ 8337029 w 8668569"/>
                <a:gd name="connsiteY3" fmla="*/ 2229834 h 2229834"/>
                <a:gd name="connsiteX4" fmla="*/ 0 w 8668569"/>
                <a:gd name="connsiteY4" fmla="*/ 2229834 h 222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8569" h="2229834">
                  <a:moveTo>
                    <a:pt x="0" y="0"/>
                  </a:moveTo>
                  <a:lnTo>
                    <a:pt x="8668569" y="0"/>
                  </a:lnTo>
                  <a:lnTo>
                    <a:pt x="8668569" y="1898294"/>
                  </a:lnTo>
                  <a:lnTo>
                    <a:pt x="8337029" y="2229834"/>
                  </a:lnTo>
                  <a:lnTo>
                    <a:pt x="0" y="2229834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293F2">
                    <a:alpha val="10000"/>
                  </a:srgbClr>
                </a:gs>
                <a:gs pos="0">
                  <a:srgbClr val="0293F2">
                    <a:alpha val="25000"/>
                  </a:srgbClr>
                </a:gs>
                <a:gs pos="100000">
                  <a:srgbClr val="0293F2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solidFill>
                <a:srgbClr val="0293F2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55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3537190" y="6912531"/>
              <a:ext cx="667863" cy="31109"/>
              <a:chOff x="6449441" y="3851910"/>
              <a:chExt cx="908162" cy="61520"/>
            </a:xfrm>
            <a:gradFill flip="none" rotWithShape="1">
              <a:gsLst>
                <a:gs pos="0">
                  <a:srgbClr val="0293F2">
                    <a:alpha val="0"/>
                  </a:srgbClr>
                </a:gs>
                <a:gs pos="100000">
                  <a:srgbClr val="0293F2">
                    <a:alpha val="66000"/>
                  </a:srgbClr>
                </a:gs>
              </a:gsLst>
              <a:lin ang="0" scaled="0"/>
              <a:tileRect/>
            </a:gradFill>
            <a:effectLst/>
          </p:grpSpPr>
          <p:sp>
            <p:nvSpPr>
              <p:cNvPr id="163" name="平行四边形 162"/>
              <p:cNvSpPr/>
              <p:nvPr/>
            </p:nvSpPr>
            <p:spPr>
              <a:xfrm>
                <a:off x="64494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64" name="平行四边形 163"/>
              <p:cNvSpPr/>
              <p:nvPr/>
            </p:nvSpPr>
            <p:spPr>
              <a:xfrm>
                <a:off x="65338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65" name="平行四边形 164"/>
              <p:cNvSpPr/>
              <p:nvPr/>
            </p:nvSpPr>
            <p:spPr>
              <a:xfrm>
                <a:off x="66182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66" name="平行四边形 165"/>
              <p:cNvSpPr/>
              <p:nvPr/>
            </p:nvSpPr>
            <p:spPr>
              <a:xfrm>
                <a:off x="67026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67" name="平行四边形 166"/>
              <p:cNvSpPr/>
              <p:nvPr/>
            </p:nvSpPr>
            <p:spPr>
              <a:xfrm>
                <a:off x="6787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68" name="平行四边形 167"/>
              <p:cNvSpPr/>
              <p:nvPr/>
            </p:nvSpPr>
            <p:spPr>
              <a:xfrm>
                <a:off x="6871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69" name="平行四边形 168"/>
              <p:cNvSpPr/>
              <p:nvPr/>
            </p:nvSpPr>
            <p:spPr>
              <a:xfrm>
                <a:off x="69558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70" name="平行四边形 169"/>
              <p:cNvSpPr/>
              <p:nvPr/>
            </p:nvSpPr>
            <p:spPr>
              <a:xfrm>
                <a:off x="70402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71" name="平行四边形 170"/>
              <p:cNvSpPr/>
              <p:nvPr/>
            </p:nvSpPr>
            <p:spPr>
              <a:xfrm>
                <a:off x="71246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72" name="平行四边形 171"/>
              <p:cNvSpPr/>
              <p:nvPr/>
            </p:nvSpPr>
            <p:spPr>
              <a:xfrm>
                <a:off x="7209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73" name="平行四边形 172"/>
              <p:cNvSpPr/>
              <p:nvPr/>
            </p:nvSpPr>
            <p:spPr>
              <a:xfrm>
                <a:off x="7293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6276118" y="7892919"/>
              <a:ext cx="935825" cy="112677"/>
              <a:chOff x="6238768" y="7750638"/>
              <a:chExt cx="935825" cy="112677"/>
            </a:xfrm>
          </p:grpSpPr>
          <p:grpSp>
            <p:nvGrpSpPr>
              <p:cNvPr id="148" name="组合 147"/>
              <p:cNvGrpSpPr/>
              <p:nvPr/>
            </p:nvGrpSpPr>
            <p:grpSpPr>
              <a:xfrm flipH="1" flipV="1">
                <a:off x="6272207" y="7750638"/>
                <a:ext cx="667863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152" name="平行四边形 151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53" name="平行四边形 152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54" name="平行四边形 153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55" name="平行四边形 154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56" name="平行四边形 155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57" name="平行四边形 156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58" name="平行四边形 157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59" name="平行四边形 158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60" name="平行四边形 159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61" name="平行四边形 160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62" name="平行四边形 161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149" name="组合 148"/>
              <p:cNvGrpSpPr/>
              <p:nvPr/>
            </p:nvGrpSpPr>
            <p:grpSpPr>
              <a:xfrm>
                <a:off x="6238768" y="7764148"/>
                <a:ext cx="935825" cy="99167"/>
                <a:chOff x="9443085" y="3865354"/>
                <a:chExt cx="1272538" cy="196106"/>
              </a:xfrm>
              <a:effectLst/>
            </p:grpSpPr>
            <p:cxnSp>
              <p:nvCxnSpPr>
                <p:cNvPr id="150" name="直接连接符 149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51" name="直接连接符 150"/>
                <p:cNvCxnSpPr/>
                <p:nvPr/>
              </p:nvCxnSpPr>
              <p:spPr>
                <a:xfrm flipV="1">
                  <a:off x="10520153" y="3865354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</p:grpSp>
        <p:sp>
          <p:nvSpPr>
            <p:cNvPr id="147" name="矩形 146"/>
            <p:cNvSpPr/>
            <p:nvPr/>
          </p:nvSpPr>
          <p:spPr>
            <a:xfrm>
              <a:off x="3861093" y="7037492"/>
              <a:ext cx="357795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构建专利池</a:t>
              </a:r>
              <a:endParaRPr kumimoji="0" lang="zh-CN" altLang="en-US" sz="3600" b="1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8137908" y="5498844"/>
            <a:ext cx="3901862" cy="995028"/>
            <a:chOff x="3537190" y="6912531"/>
            <a:chExt cx="3901862" cy="1093065"/>
          </a:xfrm>
        </p:grpSpPr>
        <p:sp>
          <p:nvSpPr>
            <p:cNvPr id="175" name="任意多边形: 形状 174"/>
            <p:cNvSpPr/>
            <p:nvPr/>
          </p:nvSpPr>
          <p:spPr>
            <a:xfrm>
              <a:off x="3766928" y="6992879"/>
              <a:ext cx="3160054" cy="788868"/>
            </a:xfrm>
            <a:custGeom>
              <a:avLst/>
              <a:gdLst>
                <a:gd name="connsiteX0" fmla="*/ 0 w 8668569"/>
                <a:gd name="connsiteY0" fmla="*/ 0 h 2229834"/>
                <a:gd name="connsiteX1" fmla="*/ 8668569 w 8668569"/>
                <a:gd name="connsiteY1" fmla="*/ 0 h 2229834"/>
                <a:gd name="connsiteX2" fmla="*/ 8668569 w 8668569"/>
                <a:gd name="connsiteY2" fmla="*/ 1898294 h 2229834"/>
                <a:gd name="connsiteX3" fmla="*/ 8337029 w 8668569"/>
                <a:gd name="connsiteY3" fmla="*/ 2229834 h 2229834"/>
                <a:gd name="connsiteX4" fmla="*/ 0 w 8668569"/>
                <a:gd name="connsiteY4" fmla="*/ 2229834 h 222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8569" h="2229834">
                  <a:moveTo>
                    <a:pt x="0" y="0"/>
                  </a:moveTo>
                  <a:lnTo>
                    <a:pt x="8668569" y="0"/>
                  </a:lnTo>
                  <a:lnTo>
                    <a:pt x="8668569" y="1898294"/>
                  </a:lnTo>
                  <a:lnTo>
                    <a:pt x="8337029" y="2229834"/>
                  </a:lnTo>
                  <a:lnTo>
                    <a:pt x="0" y="2229834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293F2">
                    <a:alpha val="10000"/>
                  </a:srgbClr>
                </a:gs>
                <a:gs pos="0">
                  <a:srgbClr val="0293F2">
                    <a:alpha val="25000"/>
                  </a:srgbClr>
                </a:gs>
                <a:gs pos="100000">
                  <a:srgbClr val="0293F2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solidFill>
                <a:srgbClr val="0293F2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55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176" name="组合 175"/>
            <p:cNvGrpSpPr/>
            <p:nvPr/>
          </p:nvGrpSpPr>
          <p:grpSpPr>
            <a:xfrm>
              <a:off x="3537190" y="6912531"/>
              <a:ext cx="667863" cy="31109"/>
              <a:chOff x="6449441" y="3851910"/>
              <a:chExt cx="908162" cy="61520"/>
            </a:xfrm>
            <a:gradFill flip="none" rotWithShape="1">
              <a:gsLst>
                <a:gs pos="0">
                  <a:srgbClr val="0293F2">
                    <a:alpha val="0"/>
                  </a:srgbClr>
                </a:gs>
                <a:gs pos="100000">
                  <a:srgbClr val="0293F2">
                    <a:alpha val="66000"/>
                  </a:srgbClr>
                </a:gs>
              </a:gsLst>
              <a:lin ang="0" scaled="0"/>
              <a:tileRect/>
            </a:gradFill>
            <a:effectLst/>
          </p:grpSpPr>
          <p:sp>
            <p:nvSpPr>
              <p:cNvPr id="194" name="平行四边形 193"/>
              <p:cNvSpPr/>
              <p:nvPr/>
            </p:nvSpPr>
            <p:spPr>
              <a:xfrm>
                <a:off x="64494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95" name="平行四边形 194"/>
              <p:cNvSpPr/>
              <p:nvPr/>
            </p:nvSpPr>
            <p:spPr>
              <a:xfrm>
                <a:off x="65338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96" name="平行四边形 195"/>
              <p:cNvSpPr/>
              <p:nvPr/>
            </p:nvSpPr>
            <p:spPr>
              <a:xfrm>
                <a:off x="66182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97" name="平行四边形 196"/>
              <p:cNvSpPr/>
              <p:nvPr/>
            </p:nvSpPr>
            <p:spPr>
              <a:xfrm>
                <a:off x="67026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98" name="平行四边形 197"/>
              <p:cNvSpPr/>
              <p:nvPr/>
            </p:nvSpPr>
            <p:spPr>
              <a:xfrm>
                <a:off x="6787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99" name="平行四边形 198"/>
              <p:cNvSpPr/>
              <p:nvPr/>
            </p:nvSpPr>
            <p:spPr>
              <a:xfrm>
                <a:off x="6871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200" name="平行四边形 199"/>
              <p:cNvSpPr/>
              <p:nvPr/>
            </p:nvSpPr>
            <p:spPr>
              <a:xfrm>
                <a:off x="69558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201" name="平行四边形 200"/>
              <p:cNvSpPr/>
              <p:nvPr/>
            </p:nvSpPr>
            <p:spPr>
              <a:xfrm>
                <a:off x="70402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202" name="平行四边形 201"/>
              <p:cNvSpPr/>
              <p:nvPr/>
            </p:nvSpPr>
            <p:spPr>
              <a:xfrm>
                <a:off x="71246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203" name="平行四边形 202"/>
              <p:cNvSpPr/>
              <p:nvPr/>
            </p:nvSpPr>
            <p:spPr>
              <a:xfrm>
                <a:off x="7209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204" name="平行四边形 203"/>
              <p:cNvSpPr/>
              <p:nvPr/>
            </p:nvSpPr>
            <p:spPr>
              <a:xfrm>
                <a:off x="7293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>
              <a:off x="6276118" y="7892919"/>
              <a:ext cx="935825" cy="112677"/>
              <a:chOff x="6238768" y="7750638"/>
              <a:chExt cx="935825" cy="112677"/>
            </a:xfrm>
          </p:grpSpPr>
          <p:grpSp>
            <p:nvGrpSpPr>
              <p:cNvPr id="179" name="组合 178"/>
              <p:cNvGrpSpPr/>
              <p:nvPr/>
            </p:nvGrpSpPr>
            <p:grpSpPr>
              <a:xfrm flipH="1" flipV="1">
                <a:off x="6272207" y="7750638"/>
                <a:ext cx="667863" cy="31109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183" name="平行四边形 182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84" name="平行四边形 183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85" name="平行四边形 184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86" name="平行四边形 185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87" name="平行四边形 186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88" name="平行四边形 187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89" name="平行四边形 188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90" name="平行四边形 189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91" name="平行四边形 190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92" name="平行四边形 191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93" name="平行四边形 192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6238768" y="7764148"/>
                <a:ext cx="935825" cy="99167"/>
                <a:chOff x="9443085" y="3865354"/>
                <a:chExt cx="1272538" cy="196106"/>
              </a:xfrm>
              <a:effectLst/>
            </p:grpSpPr>
            <p:cxnSp>
              <p:nvCxnSpPr>
                <p:cNvPr id="181" name="直接连接符 180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82" name="直接连接符 181"/>
                <p:cNvCxnSpPr/>
                <p:nvPr/>
              </p:nvCxnSpPr>
              <p:spPr>
                <a:xfrm flipV="1">
                  <a:off x="10520153" y="3865354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</p:grpSp>
        <p:sp>
          <p:nvSpPr>
            <p:cNvPr id="178" name="矩形 177"/>
            <p:cNvSpPr/>
            <p:nvPr/>
          </p:nvSpPr>
          <p:spPr>
            <a:xfrm>
              <a:off x="3861093" y="7037492"/>
              <a:ext cx="357795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 场景全覆盖</a:t>
              </a:r>
              <a:endParaRPr kumimoji="0" lang="zh-CN" altLang="en-US" sz="3600" b="1" i="0" u="none" strike="noStrike" kern="1200" cap="none" spc="0" normalizeH="0" baseline="0" noProof="0" dirty="0">
                <a:ln w="6350">
                  <a:noFill/>
                </a:ln>
                <a:solidFill>
                  <a:prstClr val="white"/>
                </a:soli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795667" y="5104183"/>
            <a:ext cx="10865368" cy="97353"/>
            <a:chOff x="1452554" y="-989789"/>
            <a:chExt cx="31654767" cy="425450"/>
          </a:xfrm>
        </p:grpSpPr>
        <p:sp>
          <p:nvSpPr>
            <p:cNvPr id="206" name="Freeform 12"/>
            <p:cNvSpPr/>
            <p:nvPr/>
          </p:nvSpPr>
          <p:spPr bwMode="auto">
            <a:xfrm>
              <a:off x="1452554" y="-989789"/>
              <a:ext cx="13668375" cy="425450"/>
            </a:xfrm>
            <a:custGeom>
              <a:avLst/>
              <a:gdLst>
                <a:gd name="T0" fmla="*/ 0 w 8610"/>
                <a:gd name="T1" fmla="*/ 256 h 268"/>
                <a:gd name="T2" fmla="*/ 1900 w 8610"/>
                <a:gd name="T3" fmla="*/ 256 h 268"/>
                <a:gd name="T4" fmla="*/ 2152 w 8610"/>
                <a:gd name="T5" fmla="*/ 0 h 268"/>
                <a:gd name="T6" fmla="*/ 7635 w 8610"/>
                <a:gd name="T7" fmla="*/ 0 h 268"/>
                <a:gd name="T8" fmla="*/ 7898 w 8610"/>
                <a:gd name="T9" fmla="*/ 268 h 268"/>
                <a:gd name="T10" fmla="*/ 8610 w 8610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10" h="268">
                  <a:moveTo>
                    <a:pt x="0" y="256"/>
                  </a:moveTo>
                  <a:lnTo>
                    <a:pt x="1900" y="256"/>
                  </a:lnTo>
                  <a:lnTo>
                    <a:pt x="2152" y="0"/>
                  </a:lnTo>
                  <a:lnTo>
                    <a:pt x="7635" y="0"/>
                  </a:lnTo>
                  <a:lnTo>
                    <a:pt x="7898" y="268"/>
                  </a:lnTo>
                  <a:lnTo>
                    <a:pt x="8610" y="268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950F9">
                      <a:alpha val="0"/>
                    </a:srgbClr>
                  </a:gs>
                  <a:gs pos="33000">
                    <a:srgbClr val="0950F9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7" name="Freeform 13"/>
            <p:cNvSpPr/>
            <p:nvPr/>
          </p:nvSpPr>
          <p:spPr bwMode="auto">
            <a:xfrm>
              <a:off x="9909458" y="-989789"/>
              <a:ext cx="4079875" cy="425450"/>
            </a:xfrm>
            <a:custGeom>
              <a:avLst/>
              <a:gdLst>
                <a:gd name="T0" fmla="*/ 0 w 2570"/>
                <a:gd name="T1" fmla="*/ 0 h 268"/>
                <a:gd name="T2" fmla="*/ 131 w 2570"/>
                <a:gd name="T3" fmla="*/ 135 h 268"/>
                <a:gd name="T4" fmla="*/ 1218 w 2570"/>
                <a:gd name="T5" fmla="*/ 135 h 268"/>
                <a:gd name="T6" fmla="*/ 1282 w 2570"/>
                <a:gd name="T7" fmla="*/ 198 h 268"/>
                <a:gd name="T8" fmla="*/ 2501 w 2570"/>
                <a:gd name="T9" fmla="*/ 198 h 268"/>
                <a:gd name="T10" fmla="*/ 2570 w 2570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0" h="268">
                  <a:moveTo>
                    <a:pt x="0" y="0"/>
                  </a:moveTo>
                  <a:lnTo>
                    <a:pt x="131" y="135"/>
                  </a:lnTo>
                  <a:lnTo>
                    <a:pt x="1218" y="135"/>
                  </a:lnTo>
                  <a:lnTo>
                    <a:pt x="1282" y="198"/>
                  </a:lnTo>
                  <a:lnTo>
                    <a:pt x="2501" y="198"/>
                  </a:lnTo>
                  <a:lnTo>
                    <a:pt x="2570" y="268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950F9">
                      <a:alpha val="0"/>
                    </a:srgbClr>
                  </a:gs>
                  <a:gs pos="100000">
                    <a:srgbClr val="0950F9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8" name="Freeform 15"/>
            <p:cNvSpPr/>
            <p:nvPr/>
          </p:nvSpPr>
          <p:spPr bwMode="auto">
            <a:xfrm>
              <a:off x="4643429" y="-989789"/>
              <a:ext cx="1284288" cy="425450"/>
            </a:xfrm>
            <a:custGeom>
              <a:avLst/>
              <a:gdLst>
                <a:gd name="T0" fmla="*/ 0 w 809"/>
                <a:gd name="T1" fmla="*/ 268 h 268"/>
                <a:gd name="T2" fmla="*/ 545 w 809"/>
                <a:gd name="T3" fmla="*/ 268 h 268"/>
                <a:gd name="T4" fmla="*/ 809 w 809"/>
                <a:gd name="T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9" h="268">
                  <a:moveTo>
                    <a:pt x="0" y="268"/>
                  </a:moveTo>
                  <a:lnTo>
                    <a:pt x="545" y="268"/>
                  </a:lnTo>
                  <a:lnTo>
                    <a:pt x="809" y="0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950F9">
                      <a:alpha val="0"/>
                    </a:srgbClr>
                  </a:gs>
                  <a:gs pos="100000">
                    <a:srgbClr val="0950F9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9" name="Freeform 12"/>
            <p:cNvSpPr/>
            <p:nvPr/>
          </p:nvSpPr>
          <p:spPr bwMode="auto">
            <a:xfrm flipH="1">
              <a:off x="19438946" y="-989789"/>
              <a:ext cx="13668375" cy="425450"/>
            </a:xfrm>
            <a:custGeom>
              <a:avLst/>
              <a:gdLst>
                <a:gd name="T0" fmla="*/ 0 w 8610"/>
                <a:gd name="T1" fmla="*/ 256 h 268"/>
                <a:gd name="T2" fmla="*/ 1900 w 8610"/>
                <a:gd name="T3" fmla="*/ 256 h 268"/>
                <a:gd name="T4" fmla="*/ 2152 w 8610"/>
                <a:gd name="T5" fmla="*/ 0 h 268"/>
                <a:gd name="T6" fmla="*/ 7635 w 8610"/>
                <a:gd name="T7" fmla="*/ 0 h 268"/>
                <a:gd name="T8" fmla="*/ 7898 w 8610"/>
                <a:gd name="T9" fmla="*/ 268 h 268"/>
                <a:gd name="T10" fmla="*/ 8610 w 8610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10" h="268">
                  <a:moveTo>
                    <a:pt x="0" y="256"/>
                  </a:moveTo>
                  <a:lnTo>
                    <a:pt x="1900" y="256"/>
                  </a:lnTo>
                  <a:lnTo>
                    <a:pt x="2152" y="0"/>
                  </a:lnTo>
                  <a:lnTo>
                    <a:pt x="7635" y="0"/>
                  </a:lnTo>
                  <a:lnTo>
                    <a:pt x="7898" y="268"/>
                  </a:lnTo>
                  <a:lnTo>
                    <a:pt x="8610" y="268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0CDDD">
                      <a:alpha val="0"/>
                    </a:srgbClr>
                  </a:gs>
                  <a:gs pos="33000">
                    <a:srgbClr val="00CDDD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0" name="Freeform 13"/>
            <p:cNvSpPr/>
            <p:nvPr/>
          </p:nvSpPr>
          <p:spPr bwMode="auto">
            <a:xfrm flipH="1">
              <a:off x="20569020" y="-989789"/>
              <a:ext cx="4079875" cy="425450"/>
            </a:xfrm>
            <a:custGeom>
              <a:avLst/>
              <a:gdLst>
                <a:gd name="T0" fmla="*/ 0 w 2570"/>
                <a:gd name="T1" fmla="*/ 0 h 268"/>
                <a:gd name="T2" fmla="*/ 131 w 2570"/>
                <a:gd name="T3" fmla="*/ 135 h 268"/>
                <a:gd name="T4" fmla="*/ 1218 w 2570"/>
                <a:gd name="T5" fmla="*/ 135 h 268"/>
                <a:gd name="T6" fmla="*/ 1282 w 2570"/>
                <a:gd name="T7" fmla="*/ 198 h 268"/>
                <a:gd name="T8" fmla="*/ 2501 w 2570"/>
                <a:gd name="T9" fmla="*/ 198 h 268"/>
                <a:gd name="T10" fmla="*/ 2570 w 2570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0" h="268">
                  <a:moveTo>
                    <a:pt x="0" y="0"/>
                  </a:moveTo>
                  <a:lnTo>
                    <a:pt x="131" y="135"/>
                  </a:lnTo>
                  <a:lnTo>
                    <a:pt x="1218" y="135"/>
                  </a:lnTo>
                  <a:lnTo>
                    <a:pt x="1282" y="198"/>
                  </a:lnTo>
                  <a:lnTo>
                    <a:pt x="2501" y="198"/>
                  </a:lnTo>
                  <a:lnTo>
                    <a:pt x="2570" y="268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0CDDD"/>
                  </a:gs>
                  <a:gs pos="100000">
                    <a:srgbClr val="00CDDD">
                      <a:alpha val="0"/>
                    </a:srgbClr>
                  </a:gs>
                </a:gsLst>
                <a:lin ang="1080000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1" name="Freeform 15"/>
            <p:cNvSpPr/>
            <p:nvPr/>
          </p:nvSpPr>
          <p:spPr bwMode="auto">
            <a:xfrm flipH="1">
              <a:off x="28632158" y="-989789"/>
              <a:ext cx="1284288" cy="425450"/>
            </a:xfrm>
            <a:custGeom>
              <a:avLst/>
              <a:gdLst>
                <a:gd name="T0" fmla="*/ 0 w 809"/>
                <a:gd name="T1" fmla="*/ 268 h 268"/>
                <a:gd name="T2" fmla="*/ 545 w 809"/>
                <a:gd name="T3" fmla="*/ 268 h 268"/>
                <a:gd name="T4" fmla="*/ 809 w 809"/>
                <a:gd name="T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09" h="268">
                  <a:moveTo>
                    <a:pt x="0" y="268"/>
                  </a:moveTo>
                  <a:lnTo>
                    <a:pt x="545" y="268"/>
                  </a:lnTo>
                  <a:lnTo>
                    <a:pt x="809" y="0"/>
                  </a:lnTo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00CDDD">
                      <a:alpha val="0"/>
                    </a:srgbClr>
                  </a:gs>
                  <a:gs pos="100000">
                    <a:srgbClr val="00CDDD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12" name="组合 211"/>
            <p:cNvGrpSpPr/>
            <p:nvPr/>
          </p:nvGrpSpPr>
          <p:grpSpPr>
            <a:xfrm>
              <a:off x="13857177" y="-898386"/>
              <a:ext cx="6845520" cy="233050"/>
              <a:chOff x="13834519" y="1640840"/>
              <a:chExt cx="6845520" cy="233050"/>
            </a:xfrm>
          </p:grpSpPr>
          <p:grpSp>
            <p:nvGrpSpPr>
              <p:cNvPr id="214" name="组合 213"/>
              <p:cNvGrpSpPr/>
              <p:nvPr/>
            </p:nvGrpSpPr>
            <p:grpSpPr>
              <a:xfrm>
                <a:off x="13834519" y="1640840"/>
                <a:ext cx="1091550" cy="233050"/>
                <a:chOff x="12590118" y="1475180"/>
                <a:chExt cx="923589" cy="197190"/>
              </a:xfrm>
            </p:grpSpPr>
            <p:sp>
              <p:nvSpPr>
                <p:cNvPr id="221" name="平行四边形 220"/>
                <p:cNvSpPr/>
                <p:nvPr/>
              </p:nvSpPr>
              <p:spPr>
                <a:xfrm flipH="1">
                  <a:off x="13251447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/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22" name="平行四边形 221"/>
                <p:cNvSpPr/>
                <p:nvPr/>
              </p:nvSpPr>
              <p:spPr>
                <a:xfrm flipH="1">
                  <a:off x="13086114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>
                    <a:alpha val="8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23" name="平行四边形 222"/>
                <p:cNvSpPr/>
                <p:nvPr/>
              </p:nvSpPr>
              <p:spPr>
                <a:xfrm flipH="1">
                  <a:off x="12920782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>
                    <a:alpha val="6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24" name="平行四边形 223"/>
                <p:cNvSpPr/>
                <p:nvPr/>
              </p:nvSpPr>
              <p:spPr>
                <a:xfrm flipH="1">
                  <a:off x="12755450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>
                    <a:alpha val="4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25" name="平行四边形 224"/>
                <p:cNvSpPr/>
                <p:nvPr/>
              </p:nvSpPr>
              <p:spPr>
                <a:xfrm flipH="1">
                  <a:off x="12590118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950F9">
                    <a:alpha val="2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950F9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215" name="组合 214"/>
              <p:cNvGrpSpPr/>
              <p:nvPr/>
            </p:nvGrpSpPr>
            <p:grpSpPr>
              <a:xfrm>
                <a:off x="19588489" y="1640840"/>
                <a:ext cx="1091550" cy="233050"/>
                <a:chOff x="21046168" y="1475180"/>
                <a:chExt cx="923589" cy="197190"/>
              </a:xfrm>
            </p:grpSpPr>
            <p:sp>
              <p:nvSpPr>
                <p:cNvPr id="216" name="平行四边形 215"/>
                <p:cNvSpPr/>
                <p:nvPr/>
              </p:nvSpPr>
              <p:spPr>
                <a:xfrm>
                  <a:off x="21046168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/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17" name="平行四边形 216"/>
                <p:cNvSpPr/>
                <p:nvPr/>
              </p:nvSpPr>
              <p:spPr>
                <a:xfrm>
                  <a:off x="21211501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>
                    <a:alpha val="8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18" name="平行四边形 217"/>
                <p:cNvSpPr/>
                <p:nvPr/>
              </p:nvSpPr>
              <p:spPr>
                <a:xfrm>
                  <a:off x="21376833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>
                    <a:alpha val="6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19" name="平行四边形 218"/>
                <p:cNvSpPr/>
                <p:nvPr/>
              </p:nvSpPr>
              <p:spPr>
                <a:xfrm>
                  <a:off x="21542165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>
                    <a:alpha val="4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20" name="平行四边形 219"/>
                <p:cNvSpPr/>
                <p:nvPr/>
              </p:nvSpPr>
              <p:spPr>
                <a:xfrm>
                  <a:off x="21707497" y="1475180"/>
                  <a:ext cx="262260" cy="197190"/>
                </a:xfrm>
                <a:prstGeom prst="parallelogram">
                  <a:avLst>
                    <a:gd name="adj" fmla="val 98362"/>
                  </a:avLst>
                </a:prstGeom>
                <a:solidFill>
                  <a:srgbClr val="00CDDD">
                    <a:alpha val="20000"/>
                  </a:srgbClr>
                </a:solidFill>
                <a:ln>
                  <a:noFill/>
                </a:ln>
                <a:effectLst>
                  <a:outerShdw blurRad="63500" algn="ctr" rotWithShape="0">
                    <a:srgbClr val="00CD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cxnSp>
          <p:nvCxnSpPr>
            <p:cNvPr id="213" name="直接连接符 212"/>
            <p:cNvCxnSpPr/>
            <p:nvPr/>
          </p:nvCxnSpPr>
          <p:spPr>
            <a:xfrm>
              <a:off x="14771255" y="-564339"/>
              <a:ext cx="5017365" cy="0"/>
            </a:xfrm>
            <a:prstGeom prst="line">
              <a:avLst/>
            </a:prstGeom>
            <a:noFill/>
            <a:ln w="15875" cap="flat">
              <a:gradFill flip="none" rotWithShape="1">
                <a:gsLst>
                  <a:gs pos="0">
                    <a:srgbClr val="0950F9"/>
                  </a:gs>
                  <a:gs pos="100000">
                    <a:srgbClr val="00CDDD"/>
                  </a:gs>
                </a:gsLst>
                <a:lin ang="0" scaled="1"/>
                <a:tileRect/>
              </a:gra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522076" y="2853689"/>
            <a:ext cx="4469299" cy="1562066"/>
          </a:xfrm>
          <a:prstGeom prst="rect">
            <a:avLst/>
          </a:prstGeom>
          <a:gradFill>
            <a:gsLst>
              <a:gs pos="0">
                <a:srgbClr val="0E4DD1">
                  <a:alpha val="0"/>
                </a:srgbClr>
              </a:gs>
              <a:gs pos="100000">
                <a:srgbClr val="0E4DD1">
                  <a:alpha val="20000"/>
                </a:srgbClr>
              </a:gs>
            </a:gsLst>
            <a:lin ang="5400000" scaled="0"/>
          </a:gradFill>
          <a:ln>
            <a:gradFill>
              <a:gsLst>
                <a:gs pos="0">
                  <a:srgbClr val="01C6DD">
                    <a:alpha val="0"/>
                  </a:srgbClr>
                </a:gs>
                <a:gs pos="100000">
                  <a:srgbClr val="01C6D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1859767" y="5670423"/>
            <a:ext cx="11959324" cy="586547"/>
            <a:chOff x="3517900" y="3187902"/>
            <a:chExt cx="9134314" cy="372943"/>
          </a:xfrm>
        </p:grpSpPr>
        <p:sp>
          <p:nvSpPr>
            <p:cNvPr id="124" name="平行四边形 123"/>
            <p:cNvSpPr/>
            <p:nvPr/>
          </p:nvSpPr>
          <p:spPr>
            <a:xfrm>
              <a:off x="3517900" y="3187902"/>
              <a:ext cx="4901830" cy="152196"/>
            </a:xfrm>
            <a:prstGeom prst="parallelogram">
              <a:avLst/>
            </a:prstGeom>
            <a:gradFill>
              <a:gsLst>
                <a:gs pos="26000">
                  <a:srgbClr val="4481EB">
                    <a:alpha val="0"/>
                  </a:srgbClr>
                </a:gs>
                <a:gs pos="100000">
                  <a:srgbClr val="04BEFE"/>
                </a:gs>
              </a:gsLst>
              <a:lin ang="0" scaled="1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" name="平行四边形 128"/>
            <p:cNvSpPr/>
            <p:nvPr/>
          </p:nvSpPr>
          <p:spPr>
            <a:xfrm flipH="1">
              <a:off x="7750384" y="3408649"/>
              <a:ext cx="4901830" cy="152196"/>
            </a:xfrm>
            <a:prstGeom prst="parallelogram">
              <a:avLst/>
            </a:prstGeom>
            <a:gradFill>
              <a:gsLst>
                <a:gs pos="26000">
                  <a:srgbClr val="4481EB">
                    <a:alpha val="0"/>
                  </a:srgbClr>
                </a:gs>
                <a:gs pos="100000">
                  <a:srgbClr val="04BEFE"/>
                </a:gs>
              </a:gsLst>
              <a:lin ang="0" scaled="1"/>
            </a:gra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0" name="平行四边形 119"/>
          <p:cNvSpPr/>
          <p:nvPr/>
        </p:nvSpPr>
        <p:spPr>
          <a:xfrm>
            <a:off x="5231837" y="2443606"/>
            <a:ext cx="5414575" cy="1412464"/>
          </a:xfrm>
          <a:prstGeom prst="parallelogram">
            <a:avLst/>
          </a:prstGeom>
          <a:gradFill flip="none" rotWithShape="1">
            <a:gsLst>
              <a:gs pos="47800">
                <a:srgbClr val="002F5F"/>
              </a:gs>
              <a:gs pos="0">
                <a:srgbClr val="0B3067"/>
              </a:gs>
              <a:gs pos="100000">
                <a:srgbClr val="014271"/>
              </a:gs>
            </a:gsLst>
            <a:lin ang="0" scaled="1"/>
            <a:tileRect/>
          </a:gradFill>
          <a:ln w="28575">
            <a:gradFill flip="none" rotWithShape="1">
              <a:gsLst>
                <a:gs pos="100000">
                  <a:srgbClr val="4481EB"/>
                </a:gs>
                <a:gs pos="0">
                  <a:srgbClr val="4481EB"/>
                </a:gs>
                <a:gs pos="50000">
                  <a:srgbClr val="04BE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4" name="图片占位符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r="21163"/>
          <a:stretch>
            <a:fillRect/>
          </a:stretch>
        </p:blipFill>
        <p:spPr>
          <a:xfrm>
            <a:off x="-1959459" y="-2673580"/>
            <a:ext cx="7031019" cy="7031208"/>
          </a:xfrm>
          <a:custGeom>
            <a:avLst/>
            <a:gdLst>
              <a:gd name="connsiteX0" fmla="*/ 7031019 w 14062038"/>
              <a:gd name="connsiteY0" fmla="*/ 0 h 14062415"/>
              <a:gd name="connsiteX1" fmla="*/ 8792799 w 14062038"/>
              <a:gd name="connsiteY1" fmla="*/ 414711 h 14062415"/>
              <a:gd name="connsiteX2" fmla="*/ 11416215 w 14062038"/>
              <a:gd name="connsiteY2" fmla="*/ 2645818 h 14062415"/>
              <a:gd name="connsiteX3" fmla="*/ 13647315 w 14062038"/>
              <a:gd name="connsiteY3" fmla="*/ 5270151 h 14062415"/>
              <a:gd name="connsiteX4" fmla="*/ 13647315 w 14062038"/>
              <a:gd name="connsiteY4" fmla="*/ 8792916 h 14062415"/>
              <a:gd name="connsiteX5" fmla="*/ 11416215 w 14062038"/>
              <a:gd name="connsiteY5" fmla="*/ 11416598 h 14062415"/>
              <a:gd name="connsiteX6" fmla="*/ 8792799 w 14062038"/>
              <a:gd name="connsiteY6" fmla="*/ 13647704 h 14062415"/>
              <a:gd name="connsiteX7" fmla="*/ 7031019 w 14062038"/>
              <a:gd name="connsiteY7" fmla="*/ 14062415 h 14062415"/>
              <a:gd name="connsiteX8" fmla="*/ 5269239 w 14062038"/>
              <a:gd name="connsiteY8" fmla="*/ 13647704 h 14062415"/>
              <a:gd name="connsiteX9" fmla="*/ 2645159 w 14062038"/>
              <a:gd name="connsiteY9" fmla="*/ 11416598 h 14062415"/>
              <a:gd name="connsiteX10" fmla="*/ 414723 w 14062038"/>
              <a:gd name="connsiteY10" fmla="*/ 8792916 h 14062415"/>
              <a:gd name="connsiteX11" fmla="*/ 414723 w 14062038"/>
              <a:gd name="connsiteY11" fmla="*/ 5270151 h 14062415"/>
              <a:gd name="connsiteX12" fmla="*/ 2645159 w 14062038"/>
              <a:gd name="connsiteY12" fmla="*/ 2645818 h 14062415"/>
              <a:gd name="connsiteX13" fmla="*/ 5269239 w 14062038"/>
              <a:gd name="connsiteY13" fmla="*/ 414711 h 14062415"/>
              <a:gd name="connsiteX14" fmla="*/ 7031019 w 14062038"/>
              <a:gd name="connsiteY14" fmla="*/ 0 h 1406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062038" h="14062415">
                <a:moveTo>
                  <a:pt x="7031019" y="0"/>
                </a:moveTo>
                <a:cubicBezTo>
                  <a:pt x="7634431" y="0"/>
                  <a:pt x="8238507" y="138020"/>
                  <a:pt x="8792799" y="414711"/>
                </a:cubicBezTo>
                <a:cubicBezTo>
                  <a:pt x="9639833" y="868485"/>
                  <a:pt x="10301661" y="1531241"/>
                  <a:pt x="11416215" y="2645818"/>
                </a:cubicBezTo>
                <a:cubicBezTo>
                  <a:pt x="12530771" y="3760394"/>
                  <a:pt x="13193263" y="4423151"/>
                  <a:pt x="13647315" y="5270151"/>
                </a:cubicBezTo>
                <a:cubicBezTo>
                  <a:pt x="14200279" y="6379519"/>
                  <a:pt x="14200279" y="7684199"/>
                  <a:pt x="13647315" y="8792916"/>
                </a:cubicBezTo>
                <a:cubicBezTo>
                  <a:pt x="13193263" y="9639916"/>
                  <a:pt x="12530771" y="10302021"/>
                  <a:pt x="11416215" y="11416598"/>
                </a:cubicBezTo>
                <a:cubicBezTo>
                  <a:pt x="10301661" y="12531174"/>
                  <a:pt x="9639833" y="13193931"/>
                  <a:pt x="8792799" y="13647704"/>
                </a:cubicBezTo>
                <a:cubicBezTo>
                  <a:pt x="8238507" y="13924395"/>
                  <a:pt x="7634431" y="14062415"/>
                  <a:pt x="7031019" y="14062415"/>
                </a:cubicBezTo>
                <a:cubicBezTo>
                  <a:pt x="6427607" y="14062415"/>
                  <a:pt x="5824195" y="13924395"/>
                  <a:pt x="5269239" y="13647704"/>
                </a:cubicBezTo>
                <a:cubicBezTo>
                  <a:pt x="4422869" y="13193931"/>
                  <a:pt x="3760377" y="12531174"/>
                  <a:pt x="2645159" y="11416598"/>
                </a:cubicBezTo>
                <a:cubicBezTo>
                  <a:pt x="1530605" y="10302021"/>
                  <a:pt x="868776" y="9639916"/>
                  <a:pt x="414723" y="8792916"/>
                </a:cubicBezTo>
                <a:cubicBezTo>
                  <a:pt x="-138240" y="7684199"/>
                  <a:pt x="-138240" y="6379519"/>
                  <a:pt x="414723" y="5270151"/>
                </a:cubicBezTo>
                <a:cubicBezTo>
                  <a:pt x="868776" y="4423151"/>
                  <a:pt x="1530605" y="3760394"/>
                  <a:pt x="2645159" y="2645818"/>
                </a:cubicBezTo>
                <a:cubicBezTo>
                  <a:pt x="3760377" y="1531241"/>
                  <a:pt x="4422869" y="868485"/>
                  <a:pt x="5269239" y="414711"/>
                </a:cubicBezTo>
                <a:cubicBezTo>
                  <a:pt x="5824195" y="138020"/>
                  <a:pt x="6427607" y="0"/>
                  <a:pt x="7031019" y="0"/>
                </a:cubicBezTo>
                <a:close/>
              </a:path>
            </a:pathLst>
          </a:custGeom>
        </p:spPr>
      </p:pic>
      <p:sp>
        <p:nvSpPr>
          <p:cNvPr id="95" name="圆: 空心 94"/>
          <p:cNvSpPr/>
          <p:nvPr/>
        </p:nvSpPr>
        <p:spPr>
          <a:xfrm>
            <a:off x="-1921800" y="4470400"/>
            <a:ext cx="4432880" cy="4432880"/>
          </a:xfrm>
          <a:prstGeom prst="donut">
            <a:avLst>
              <a:gd name="adj" fmla="val 16405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6" name="圆: 空心 95"/>
          <p:cNvSpPr/>
          <p:nvPr/>
        </p:nvSpPr>
        <p:spPr>
          <a:xfrm>
            <a:off x="10757942" y="-3251000"/>
            <a:ext cx="4432880" cy="4432880"/>
          </a:xfrm>
          <a:prstGeom prst="donut">
            <a:avLst>
              <a:gd name="adj" fmla="val 10095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7" name="TextBox 53"/>
          <p:cNvSpPr txBox="1"/>
          <p:nvPr/>
        </p:nvSpPr>
        <p:spPr>
          <a:xfrm>
            <a:off x="5600763" y="2409519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D299C2"/>
                    </a:gs>
                    <a:gs pos="100000">
                      <a:srgbClr val="FEF9D7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巡电科技</a:t>
            </a:r>
            <a:endParaRPr kumimoji="0" lang="en-US" altLang="zh-CN" sz="88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D299C2"/>
                  </a:gs>
                  <a:gs pos="100000">
                    <a:srgbClr val="FEF9D7"/>
                  </a:gs>
                </a:gsLst>
                <a:lin ang="13500000" scaled="1"/>
                <a:tileRect/>
              </a:gra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3333" r="2201"/>
          <a:stretch>
            <a:fillRect/>
          </a:stretch>
        </p:blipFill>
        <p:spPr>
          <a:xfrm>
            <a:off x="10654854" y="625286"/>
            <a:ext cx="1072559" cy="1072559"/>
          </a:xfrm>
          <a:custGeom>
            <a:avLst/>
            <a:gdLst>
              <a:gd name="connsiteX0" fmla="*/ 3314700 w 6629400"/>
              <a:gd name="connsiteY0" fmla="*/ 0 h 6629400"/>
              <a:gd name="connsiteX1" fmla="*/ 6629400 w 6629400"/>
              <a:gd name="connsiteY1" fmla="*/ 3314700 h 6629400"/>
              <a:gd name="connsiteX2" fmla="*/ 3314700 w 6629400"/>
              <a:gd name="connsiteY2" fmla="*/ 6629400 h 6629400"/>
              <a:gd name="connsiteX3" fmla="*/ 0 w 6629400"/>
              <a:gd name="connsiteY3" fmla="*/ 3314700 h 6629400"/>
              <a:gd name="connsiteX4" fmla="*/ 3314700 w 6629400"/>
              <a:gd name="connsiteY4" fmla="*/ 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9400" h="6629400">
                <a:moveTo>
                  <a:pt x="3314700" y="0"/>
                </a:moveTo>
                <a:cubicBezTo>
                  <a:pt x="5145358" y="0"/>
                  <a:pt x="6629400" y="1484042"/>
                  <a:pt x="6629400" y="3314700"/>
                </a:cubicBezTo>
                <a:cubicBezTo>
                  <a:pt x="6629400" y="5145358"/>
                  <a:pt x="5145358" y="6629400"/>
                  <a:pt x="3314700" y="6629400"/>
                </a:cubicBezTo>
                <a:cubicBezTo>
                  <a:pt x="1484042" y="6629400"/>
                  <a:pt x="0" y="5145358"/>
                  <a:pt x="0" y="3314700"/>
                </a:cubicBezTo>
                <a:cubicBezTo>
                  <a:pt x="0" y="1484042"/>
                  <a:pt x="1484042" y="0"/>
                  <a:pt x="3314700" y="0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70" y="625286"/>
            <a:ext cx="4005041" cy="107255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670044" y="3886388"/>
            <a:ext cx="4173361" cy="4732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狭小空间巡检行业领跑者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 descr="图片包含 水, 空气, 男人, 夜空&#10;&#10;描述已自动生成"/>
          <p:cNvPicPr>
            <a:picLocks noChangeAspect="1"/>
          </p:cNvPicPr>
          <p:nvPr/>
        </p:nvPicPr>
        <p:blipFill>
          <a:blip r:embed="rId8">
            <a:alphaModFix amt="49000"/>
          </a:blip>
          <a:stretch>
            <a:fillRect/>
          </a:stretch>
        </p:blipFill>
        <p:spPr>
          <a:xfrm rot="2724578">
            <a:off x="9423957" y="-3377911"/>
            <a:ext cx="5596554" cy="6858000"/>
          </a:xfrm>
          <a:prstGeom prst="rect">
            <a:avLst/>
          </a:prstGeom>
        </p:spPr>
      </p:pic>
      <p:sp>
        <p:nvSpPr>
          <p:cNvPr id="19" name="平行四边形 18"/>
          <p:cNvSpPr/>
          <p:nvPr/>
        </p:nvSpPr>
        <p:spPr>
          <a:xfrm>
            <a:off x="4670806" y="4845078"/>
            <a:ext cx="1123275" cy="391621"/>
          </a:xfrm>
          <a:prstGeom prst="parallelogram">
            <a:avLst/>
          </a:prstGeom>
          <a:gradFill>
            <a:gsLst>
              <a:gs pos="0">
                <a:srgbClr val="00ABB8"/>
              </a:gs>
              <a:gs pos="63000">
                <a:srgbClr val="0B3EA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负责人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平行四边形 19"/>
          <p:cNvSpPr/>
          <p:nvPr/>
        </p:nvSpPr>
        <p:spPr>
          <a:xfrm>
            <a:off x="5808370" y="4845078"/>
            <a:ext cx="1243553" cy="391621"/>
          </a:xfrm>
          <a:prstGeom prst="parallelogram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董经纬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8705304" y="4845078"/>
            <a:ext cx="2052638" cy="391621"/>
          </a:xfrm>
          <a:prstGeom prst="parallelogram">
            <a:avLst/>
          </a:prstGeom>
          <a:noFill/>
          <a:ln>
            <a:solidFill>
              <a:srgbClr val="0E4D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18032798906</a:t>
            </a:r>
          </a:p>
        </p:txBody>
      </p:sp>
      <p:sp>
        <p:nvSpPr>
          <p:cNvPr id="22" name="平行四边形 21"/>
          <p:cNvSpPr/>
          <p:nvPr/>
        </p:nvSpPr>
        <p:spPr>
          <a:xfrm>
            <a:off x="7565378" y="4845078"/>
            <a:ext cx="1123275" cy="391621"/>
          </a:xfrm>
          <a:prstGeom prst="parallelogram">
            <a:avLst/>
          </a:prstGeom>
          <a:gradFill>
            <a:gsLst>
              <a:gs pos="0">
                <a:srgbClr val="00CDDE"/>
              </a:gs>
              <a:gs pos="63000">
                <a:srgbClr val="0E4DD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7508241" y="4845078"/>
            <a:ext cx="1193762" cy="411521"/>
          </a:xfrm>
          <a:prstGeom prst="parallelogram">
            <a:avLst/>
          </a:prstGeom>
          <a:gradFill>
            <a:gsLst>
              <a:gs pos="0">
                <a:srgbClr val="00ABB8"/>
              </a:gs>
              <a:gs pos="63000">
                <a:srgbClr val="0B3EA5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4" name="图片 23" descr="图片包含 游戏机, 盘子, 监控, 白色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3170" y="5145187"/>
            <a:ext cx="1712932" cy="201148"/>
          </a:xfrm>
          <a:prstGeom prst="rect">
            <a:avLst/>
          </a:prstGeom>
        </p:spPr>
      </p:pic>
      <p:pic>
        <p:nvPicPr>
          <p:cNvPr id="25" name="图片 24" descr="图片包含 游戏机, 盘子, 监控, 白色&#10;&#10;描述已自动生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840" y="5132183"/>
            <a:ext cx="1712932" cy="20114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716646" y="4917778"/>
            <a:ext cx="820738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联系方式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国家政策多次呼唤，智能电网建设刻不容缓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2" name="平行四边形 1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722867" y="1574912"/>
            <a:ext cx="5476651" cy="4629374"/>
            <a:chOff x="438901" y="1268289"/>
            <a:chExt cx="5476651" cy="5171016"/>
          </a:xfrm>
        </p:grpSpPr>
        <p:grpSp>
          <p:nvGrpSpPr>
            <p:cNvPr id="16" name="组合 15"/>
            <p:cNvGrpSpPr/>
            <p:nvPr/>
          </p:nvGrpSpPr>
          <p:grpSpPr>
            <a:xfrm>
              <a:off x="438901" y="1268289"/>
              <a:ext cx="3930876" cy="1884248"/>
              <a:chOff x="1074849" y="1740413"/>
              <a:chExt cx="3930876" cy="1884248"/>
            </a:xfrm>
            <a:effectLst>
              <a:glow rad="50800">
                <a:schemeClr val="tx1">
                  <a:alpha val="43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658" y="1747604"/>
                <a:ext cx="3912067" cy="1877057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 flipV="1">
                <a:off x="1074849" y="1740413"/>
                <a:ext cx="3911552" cy="1590358"/>
              </a:xfrm>
              <a:prstGeom prst="rect">
                <a:avLst/>
              </a:prstGeom>
              <a:noFill/>
              <a:ln w="38100">
                <a:gradFill flip="none" rotWithShape="1">
                  <a:gsLst>
                    <a:gs pos="0">
                      <a:srgbClr val="637DFF"/>
                    </a:gs>
                    <a:gs pos="6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334733" y="2844415"/>
              <a:ext cx="4580819" cy="1594779"/>
              <a:chOff x="834353" y="2479410"/>
              <a:chExt cx="4580818" cy="1594778"/>
            </a:xfrm>
            <a:effectLst>
              <a:glow rad="50800">
                <a:schemeClr val="tx1">
                  <a:alpha val="43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769" y="2479410"/>
                <a:ext cx="4564402" cy="1446970"/>
              </a:xfrm>
              <a:prstGeom prst="rect">
                <a:avLst/>
              </a:prstGeom>
            </p:spPr>
          </p:pic>
          <p:sp>
            <p:nvSpPr>
              <p:cNvPr id="22" name="矩形 21"/>
              <p:cNvSpPr/>
              <p:nvPr/>
            </p:nvSpPr>
            <p:spPr>
              <a:xfrm flipV="1">
                <a:off x="834353" y="2483830"/>
                <a:ext cx="4580817" cy="1590358"/>
              </a:xfrm>
              <a:prstGeom prst="rect">
                <a:avLst/>
              </a:prstGeom>
              <a:noFill/>
              <a:ln w="38100">
                <a:gradFill flip="none" rotWithShape="1">
                  <a:gsLst>
                    <a:gs pos="0">
                      <a:srgbClr val="637DFF"/>
                    </a:gs>
                    <a:gs pos="6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38061" y="4291385"/>
              <a:ext cx="4113283" cy="2147920"/>
              <a:chOff x="956825" y="3767214"/>
              <a:chExt cx="4113282" cy="2147920"/>
            </a:xfrm>
            <a:effectLst>
              <a:glow rad="50800">
                <a:schemeClr val="tx1">
                  <a:alpha val="43000"/>
                </a:schemeClr>
              </a:glow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isometricOffAxis1Right"/>
              <a:lightRig rig="threePt" dir="t"/>
            </a:scene3d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324" y="3767214"/>
                <a:ext cx="4098783" cy="2147920"/>
              </a:xfrm>
              <a:prstGeom prst="rect">
                <a:avLst/>
              </a:prstGeom>
            </p:spPr>
          </p:pic>
          <p:sp>
            <p:nvSpPr>
              <p:cNvPr id="25" name="矩形 24"/>
              <p:cNvSpPr/>
              <p:nvPr/>
            </p:nvSpPr>
            <p:spPr>
              <a:xfrm flipV="1">
                <a:off x="956825" y="3792460"/>
                <a:ext cx="4113282" cy="1590358"/>
              </a:xfrm>
              <a:prstGeom prst="rect">
                <a:avLst/>
              </a:prstGeom>
              <a:noFill/>
              <a:ln w="38100">
                <a:gradFill flip="none" rotWithShape="1">
                  <a:gsLst>
                    <a:gs pos="0">
                      <a:srgbClr val="637DFF"/>
                    </a:gs>
                    <a:gs pos="64000">
                      <a:schemeClr val="accent1">
                        <a:lumMod val="30000"/>
                        <a:lumOff val="70000"/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6481225" y="1354070"/>
            <a:ext cx="5129075" cy="42418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7000"/>
                </a:schemeClr>
              </a:gs>
            </a:gsLst>
            <a:lin ang="16200000" scaled="0"/>
            <a:tileRect/>
          </a:gradFill>
          <a:ln w="22225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1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977" y="1030854"/>
            <a:ext cx="3512129" cy="2853607"/>
          </a:xfrm>
          <a:prstGeom prst="rect">
            <a:avLst/>
          </a:prstGeom>
        </p:spPr>
      </p:pic>
      <p:sp>
        <p:nvSpPr>
          <p:cNvPr id="76" name="矩形: 圆角 75"/>
          <p:cNvSpPr/>
          <p:nvPr/>
        </p:nvSpPr>
        <p:spPr>
          <a:xfrm>
            <a:off x="6636149" y="2405573"/>
            <a:ext cx="2829828" cy="144697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71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加快电网基础设施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智能化改造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；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智能微电网建设，提高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电力系统互补互济和智能调节能力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500549" y="1454592"/>
            <a:ext cx="3512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智能电网 </a:t>
            </a:r>
            <a:r>
              <a:rPr lang="en-US" altLang="zh-CN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 </a:t>
            </a: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智慧城市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6580389" y="4157466"/>
            <a:ext cx="4970827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提出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实施新型智慧城市行动</a:t>
            </a:r>
            <a:endParaRPr lang="en-US" altLang="zh-CN" sz="20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建成安全可靠、清洁环保的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智能电网体系</a:t>
            </a:r>
            <a:endParaRPr lang="en-US" altLang="zh-CN" sz="20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构建“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工业互联网</a:t>
            </a:r>
            <a:r>
              <a:rPr lang="en-US" altLang="zh-CN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智能制造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”产业生态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高质量开展“十四五”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智能电网发展规划</a:t>
            </a:r>
            <a:endParaRPr lang="en-US" altLang="zh-CN" sz="20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73020" y="5849385"/>
            <a:ext cx="10045960" cy="848195"/>
            <a:chOff x="1073020" y="5799334"/>
            <a:chExt cx="10045960" cy="848195"/>
          </a:xfrm>
        </p:grpSpPr>
        <p:sp>
          <p:nvSpPr>
            <p:cNvPr id="11" name="矩形 10"/>
            <p:cNvSpPr/>
            <p:nvPr/>
          </p:nvSpPr>
          <p:spPr>
            <a:xfrm>
              <a:off x="3081867" y="5859129"/>
              <a:ext cx="6028266" cy="720725"/>
            </a:xfrm>
            <a:prstGeom prst="rect">
              <a:avLst/>
            </a:prstGeom>
            <a:gradFill>
              <a:gsLst>
                <a:gs pos="0">
                  <a:srgbClr val="1CADE4">
                    <a:alpha val="0"/>
                  </a:srgbClr>
                </a:gs>
                <a:gs pos="51000">
                  <a:srgbClr val="1CADE4">
                    <a:alpha val="58000"/>
                  </a:srgbClr>
                </a:gs>
                <a:gs pos="100000">
                  <a:srgbClr val="1CADE4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73020" y="5918924"/>
              <a:ext cx="100459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reflection blurRad="50800" stA="17000" endPos="25000" dist="38100" dir="5400000" sy="-100000" algn="bl" rotWithShape="0"/>
                  </a:effectLst>
                  <a:uLnTx/>
                  <a:uFillTx/>
                  <a:latin typeface="思源黑体 CN Bold"/>
                  <a:ea typeface="思源黑体 CN Bold"/>
                  <a:cs typeface="+mn-cs"/>
                </a:rPr>
                <a:t>狭小空间电力巡检机器人市场规模将达</a:t>
              </a:r>
              <a:r>
                <a:rPr lang="zh-CN" altLang="en-US" sz="36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百亿级水平</a:t>
              </a:r>
              <a:endPara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028492" y="5799334"/>
              <a:ext cx="5354212" cy="119590"/>
              <a:chOff x="1656356" y="2720279"/>
              <a:chExt cx="5354212" cy="228931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2277020" y="2834744"/>
                <a:ext cx="4112884" cy="0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rgbClr val="1CADE4">
                        <a:alpha val="0"/>
                      </a:srgbClr>
                    </a:gs>
                    <a:gs pos="62924">
                      <a:srgbClr val="1CADE4"/>
                    </a:gs>
                    <a:gs pos="50000">
                      <a:srgbClr val="1CADE4">
                        <a:lumMod val="60000"/>
                        <a:lumOff val="40000"/>
                      </a:srgbClr>
                    </a:gs>
                    <a:gs pos="38000">
                      <a:srgbClr val="1CADE4"/>
                    </a:gs>
                    <a:gs pos="100000">
                      <a:srgbClr val="1CADE4">
                        <a:alpha val="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pic>
            <p:nvPicPr>
              <p:cNvPr id="15" name="图片 14" descr="图片包含 电脑, 灯光, 键盘, 黑暗&#10;&#10;描述已自动生成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1CADE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6356" y="2720279"/>
                <a:ext cx="5354212" cy="228931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/>
          </p:nvGrpSpPr>
          <p:grpSpPr>
            <a:xfrm flipH="1">
              <a:off x="4809296" y="6527939"/>
              <a:ext cx="5354212" cy="119590"/>
              <a:chOff x="1656356" y="2720279"/>
              <a:chExt cx="5354212" cy="228931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2277020" y="2834744"/>
                <a:ext cx="4112884" cy="0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rgbClr val="1CADE4">
                        <a:alpha val="0"/>
                      </a:srgbClr>
                    </a:gs>
                    <a:gs pos="62924">
                      <a:srgbClr val="1CADE4"/>
                    </a:gs>
                    <a:gs pos="50000">
                      <a:srgbClr val="1CADE4">
                        <a:lumMod val="60000"/>
                        <a:lumOff val="40000"/>
                      </a:srgbClr>
                    </a:gs>
                    <a:gs pos="38000">
                      <a:srgbClr val="1CADE4"/>
                    </a:gs>
                    <a:gs pos="100000">
                      <a:srgbClr val="1CADE4">
                        <a:alpha val="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pic>
            <p:nvPicPr>
              <p:cNvPr id="18" name="图片 17" descr="图片包含 电脑, 灯光, 键盘, 黑暗&#10;&#10;描述已自动生成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1CADE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6356" y="2720279"/>
                <a:ext cx="5354212" cy="228931"/>
              </a:xfrm>
              <a:prstGeom prst="rect">
                <a:avLst/>
              </a:prstGeom>
            </p:spPr>
          </p:pic>
        </p:grpSp>
      </p:grp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4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市场潜力巨大</a:t>
            </a:r>
            <a:r>
              <a:rPr lang="zh-CN" altLang="en-US" sz="3200" dirty="0"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latin typeface="思源黑体 CN Bold"/>
                <a:ea typeface="思源黑体 CN Bold"/>
              </a:rPr>
              <a:t>：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电网巡检机器人市场广大，前景广阔</a:t>
            </a:r>
          </a:p>
        </p:txBody>
      </p:sp>
      <p:sp>
        <p:nvSpPr>
          <p:cNvPr id="36" name="箭头: 右 35"/>
          <p:cNvSpPr/>
          <p:nvPr/>
        </p:nvSpPr>
        <p:spPr>
          <a:xfrm>
            <a:off x="5649281" y="3617988"/>
            <a:ext cx="750680" cy="444516"/>
          </a:xfrm>
          <a:prstGeom prst="rightArrow">
            <a:avLst>
              <a:gd name="adj1" fmla="val 38601"/>
              <a:gd name="adj2" fmla="val 90082"/>
            </a:avLst>
          </a:prstGeom>
          <a:gradFill flip="none" rotWithShape="1">
            <a:gsLst>
              <a:gs pos="6500">
                <a:srgbClr val="18D0FD"/>
              </a:gs>
              <a:gs pos="100000">
                <a:srgbClr val="CCFEEA">
                  <a:alpha val="36000"/>
                </a:srgbClr>
              </a:gs>
              <a:gs pos="0">
                <a:srgbClr val="0BCDFE">
                  <a:alpha val="73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 w="22225">
                <a:solidFill>
                  <a:srgbClr val="629DD1"/>
                </a:solidFill>
                <a:prstDash val="solid"/>
              </a:ln>
              <a:solidFill>
                <a:srgbClr val="629DD1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31651" y="1036510"/>
            <a:ext cx="73178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过去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年公司输电线路运维人员的结构性缺员已达</a:t>
            </a: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32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32%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实际允许人员进入巡检部分长度仅占电缆沟道总长度 </a:t>
            </a:r>
            <a:r>
              <a:rPr lang="en-US" altLang="zh-CN" sz="32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5%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 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227013" y="2323788"/>
          <a:ext cx="5354211" cy="3294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6421733" y="2323788"/>
          <a:ext cx="5543255" cy="3294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84179" y="2623816"/>
            <a:ext cx="2542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信息来源：国家电网、南方电网</a:t>
            </a:r>
          </a:p>
        </p:txBody>
      </p:sp>
      <p:sp>
        <p:nvSpPr>
          <p:cNvPr id="29" name="upward-arrow_74329"/>
          <p:cNvSpPr/>
          <p:nvPr/>
        </p:nvSpPr>
        <p:spPr>
          <a:xfrm rot="4272155">
            <a:off x="1971395" y="2087645"/>
            <a:ext cx="623517" cy="2261458"/>
          </a:xfrm>
          <a:custGeom>
            <a:avLst/>
            <a:gdLst>
              <a:gd name="T0" fmla="*/ 2234 w 3560"/>
              <a:gd name="T1" fmla="*/ 0 h 4508"/>
              <a:gd name="T2" fmla="*/ 908 w 3560"/>
              <a:gd name="T3" fmla="*/ 1744 h 4508"/>
              <a:gd name="T4" fmla="*/ 1605 w 3560"/>
              <a:gd name="T5" fmla="*/ 1744 h 4508"/>
              <a:gd name="T6" fmla="*/ 0 w 3560"/>
              <a:gd name="T7" fmla="*/ 4504 h 4508"/>
              <a:gd name="T8" fmla="*/ 2853 w 3560"/>
              <a:gd name="T9" fmla="*/ 1744 h 4508"/>
              <a:gd name="T10" fmla="*/ 3560 w 3560"/>
              <a:gd name="T11" fmla="*/ 1744 h 4508"/>
              <a:gd name="T12" fmla="*/ 2234 w 3560"/>
              <a:gd name="T13" fmla="*/ 0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60" h="4508">
                <a:moveTo>
                  <a:pt x="2234" y="0"/>
                </a:moveTo>
                <a:lnTo>
                  <a:pt x="908" y="1744"/>
                </a:lnTo>
                <a:lnTo>
                  <a:pt x="1605" y="1744"/>
                </a:lnTo>
                <a:cubicBezTo>
                  <a:pt x="1720" y="2943"/>
                  <a:pt x="1261" y="4094"/>
                  <a:pt x="0" y="4504"/>
                </a:cubicBezTo>
                <a:cubicBezTo>
                  <a:pt x="1622" y="4508"/>
                  <a:pt x="2541" y="3172"/>
                  <a:pt x="2853" y="1744"/>
                </a:cubicBezTo>
                <a:lnTo>
                  <a:pt x="3560" y="1744"/>
                </a:lnTo>
                <a:lnTo>
                  <a:pt x="2234" y="0"/>
                </a:lnTo>
                <a:close/>
              </a:path>
            </a:pathLst>
          </a:cu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ward-arrow_74329"/>
          <p:cNvSpPr/>
          <p:nvPr/>
        </p:nvSpPr>
        <p:spPr>
          <a:xfrm rot="4272155">
            <a:off x="8307275" y="2255247"/>
            <a:ext cx="623517" cy="2261458"/>
          </a:xfrm>
          <a:custGeom>
            <a:avLst/>
            <a:gdLst>
              <a:gd name="T0" fmla="*/ 2234 w 3560"/>
              <a:gd name="T1" fmla="*/ 0 h 4508"/>
              <a:gd name="T2" fmla="*/ 908 w 3560"/>
              <a:gd name="T3" fmla="*/ 1744 h 4508"/>
              <a:gd name="T4" fmla="*/ 1605 w 3560"/>
              <a:gd name="T5" fmla="*/ 1744 h 4508"/>
              <a:gd name="T6" fmla="*/ 0 w 3560"/>
              <a:gd name="T7" fmla="*/ 4504 h 4508"/>
              <a:gd name="T8" fmla="*/ 2853 w 3560"/>
              <a:gd name="T9" fmla="*/ 1744 h 4508"/>
              <a:gd name="T10" fmla="*/ 3560 w 3560"/>
              <a:gd name="T11" fmla="*/ 1744 h 4508"/>
              <a:gd name="T12" fmla="*/ 2234 w 3560"/>
              <a:gd name="T13" fmla="*/ 0 h 4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60" h="4508">
                <a:moveTo>
                  <a:pt x="2234" y="0"/>
                </a:moveTo>
                <a:lnTo>
                  <a:pt x="908" y="1744"/>
                </a:lnTo>
                <a:lnTo>
                  <a:pt x="1605" y="1744"/>
                </a:lnTo>
                <a:cubicBezTo>
                  <a:pt x="1720" y="2943"/>
                  <a:pt x="1261" y="4094"/>
                  <a:pt x="0" y="4504"/>
                </a:cubicBezTo>
                <a:cubicBezTo>
                  <a:pt x="1622" y="4508"/>
                  <a:pt x="2541" y="3172"/>
                  <a:pt x="2853" y="1744"/>
                </a:cubicBezTo>
                <a:lnTo>
                  <a:pt x="3560" y="1744"/>
                </a:lnTo>
                <a:lnTo>
                  <a:pt x="2234" y="0"/>
                </a:lnTo>
                <a:close/>
              </a:path>
            </a:pathLst>
          </a:cu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攻克市面产品缺陷，推动治理可行性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-350611" y="1246923"/>
            <a:ext cx="12367761" cy="5381852"/>
            <a:chOff x="-579147" y="937049"/>
            <a:chExt cx="12712834" cy="5830746"/>
          </a:xfrm>
        </p:grpSpPr>
        <p:sp>
          <p:nvSpPr>
            <p:cNvPr id="5" name="椭圆 4"/>
            <p:cNvSpPr/>
            <p:nvPr/>
          </p:nvSpPr>
          <p:spPr>
            <a:xfrm>
              <a:off x="57425" y="1035344"/>
              <a:ext cx="2351425" cy="1079985"/>
            </a:xfrm>
            <a:prstGeom prst="ellipse">
              <a:avLst/>
            </a:prstGeom>
            <a:gradFill>
              <a:gsLst>
                <a:gs pos="6500">
                  <a:srgbClr val="18D0FD"/>
                </a:gs>
                <a:gs pos="100000">
                  <a:srgbClr val="CCFEEA">
                    <a:alpha val="36000"/>
                  </a:srgbClr>
                </a:gs>
                <a:gs pos="0">
                  <a:srgbClr val="0BCDFE">
                    <a:alpha val="7300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0"/>
            <a:stretch>
              <a:fillRect/>
            </a:stretch>
          </p:blipFill>
          <p:spPr>
            <a:xfrm>
              <a:off x="148954" y="1920223"/>
              <a:ext cx="2168367" cy="14354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矩形 7"/>
            <p:cNvSpPr/>
            <p:nvPr/>
          </p:nvSpPr>
          <p:spPr>
            <a:xfrm>
              <a:off x="144595" y="3525972"/>
              <a:ext cx="2177084" cy="598571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导轨式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38" y="1374668"/>
              <a:ext cx="1157295" cy="471008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2469040" y="1048313"/>
              <a:ext cx="2351425" cy="1079985"/>
            </a:xfrm>
            <a:prstGeom prst="ellipse">
              <a:avLst/>
            </a:prstGeom>
            <a:gradFill>
              <a:gsLst>
                <a:gs pos="6500">
                  <a:srgbClr val="18D0FD"/>
                </a:gs>
                <a:gs pos="100000">
                  <a:srgbClr val="CCFEEA">
                    <a:alpha val="36000"/>
                  </a:srgbClr>
                </a:gs>
                <a:gs pos="0">
                  <a:srgbClr val="0BCDFE">
                    <a:alpha val="7300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81"/>
            <a:stretch>
              <a:fillRect/>
            </a:stretch>
          </p:blipFill>
          <p:spPr>
            <a:xfrm>
              <a:off x="2560569" y="1922414"/>
              <a:ext cx="2168367" cy="143468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8" name="矩形 37"/>
            <p:cNvSpPr/>
            <p:nvPr/>
          </p:nvSpPr>
          <p:spPr>
            <a:xfrm>
              <a:off x="2556210" y="3525972"/>
              <a:ext cx="2177084" cy="598571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履带式</a:t>
              </a:r>
            </a:p>
          </p:txBody>
        </p:sp>
        <p:sp>
          <p:nvSpPr>
            <p:cNvPr id="39" name="椭圆 38"/>
            <p:cNvSpPr/>
            <p:nvPr/>
          </p:nvSpPr>
          <p:spPr>
            <a:xfrm>
              <a:off x="4909137" y="1058595"/>
              <a:ext cx="2351425" cy="1079985"/>
            </a:xfrm>
            <a:prstGeom prst="ellipse">
              <a:avLst/>
            </a:prstGeom>
            <a:gradFill>
              <a:gsLst>
                <a:gs pos="6500">
                  <a:srgbClr val="18D0FD"/>
                </a:gs>
                <a:gs pos="100000">
                  <a:srgbClr val="CCFEEA">
                    <a:alpha val="36000"/>
                  </a:srgbClr>
                </a:gs>
                <a:gs pos="0">
                  <a:srgbClr val="0BCDFE">
                    <a:alpha val="73000"/>
                  </a:srgbClr>
                </a:gs>
              </a:gsLst>
              <a:lin ang="10800000" scaled="0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40" name="图片 39" descr="Screenshot_20220513_20150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01027" y="1948650"/>
              <a:ext cx="2167640" cy="14223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2" name="矩形 41"/>
            <p:cNvSpPr/>
            <p:nvPr/>
          </p:nvSpPr>
          <p:spPr>
            <a:xfrm>
              <a:off x="4996307" y="3525972"/>
              <a:ext cx="2177084" cy="598571"/>
            </a:xfrm>
            <a:prstGeom prst="rect">
              <a:avLst/>
            </a:prstGeom>
            <a:gradFill flip="none" rotWithShape="1"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2000" b="1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磁吸附式</a:t>
              </a:r>
            </a:p>
          </p:txBody>
        </p:sp>
        <p:sp>
          <p:nvSpPr>
            <p:cNvPr id="44" name="平行四边形 43"/>
            <p:cNvSpPr/>
            <p:nvPr/>
          </p:nvSpPr>
          <p:spPr>
            <a:xfrm>
              <a:off x="-579147" y="4293419"/>
              <a:ext cx="7843024" cy="1907241"/>
            </a:xfrm>
            <a:prstGeom prst="parallelogram">
              <a:avLst/>
            </a:prstGeom>
            <a:gradFill>
              <a:gsLst>
                <a:gs pos="10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gradFill flip="none" rotWithShape="1">
                <a:gsLst>
                  <a:gs pos="10000">
                    <a:srgbClr val="4D4D4D">
                      <a:alpha val="0"/>
                    </a:srgbClr>
                  </a:gs>
                  <a:gs pos="100000">
                    <a:srgbClr val="4D4D4D"/>
                  </a:gs>
                </a:gsLst>
                <a:lin ang="0" scaled="1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45671" y="4264361"/>
              <a:ext cx="2309496" cy="433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12000"/>
                      </a:prst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勘探轨迹受限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12000"/>
                    </a:prstClr>
                  </a:out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46645" y="5835197"/>
              <a:ext cx="1833768" cy="36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92.8w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/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台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600147" y="4297116"/>
              <a:ext cx="1948660" cy="76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12000"/>
                      </a:prst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管道内越障能力不足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681749" y="5090620"/>
              <a:ext cx="1771639" cy="433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12000"/>
                      </a:prst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容易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损伤电缆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762045" y="5749187"/>
              <a:ext cx="1833768" cy="36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111.3w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/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台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812631" y="4407993"/>
              <a:ext cx="2298911" cy="433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12000"/>
                      </a:prst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对管道材质有要求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962932" y="5090620"/>
              <a:ext cx="2035274" cy="433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自重大、耗电多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139482" y="5697381"/>
              <a:ext cx="1833768" cy="36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113.1w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/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台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2455167" y="4407993"/>
              <a:ext cx="0" cy="1792667"/>
            </a:xfrm>
            <a:prstGeom prst="line">
              <a:avLst/>
            </a:prstGeom>
            <a:ln w="57150">
              <a:solidFill>
                <a:schemeClr val="bg1">
                  <a:alpha val="41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4762283" y="4407993"/>
              <a:ext cx="0" cy="1792667"/>
            </a:xfrm>
            <a:prstGeom prst="line">
              <a:avLst/>
            </a:prstGeom>
            <a:ln w="57150">
              <a:solidFill>
                <a:schemeClr val="bg1">
                  <a:alpha val="41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286628" y="4805986"/>
              <a:ext cx="1953803" cy="1100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12000"/>
                      </a:prstClr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</a:rPr>
                <a:t>大面积铺设导轨</a:t>
              </a:r>
              <a:r>
                <a:rPr lang="zh-CN" altLang="en-US" sz="20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成本高、周期长</a:t>
              </a:r>
              <a:endPara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764808" y="996680"/>
              <a:ext cx="4300342" cy="1684922"/>
              <a:chOff x="8012110" y="1256181"/>
              <a:chExt cx="4300343" cy="1684922"/>
            </a:xfrm>
          </p:grpSpPr>
          <p:pic>
            <p:nvPicPr>
              <p:cNvPr id="59" name="图片 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12110" y="1256181"/>
                <a:ext cx="2669087" cy="1640965"/>
              </a:xfrm>
              <a:prstGeom prst="rect">
                <a:avLst/>
              </a:prstGeom>
            </p:spPr>
          </p:pic>
          <p:sp>
            <p:nvSpPr>
              <p:cNvPr id="73" name="文本框 72"/>
              <p:cNvSpPr txBox="1"/>
              <p:nvPr/>
            </p:nvSpPr>
            <p:spPr>
              <a:xfrm>
                <a:off x="10646269" y="1507277"/>
                <a:ext cx="1666184" cy="143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老旧管道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导轨式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b="1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无法通行</a:t>
                </a: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764808" y="4875132"/>
              <a:ext cx="4359556" cy="1684922"/>
              <a:chOff x="8012110" y="4605233"/>
              <a:chExt cx="4359557" cy="1684922"/>
            </a:xfrm>
          </p:grpSpPr>
          <p:pic>
            <p:nvPicPr>
              <p:cNvPr id="79" name="图片 78"/>
              <p:cNvPicPr/>
              <p:nvPr/>
            </p:nvPicPr>
            <p:blipFill rotWithShape="1">
              <a:blip r:embed="rId10"/>
              <a:srcRect t="66196"/>
              <a:stretch>
                <a:fillRect/>
              </a:stretch>
            </p:blipFill>
            <p:spPr>
              <a:xfrm>
                <a:off x="8012110" y="4605233"/>
                <a:ext cx="2669087" cy="1640965"/>
              </a:xfrm>
              <a:prstGeom prst="rect">
                <a:avLst/>
              </a:prstGeom>
            </p:spPr>
          </p:pic>
          <p:sp>
            <p:nvSpPr>
              <p:cNvPr id="82" name="文本框 81"/>
              <p:cNvSpPr txBox="1"/>
              <p:nvPr/>
            </p:nvSpPr>
            <p:spPr>
              <a:xfrm>
                <a:off x="10705483" y="4856329"/>
                <a:ext cx="1666184" cy="143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水泥沟道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磁吸附式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defRPr/>
                </a:pPr>
                <a:r>
                  <a:rPr lang="zh-CN" altLang="en-US" sz="2800" b="1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无法通行</a:t>
                </a: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7764808" y="2935907"/>
              <a:ext cx="4368879" cy="1684922"/>
              <a:chOff x="8012110" y="2930707"/>
              <a:chExt cx="4368880" cy="1684922"/>
            </a:xfrm>
          </p:grpSpPr>
          <p:sp>
            <p:nvSpPr>
              <p:cNvPr id="88" name="文本框 87"/>
              <p:cNvSpPr txBox="1"/>
              <p:nvPr/>
            </p:nvSpPr>
            <p:spPr>
              <a:xfrm>
                <a:off x="10714806" y="3181803"/>
                <a:ext cx="1666184" cy="143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线缆密布</a:t>
                </a:r>
                <a:endPara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ea"/>
                    <a:sym typeface="+mn-lt"/>
                  </a:rPr>
                  <a:t>履带式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ctr">
                  <a:defRPr/>
                </a:pPr>
                <a:r>
                  <a:rPr lang="zh-CN" altLang="en-US" sz="2800" b="1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无法通行</a:t>
                </a:r>
              </a:p>
            </p:txBody>
          </p:sp>
          <p:pic>
            <p:nvPicPr>
              <p:cNvPr id="89" name="图片 88"/>
              <p:cNvPicPr/>
              <p:nvPr/>
            </p:nvPicPr>
            <p:blipFill rotWithShape="1">
              <a:blip r:embed="rId11"/>
              <a:srcRect l="547" t="51238" r="5058" b="5017"/>
              <a:stretch>
                <a:fillRect/>
              </a:stretch>
            </p:blipFill>
            <p:spPr>
              <a:xfrm>
                <a:off x="8012110" y="2930707"/>
                <a:ext cx="2659887" cy="1640965"/>
              </a:xfrm>
              <a:prstGeom prst="rect">
                <a:avLst/>
              </a:prstGeom>
            </p:spPr>
          </p:pic>
        </p:grpSp>
        <p:grpSp>
          <p:nvGrpSpPr>
            <p:cNvPr id="90" name="组合 89"/>
            <p:cNvGrpSpPr/>
            <p:nvPr/>
          </p:nvGrpSpPr>
          <p:grpSpPr>
            <a:xfrm>
              <a:off x="7696999" y="937049"/>
              <a:ext cx="723712" cy="4623635"/>
              <a:chOff x="7635007" y="859560"/>
              <a:chExt cx="723712" cy="4623634"/>
            </a:xfrm>
          </p:grpSpPr>
          <p:sp>
            <p:nvSpPr>
              <p:cNvPr id="91" name="半闭框 90"/>
              <p:cNvSpPr/>
              <p:nvPr/>
            </p:nvSpPr>
            <p:spPr>
              <a:xfrm>
                <a:off x="7635007" y="859560"/>
                <a:ext cx="723712" cy="723712"/>
              </a:xfrm>
              <a:prstGeom prst="halfFrame">
                <a:avLst>
                  <a:gd name="adj1" fmla="val 9161"/>
                  <a:gd name="adj2" fmla="val 9310"/>
                </a:avLst>
              </a:prstGeom>
              <a:gradFill>
                <a:gsLst>
                  <a:gs pos="1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2" name="半闭框 91"/>
              <p:cNvSpPr/>
              <p:nvPr/>
            </p:nvSpPr>
            <p:spPr>
              <a:xfrm>
                <a:off x="7635007" y="2813238"/>
                <a:ext cx="723712" cy="723712"/>
              </a:xfrm>
              <a:prstGeom prst="halfFrame">
                <a:avLst>
                  <a:gd name="adj1" fmla="val 9161"/>
                  <a:gd name="adj2" fmla="val 9310"/>
                </a:avLst>
              </a:prstGeom>
              <a:gradFill>
                <a:gsLst>
                  <a:gs pos="1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3" name="半闭框 92"/>
              <p:cNvSpPr/>
              <p:nvPr/>
            </p:nvSpPr>
            <p:spPr>
              <a:xfrm>
                <a:off x="7635007" y="4759482"/>
                <a:ext cx="723712" cy="723712"/>
              </a:xfrm>
              <a:prstGeom prst="halfFrame">
                <a:avLst>
                  <a:gd name="adj1" fmla="val 9161"/>
                  <a:gd name="adj2" fmla="val 9310"/>
                </a:avLst>
              </a:prstGeom>
              <a:gradFill>
                <a:gsLst>
                  <a:gs pos="6500">
                    <a:srgbClr val="18D0FD"/>
                  </a:gs>
                  <a:gs pos="100000">
                    <a:srgbClr val="CCFEEA">
                      <a:alpha val="36000"/>
                    </a:srgbClr>
                  </a:gs>
                  <a:gs pos="0">
                    <a:srgbClr val="0BCDFE">
                      <a:alpha val="73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 rot="10800000">
              <a:off x="9775223" y="1961689"/>
              <a:ext cx="723712" cy="4623635"/>
              <a:chOff x="7635007" y="859560"/>
              <a:chExt cx="723712" cy="4623634"/>
            </a:xfrm>
          </p:grpSpPr>
          <p:sp>
            <p:nvSpPr>
              <p:cNvPr id="95" name="半闭框 94"/>
              <p:cNvSpPr/>
              <p:nvPr/>
            </p:nvSpPr>
            <p:spPr>
              <a:xfrm>
                <a:off x="7635007" y="859560"/>
                <a:ext cx="723712" cy="723712"/>
              </a:xfrm>
              <a:prstGeom prst="halfFrame">
                <a:avLst>
                  <a:gd name="adj1" fmla="val 9161"/>
                  <a:gd name="adj2" fmla="val 9310"/>
                </a:avLst>
              </a:prstGeom>
              <a:gradFill>
                <a:gsLst>
                  <a:gs pos="6500">
                    <a:srgbClr val="18D0FD"/>
                  </a:gs>
                  <a:gs pos="100000">
                    <a:srgbClr val="CCFEEA">
                      <a:alpha val="36000"/>
                    </a:srgbClr>
                  </a:gs>
                  <a:gs pos="0">
                    <a:srgbClr val="0BCDFE">
                      <a:alpha val="73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6" name="半闭框 95"/>
              <p:cNvSpPr/>
              <p:nvPr/>
            </p:nvSpPr>
            <p:spPr>
              <a:xfrm>
                <a:off x="7635007" y="2813238"/>
                <a:ext cx="723712" cy="723712"/>
              </a:xfrm>
              <a:prstGeom prst="halfFrame">
                <a:avLst>
                  <a:gd name="adj1" fmla="val 9161"/>
                  <a:gd name="adj2" fmla="val 9310"/>
                </a:avLst>
              </a:prstGeom>
              <a:gradFill>
                <a:gsLst>
                  <a:gs pos="6500">
                    <a:srgbClr val="18D0FD"/>
                  </a:gs>
                  <a:gs pos="100000">
                    <a:srgbClr val="CCFEEA">
                      <a:alpha val="36000"/>
                    </a:srgbClr>
                  </a:gs>
                  <a:gs pos="0">
                    <a:srgbClr val="0BCDFE">
                      <a:alpha val="73000"/>
                    </a:srgb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7" name="半闭框 96"/>
              <p:cNvSpPr/>
              <p:nvPr/>
            </p:nvSpPr>
            <p:spPr>
              <a:xfrm>
                <a:off x="7635007" y="4759482"/>
                <a:ext cx="723712" cy="723712"/>
              </a:xfrm>
              <a:prstGeom prst="halfFrame">
                <a:avLst>
                  <a:gd name="adj1" fmla="val 9161"/>
                  <a:gd name="adj2" fmla="val 9310"/>
                </a:avLst>
              </a:prstGeom>
              <a:gradFill>
                <a:gsLst>
                  <a:gs pos="10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962482" y="6200934"/>
              <a:ext cx="5473940" cy="566861"/>
              <a:chOff x="306107" y="6325922"/>
              <a:chExt cx="3247227" cy="564514"/>
            </a:xfrm>
          </p:grpSpPr>
          <p:sp>
            <p:nvSpPr>
              <p:cNvPr id="99" name="平行四边形 98"/>
              <p:cNvSpPr/>
              <p:nvPr/>
            </p:nvSpPr>
            <p:spPr>
              <a:xfrm>
                <a:off x="306107" y="6385970"/>
                <a:ext cx="3247227" cy="451681"/>
              </a:xfrm>
              <a:prstGeom prst="parallelogram">
                <a:avLst/>
              </a:prstGeom>
              <a:gradFill flip="none" rotWithShape="1">
                <a:gsLst>
                  <a:gs pos="47800">
                    <a:srgbClr val="002F5F"/>
                  </a:gs>
                  <a:gs pos="0">
                    <a:srgbClr val="0B3067"/>
                  </a:gs>
                  <a:gs pos="100000">
                    <a:srgbClr val="014271"/>
                  </a:gs>
                </a:gsLst>
                <a:lin ang="2700000" scaled="1"/>
                <a:tileRect/>
              </a:gradFill>
              <a:ln w="19050">
                <a:solidFill>
                  <a:srgbClr val="1D9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306107" y="6325922"/>
                <a:ext cx="3173246" cy="564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800" b="1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使用场景受限，市场未被开发</a:t>
                </a:r>
              </a:p>
            </p:txBody>
          </p:sp>
        </p:grpSp>
      </p:grpSp>
      <p:pic>
        <p:nvPicPr>
          <p:cNvPr id="102" name="图片 10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92" y="1079123"/>
            <a:ext cx="1611765" cy="1611764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30" y="1034398"/>
            <a:ext cx="1418748" cy="14187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51" name="箭头: 右 150"/>
          <p:cNvSpPr/>
          <p:nvPr/>
        </p:nvSpPr>
        <p:spPr>
          <a:xfrm>
            <a:off x="2208344" y="1286860"/>
            <a:ext cx="2305325" cy="4855576"/>
          </a:xfrm>
          <a:prstGeom prst="rightArrow">
            <a:avLst>
              <a:gd name="adj1" fmla="val 38601"/>
              <a:gd name="adj2" fmla="val 34258"/>
            </a:avLst>
          </a:prstGeom>
          <a:gradFill flip="none" rotWithShape="1">
            <a:gsLst>
              <a:gs pos="6500">
                <a:srgbClr val="18D0FD"/>
              </a:gs>
              <a:gs pos="100000">
                <a:srgbClr val="CCFEEA">
                  <a:alpha val="36000"/>
                </a:srgbClr>
              </a:gs>
              <a:gs pos="0">
                <a:srgbClr val="0BCDFE">
                  <a:alpha val="73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 w="22225">
                <a:solidFill>
                  <a:srgbClr val="629DD1"/>
                </a:solidFill>
                <a:prstDash val="solid"/>
              </a:ln>
              <a:solidFill>
                <a:srgbClr val="629DD1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5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两款主力巡检产品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巡检地形全覆盖，故障识别精准高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90530" y="413868"/>
            <a:ext cx="7467600" cy="787594"/>
            <a:chOff x="-3609" y="632943"/>
            <a:chExt cx="7467600" cy="787594"/>
          </a:xfrm>
        </p:grpSpPr>
        <p:sp>
          <p:nvSpPr>
            <p:cNvPr id="7" name="任意多边形: 形状 6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42" name="椭圆 41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8" name="任意多边形: 形状 37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0" name="图片 39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pic>
        <p:nvPicPr>
          <p:cNvPr id="49" name="图片 48"/>
          <p:cNvPicPr/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08645" y="3697667"/>
            <a:ext cx="1980425" cy="20769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0" name="文本框 49"/>
          <p:cNvSpPr txBox="1"/>
          <p:nvPr/>
        </p:nvSpPr>
        <p:spPr>
          <a:xfrm>
            <a:off x="596377" y="2224067"/>
            <a:ext cx="2954655" cy="139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国内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首台顶部吸附式</a:t>
            </a:r>
            <a:b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巡检机器人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承担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全过程的巡检任务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能够基本研判故障类型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3884613" y="1415501"/>
            <a:ext cx="7975090" cy="5214925"/>
            <a:chOff x="4115567" y="827427"/>
            <a:chExt cx="7975090" cy="5837349"/>
          </a:xfrm>
        </p:grpSpPr>
        <p:pic>
          <p:nvPicPr>
            <p:cNvPr id="51" name="图片 5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573" y="827427"/>
              <a:ext cx="3930651" cy="2620645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965" y="4350201"/>
              <a:ext cx="4095751" cy="2314575"/>
            </a:xfrm>
            <a:prstGeom prst="rect">
              <a:avLst/>
            </a:prstGeom>
          </p:spPr>
        </p:pic>
        <p:grpSp>
          <p:nvGrpSpPr>
            <p:cNvPr id="53" name="组合 52"/>
            <p:cNvGrpSpPr/>
            <p:nvPr/>
          </p:nvGrpSpPr>
          <p:grpSpPr>
            <a:xfrm>
              <a:off x="9210042" y="1904638"/>
              <a:ext cx="2880615" cy="1234427"/>
              <a:chOff x="9432757" y="1569442"/>
              <a:chExt cx="2880615" cy="1234426"/>
            </a:xfrm>
          </p:grpSpPr>
          <p:sp>
            <p:nvSpPr>
              <p:cNvPr id="54" name="平行四边形 20"/>
              <p:cNvSpPr/>
              <p:nvPr/>
            </p:nvSpPr>
            <p:spPr>
              <a:xfrm>
                <a:off x="9432757" y="1569442"/>
                <a:ext cx="2880615" cy="1234426"/>
              </a:xfrm>
              <a:custGeom>
                <a:avLst/>
                <a:gdLst>
                  <a:gd name="connsiteX0" fmla="*/ 0 w 3128782"/>
                  <a:gd name="connsiteY0" fmla="*/ 979281 h 979281"/>
                  <a:gd name="connsiteX1" fmla="*/ 244820 w 3128782"/>
                  <a:gd name="connsiteY1" fmla="*/ 0 h 979281"/>
                  <a:gd name="connsiteX2" fmla="*/ 3128782 w 3128782"/>
                  <a:gd name="connsiteY2" fmla="*/ 0 h 979281"/>
                  <a:gd name="connsiteX3" fmla="*/ 2883962 w 3128782"/>
                  <a:gd name="connsiteY3" fmla="*/ 979281 h 979281"/>
                  <a:gd name="connsiteX4" fmla="*/ 0 w 3128782"/>
                  <a:gd name="connsiteY4" fmla="*/ 979281 h 979281"/>
                  <a:gd name="connsiteX0-1" fmla="*/ 0 w 3128782"/>
                  <a:gd name="connsiteY0-2" fmla="*/ 979281 h 983833"/>
                  <a:gd name="connsiteX1-3" fmla="*/ 244820 w 3128782"/>
                  <a:gd name="connsiteY1-4" fmla="*/ 0 h 983833"/>
                  <a:gd name="connsiteX2-5" fmla="*/ 3128782 w 3128782"/>
                  <a:gd name="connsiteY2-6" fmla="*/ 0 h 983833"/>
                  <a:gd name="connsiteX3-7" fmla="*/ 2596489 w 3128782"/>
                  <a:gd name="connsiteY3-8" fmla="*/ 983833 h 983833"/>
                  <a:gd name="connsiteX4-9" fmla="*/ 0 w 3128782"/>
                  <a:gd name="connsiteY4-10" fmla="*/ 979281 h 983833"/>
                  <a:gd name="connsiteX0-11" fmla="*/ 0 w 3128782"/>
                  <a:gd name="connsiteY0-12" fmla="*/ 979281 h 979609"/>
                  <a:gd name="connsiteX1-13" fmla="*/ 244820 w 3128782"/>
                  <a:gd name="connsiteY1-14" fmla="*/ 0 h 979609"/>
                  <a:gd name="connsiteX2-15" fmla="*/ 3128782 w 3128782"/>
                  <a:gd name="connsiteY2-16" fmla="*/ 0 h 979609"/>
                  <a:gd name="connsiteX3-17" fmla="*/ 2701910 w 3128782"/>
                  <a:gd name="connsiteY3-18" fmla="*/ 979609 h 979609"/>
                  <a:gd name="connsiteX4-19" fmla="*/ 0 w 3128782"/>
                  <a:gd name="connsiteY4-20" fmla="*/ 979281 h 9796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3128782" h="979609">
                    <a:moveTo>
                      <a:pt x="0" y="979281"/>
                    </a:moveTo>
                    <a:lnTo>
                      <a:pt x="244820" y="0"/>
                    </a:lnTo>
                    <a:lnTo>
                      <a:pt x="3128782" y="0"/>
                    </a:lnTo>
                    <a:lnTo>
                      <a:pt x="2701910" y="979609"/>
                    </a:lnTo>
                    <a:lnTo>
                      <a:pt x="0" y="979281"/>
                    </a:lnTo>
                    <a:close/>
                  </a:path>
                </a:pathLst>
              </a:custGeom>
              <a:gradFill flip="none" rotWithShape="1">
                <a:gsLst>
                  <a:gs pos="18000">
                    <a:srgbClr val="0B3067">
                      <a:alpha val="0"/>
                    </a:srgbClr>
                  </a:gs>
                  <a:gs pos="100000">
                    <a:srgbClr val="014271"/>
                  </a:gs>
                </a:gsLst>
                <a:lin ang="0" scaled="1"/>
                <a:tileRect/>
              </a:gradFill>
              <a:ln w="28575">
                <a:gradFill flip="none" rotWithShape="1">
                  <a:gsLst>
                    <a:gs pos="26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rgbClr val="1D90AC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16766" y="1610950"/>
                <a:ext cx="1638300" cy="1130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3200" b="1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更精确！</a:t>
                </a:r>
              </a:p>
              <a:p>
                <a:pPr algn="ctr">
                  <a:defRPr/>
                </a:pPr>
                <a:r>
                  <a:rPr lang="zh-CN" altLang="en-US" sz="3200" b="1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更全面！</a:t>
                </a:r>
              </a:p>
            </p:txBody>
          </p:sp>
        </p:grpSp>
        <p:sp>
          <p:nvSpPr>
            <p:cNvPr id="56" name="平行四边形 20"/>
            <p:cNvSpPr/>
            <p:nvPr/>
          </p:nvSpPr>
          <p:spPr>
            <a:xfrm>
              <a:off x="9097026" y="4535485"/>
              <a:ext cx="2880615" cy="1234427"/>
            </a:xfrm>
            <a:custGeom>
              <a:avLst/>
              <a:gdLst>
                <a:gd name="connsiteX0" fmla="*/ 0 w 3128782"/>
                <a:gd name="connsiteY0" fmla="*/ 979281 h 979281"/>
                <a:gd name="connsiteX1" fmla="*/ 244820 w 3128782"/>
                <a:gd name="connsiteY1" fmla="*/ 0 h 979281"/>
                <a:gd name="connsiteX2" fmla="*/ 3128782 w 3128782"/>
                <a:gd name="connsiteY2" fmla="*/ 0 h 979281"/>
                <a:gd name="connsiteX3" fmla="*/ 2883962 w 3128782"/>
                <a:gd name="connsiteY3" fmla="*/ 979281 h 979281"/>
                <a:gd name="connsiteX4" fmla="*/ 0 w 3128782"/>
                <a:gd name="connsiteY4" fmla="*/ 979281 h 979281"/>
                <a:gd name="connsiteX0-1" fmla="*/ 0 w 3128782"/>
                <a:gd name="connsiteY0-2" fmla="*/ 979281 h 983833"/>
                <a:gd name="connsiteX1-3" fmla="*/ 244820 w 3128782"/>
                <a:gd name="connsiteY1-4" fmla="*/ 0 h 983833"/>
                <a:gd name="connsiteX2-5" fmla="*/ 3128782 w 3128782"/>
                <a:gd name="connsiteY2-6" fmla="*/ 0 h 983833"/>
                <a:gd name="connsiteX3-7" fmla="*/ 2596489 w 3128782"/>
                <a:gd name="connsiteY3-8" fmla="*/ 983833 h 983833"/>
                <a:gd name="connsiteX4-9" fmla="*/ 0 w 3128782"/>
                <a:gd name="connsiteY4-10" fmla="*/ 979281 h 983833"/>
                <a:gd name="connsiteX0-11" fmla="*/ 0 w 3128782"/>
                <a:gd name="connsiteY0-12" fmla="*/ 979281 h 979609"/>
                <a:gd name="connsiteX1-13" fmla="*/ 244820 w 3128782"/>
                <a:gd name="connsiteY1-14" fmla="*/ 0 h 979609"/>
                <a:gd name="connsiteX2-15" fmla="*/ 3128782 w 3128782"/>
                <a:gd name="connsiteY2-16" fmla="*/ 0 h 979609"/>
                <a:gd name="connsiteX3-17" fmla="*/ 2701910 w 3128782"/>
                <a:gd name="connsiteY3-18" fmla="*/ 979609 h 979609"/>
                <a:gd name="connsiteX4-19" fmla="*/ 0 w 3128782"/>
                <a:gd name="connsiteY4-20" fmla="*/ 979281 h 9796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128782" h="979609">
                  <a:moveTo>
                    <a:pt x="0" y="979281"/>
                  </a:moveTo>
                  <a:lnTo>
                    <a:pt x="244820" y="0"/>
                  </a:lnTo>
                  <a:lnTo>
                    <a:pt x="3128782" y="0"/>
                  </a:lnTo>
                  <a:lnTo>
                    <a:pt x="2701910" y="979609"/>
                  </a:lnTo>
                  <a:lnTo>
                    <a:pt x="0" y="979281"/>
                  </a:lnTo>
                  <a:close/>
                </a:path>
              </a:pathLst>
            </a:custGeom>
            <a:gradFill flip="none" rotWithShape="1">
              <a:gsLst>
                <a:gs pos="18000">
                  <a:srgbClr val="0B3067">
                    <a:alpha val="0"/>
                  </a:srgbClr>
                </a:gs>
                <a:gs pos="100000">
                  <a:srgbClr val="014271"/>
                </a:gs>
              </a:gsLst>
              <a:lin ang="0" scaled="1"/>
              <a:tileRect/>
            </a:gradFill>
            <a:ln w="28575">
              <a:gradFill flip="none" rotWithShape="1">
                <a:gsLst>
                  <a:gs pos="26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rgbClr val="1D90A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0014622" y="4593696"/>
              <a:ext cx="1826142" cy="1130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更智能！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更可靠！</a:t>
              </a: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261316" y="1547239"/>
              <a:ext cx="3247227" cy="484653"/>
              <a:chOff x="6424591" y="4410967"/>
              <a:chExt cx="5151789" cy="412367"/>
            </a:xfrm>
          </p:grpSpPr>
          <p:sp>
            <p:nvSpPr>
              <p:cNvPr id="59" name="平行四边形 58"/>
              <p:cNvSpPr/>
              <p:nvPr/>
            </p:nvSpPr>
            <p:spPr>
              <a:xfrm>
                <a:off x="6424591" y="4415881"/>
                <a:ext cx="5151789" cy="384313"/>
              </a:xfrm>
              <a:prstGeom prst="parallelogram">
                <a:avLst/>
              </a:prstGeom>
              <a:gradFill flip="none" rotWithShape="1">
                <a:gsLst>
                  <a:gs pos="47800">
                    <a:srgbClr val="002F5F"/>
                  </a:gs>
                  <a:gs pos="0">
                    <a:srgbClr val="0B3067"/>
                  </a:gs>
                  <a:gs pos="100000">
                    <a:srgbClr val="014271"/>
                  </a:gs>
                </a:gsLst>
                <a:lin ang="2700000" scaled="1"/>
                <a:tileRect/>
              </a:gradFill>
              <a:ln w="19050">
                <a:solidFill>
                  <a:srgbClr val="1D9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507426" y="4410967"/>
                <a:ext cx="5034418" cy="412367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</p:spPr>
            <p:txBody>
              <a:bodyPr wrap="square" rtlCol="0">
                <a:spAutoFit/>
              </a:bodyPr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负压吸顶巡检机器人</a:t>
                </a: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5197284" y="4741604"/>
              <a:ext cx="3247227" cy="484654"/>
              <a:chOff x="6424591" y="4401612"/>
              <a:chExt cx="5151789" cy="412368"/>
            </a:xfrm>
          </p:grpSpPr>
          <p:sp>
            <p:nvSpPr>
              <p:cNvPr id="79" name="平行四边形 78"/>
              <p:cNvSpPr/>
              <p:nvPr/>
            </p:nvSpPr>
            <p:spPr>
              <a:xfrm>
                <a:off x="6424591" y="4415881"/>
                <a:ext cx="5151789" cy="384313"/>
              </a:xfrm>
              <a:prstGeom prst="parallelogram">
                <a:avLst/>
              </a:prstGeom>
              <a:gradFill flip="none" rotWithShape="1">
                <a:gsLst>
                  <a:gs pos="47800">
                    <a:srgbClr val="002F5F"/>
                  </a:gs>
                  <a:gs pos="0">
                    <a:srgbClr val="0B3067"/>
                  </a:gs>
                  <a:gs pos="100000">
                    <a:srgbClr val="014271"/>
                  </a:gs>
                </a:gsLst>
                <a:lin ang="2700000" scaled="1"/>
                <a:tileRect/>
              </a:gradFill>
              <a:ln w="19050">
                <a:solidFill>
                  <a:srgbClr val="1D9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6507426" y="4401612"/>
                <a:ext cx="5034418" cy="41236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400" b="1" dirty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四旋翼巡检机器人</a:t>
                </a:r>
              </a:p>
            </p:txBody>
          </p:sp>
        </p:grpSp>
        <p:sp>
          <p:nvSpPr>
            <p:cNvPr id="84" name="任意多边形: 形状 44"/>
            <p:cNvSpPr/>
            <p:nvPr/>
          </p:nvSpPr>
          <p:spPr>
            <a:xfrm rot="10800000">
              <a:off x="6890176" y="3302691"/>
              <a:ext cx="3986751" cy="1260441"/>
            </a:xfrm>
            <a:custGeom>
              <a:avLst/>
              <a:gdLst>
                <a:gd name="connsiteX0" fmla="*/ 0 w 3986751"/>
                <a:gd name="connsiteY0" fmla="*/ 0 h 2414182"/>
                <a:gd name="connsiteX1" fmla="*/ 3986751 w 3986751"/>
                <a:gd name="connsiteY1" fmla="*/ 0 h 2414182"/>
                <a:gd name="connsiteX2" fmla="*/ 3383206 w 3986751"/>
                <a:gd name="connsiteY2" fmla="*/ 2414182 h 2414182"/>
                <a:gd name="connsiteX3" fmla="*/ 0 w 3986751"/>
                <a:gd name="connsiteY3" fmla="*/ 2414182 h 2414182"/>
                <a:gd name="connsiteX0-1" fmla="*/ 0 w 3986751"/>
                <a:gd name="connsiteY0-2" fmla="*/ 0 h 2431187"/>
                <a:gd name="connsiteX1-3" fmla="*/ 3986751 w 3986751"/>
                <a:gd name="connsiteY1-4" fmla="*/ 0 h 2431187"/>
                <a:gd name="connsiteX2-5" fmla="*/ 3474646 w 3986751"/>
                <a:gd name="connsiteY2-6" fmla="*/ 2431187 h 2431187"/>
                <a:gd name="connsiteX3-7" fmla="*/ 0 w 3986751"/>
                <a:gd name="connsiteY3-8" fmla="*/ 2414182 h 2431187"/>
                <a:gd name="connsiteX4" fmla="*/ 0 w 3986751"/>
                <a:gd name="connsiteY4" fmla="*/ 0 h 2431187"/>
                <a:gd name="connsiteX0-9" fmla="*/ 0 w 3986751"/>
                <a:gd name="connsiteY0-10" fmla="*/ 0 h 2431187"/>
                <a:gd name="connsiteX1-11" fmla="*/ 3986751 w 3986751"/>
                <a:gd name="connsiteY1-12" fmla="*/ 0 h 2431187"/>
                <a:gd name="connsiteX2-13" fmla="*/ 3530526 w 3986751"/>
                <a:gd name="connsiteY2-14" fmla="*/ 2431187 h 2431187"/>
                <a:gd name="connsiteX3-15" fmla="*/ 0 w 3986751"/>
                <a:gd name="connsiteY3-16" fmla="*/ 2414182 h 2431187"/>
                <a:gd name="connsiteX4-17" fmla="*/ 0 w 3986751"/>
                <a:gd name="connsiteY4-18" fmla="*/ 0 h 2431187"/>
                <a:gd name="connsiteX0-19" fmla="*/ 0 w 3986751"/>
                <a:gd name="connsiteY0-20" fmla="*/ 0 h 2441025"/>
                <a:gd name="connsiteX1-21" fmla="*/ 3986751 w 3986751"/>
                <a:gd name="connsiteY1-22" fmla="*/ 0 h 2441025"/>
                <a:gd name="connsiteX2-23" fmla="*/ 3606726 w 3986751"/>
                <a:gd name="connsiteY2-24" fmla="*/ 2441025 h 2441025"/>
                <a:gd name="connsiteX3-25" fmla="*/ 0 w 3986751"/>
                <a:gd name="connsiteY3-26" fmla="*/ 2414182 h 2441025"/>
                <a:gd name="connsiteX4-27" fmla="*/ 0 w 3986751"/>
                <a:gd name="connsiteY4-28" fmla="*/ 0 h 2441025"/>
                <a:gd name="connsiteX0-29" fmla="*/ 0 w 3986751"/>
                <a:gd name="connsiteY0-30" fmla="*/ 0 h 2441025"/>
                <a:gd name="connsiteX1-31" fmla="*/ 3986751 w 3986751"/>
                <a:gd name="connsiteY1-32" fmla="*/ 0 h 2441025"/>
                <a:gd name="connsiteX2-33" fmla="*/ 3586406 w 3986751"/>
                <a:gd name="connsiteY2-34" fmla="*/ 2441025 h 2441025"/>
                <a:gd name="connsiteX3-35" fmla="*/ 0 w 3986751"/>
                <a:gd name="connsiteY3-36" fmla="*/ 2414182 h 2441025"/>
                <a:gd name="connsiteX4-37" fmla="*/ 0 w 3986751"/>
                <a:gd name="connsiteY4-38" fmla="*/ 0 h 2441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3986751" h="2441025">
                  <a:moveTo>
                    <a:pt x="0" y="0"/>
                  </a:moveTo>
                  <a:lnTo>
                    <a:pt x="3986751" y="0"/>
                  </a:lnTo>
                  <a:lnTo>
                    <a:pt x="3586406" y="2441025"/>
                  </a:lnTo>
                  <a:lnTo>
                    <a:pt x="0" y="241418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B3067"/>
                </a:gs>
                <a:gs pos="100000">
                  <a:srgbClr val="014271">
                    <a:alpha val="0"/>
                  </a:srgbClr>
                </a:gs>
              </a:gsLst>
              <a:lin ang="10800000" scaled="1"/>
              <a:tileRect/>
            </a:gradFill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070181" y="3390719"/>
              <a:ext cx="2112251" cy="113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搭载多种感知模块</a:t>
              </a:r>
              <a:endParaRPr lang="en-US" altLang="zh-CN" sz="32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7056703" y="3401901"/>
              <a:ext cx="2180280" cy="113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算法自动识别故障</a:t>
              </a: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4292685" y="2039008"/>
              <a:ext cx="3742181" cy="1048779"/>
              <a:chOff x="5111435" y="4290592"/>
              <a:chExt cx="4854265" cy="1532237"/>
            </a:xfrm>
          </p:grpSpPr>
          <p:sp>
            <p:nvSpPr>
              <p:cNvPr id="91" name="任意多边形: 形状 90"/>
              <p:cNvSpPr/>
              <p:nvPr/>
            </p:nvSpPr>
            <p:spPr>
              <a:xfrm>
                <a:off x="5205977" y="4525450"/>
                <a:ext cx="4674754" cy="1202497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15085">
                      <a:alpha val="80000"/>
                    </a:srgbClr>
                  </a:gs>
                  <a:gs pos="0">
                    <a:srgbClr val="015995">
                      <a:alpha val="85000"/>
                    </a:srgbClr>
                  </a:gs>
                  <a:gs pos="100000">
                    <a:srgbClr val="014675">
                      <a:alpha val="5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 flipH="1" flipV="1">
                <a:off x="8694144" y="5594861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108" name="平行四边形 107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9" name="平行四边形 108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0" name="平行四边形 109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1" name="平行四边形 110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2" name="平行四边形 111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3" name="平行四边形 112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4" name="平行四边形 113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5" name="平行四边形 114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6" name="平行四边形 115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7" name="平行四边形 116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8" name="平行四边形 117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5111435" y="4290592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97" name="平行四边形 96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8" name="平行四边形 97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99" name="平行四边形 98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0" name="平行四边形 99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1" name="平行四边形 100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2" name="平行四边形 101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4" name="平行四边形 103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5" name="平行四边形 104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6" name="平行四边形 105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07" name="平行四边形 106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8581307" y="5609487"/>
                <a:ext cx="1384393" cy="213342"/>
                <a:chOff x="9443085" y="3865355"/>
                <a:chExt cx="1272540" cy="196105"/>
              </a:xfrm>
              <a:effectLst/>
            </p:grpSpPr>
            <p:cxnSp>
              <p:nvCxnSpPr>
                <p:cNvPr id="95" name="直接连接符 94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96" name="直接连接符 95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</p:grpSp>
        <p:sp>
          <p:nvSpPr>
            <p:cNvPr id="119" name="文本框 118"/>
            <p:cNvSpPr txBox="1"/>
            <p:nvPr/>
          </p:nvSpPr>
          <p:spPr>
            <a:xfrm>
              <a:off x="4379491" y="2066796"/>
              <a:ext cx="3562636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特点：高负载长续航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+mn-lt"/>
                </a:rPr>
                <a:t>适用于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+mn-lt"/>
                </a:rPr>
                <a:t>绝大多数常规巡检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  <a:sym typeface="+mn-lt"/>
                </a:rPr>
                <a:t>任务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  <a:sym typeface="+mn-lt"/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4115567" y="5216520"/>
              <a:ext cx="4095751" cy="1173344"/>
              <a:chOff x="5111435" y="4290592"/>
              <a:chExt cx="4854265" cy="1532237"/>
            </a:xfrm>
          </p:grpSpPr>
          <p:sp>
            <p:nvSpPr>
              <p:cNvPr id="121" name="任意多边形: 形状 120"/>
              <p:cNvSpPr/>
              <p:nvPr/>
            </p:nvSpPr>
            <p:spPr>
              <a:xfrm>
                <a:off x="5205977" y="4525450"/>
                <a:ext cx="4674754" cy="1202497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15085">
                      <a:alpha val="80000"/>
                    </a:srgbClr>
                  </a:gs>
                  <a:gs pos="0">
                    <a:srgbClr val="015995">
                      <a:alpha val="85000"/>
                    </a:srgbClr>
                  </a:gs>
                  <a:gs pos="100000">
                    <a:srgbClr val="014675">
                      <a:alpha val="5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122" name="组合 121"/>
              <p:cNvGrpSpPr/>
              <p:nvPr/>
            </p:nvGrpSpPr>
            <p:grpSpPr>
              <a:xfrm flipH="1" flipV="1">
                <a:off x="8694144" y="5594861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138" name="平行四边形 137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9" name="平行四边形 138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40" name="平行四边形 139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41" name="平行四边形 140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42" name="平行四边形 141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43" name="平行四边形 142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44" name="平行四边形 143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45" name="平行四边形 144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46" name="平行四边形 145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47" name="平行四边形 146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48" name="平行四边形 147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123" name="组合 122"/>
              <p:cNvGrpSpPr/>
              <p:nvPr/>
            </p:nvGrpSpPr>
            <p:grpSpPr>
              <a:xfrm>
                <a:off x="5111435" y="4290592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127" name="平行四边形 126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8" name="平行四边形 127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29" name="平行四边形 128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0" name="平行四边形 129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1" name="平行四边形 130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2" name="平行四边形 131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3" name="平行四边形 132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4" name="平行四边形 133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5" name="平行四边形 134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6" name="平行四边形 135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37" name="平行四边形 136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8581307" y="5609487"/>
                <a:ext cx="1384393" cy="213342"/>
                <a:chOff x="9443085" y="3865355"/>
                <a:chExt cx="1272540" cy="196105"/>
              </a:xfrm>
              <a:effectLst/>
            </p:grpSpPr>
            <p:cxnSp>
              <p:nvCxnSpPr>
                <p:cNvPr id="125" name="直接连接符 124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126" name="直接连接符 125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</p:grpSp>
        <p:sp>
          <p:nvSpPr>
            <p:cNvPr id="149" name="文本框 148"/>
            <p:cNvSpPr txBox="1"/>
            <p:nvPr/>
          </p:nvSpPr>
          <p:spPr>
            <a:xfrm>
              <a:off x="4278489" y="5323498"/>
              <a:ext cx="3933827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特点：高速度、全地形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适用于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应急巡检、特种地形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巡检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52" name="文本框 151"/>
          <p:cNvSpPr txBox="1"/>
          <p:nvPr/>
        </p:nvSpPr>
        <p:spPr>
          <a:xfrm>
            <a:off x="426002" y="1331455"/>
            <a:ext cx="3179793" cy="523220"/>
          </a:xfrm>
          <a:prstGeom prst="rect">
            <a:avLst/>
          </a:prstGeom>
          <a:gradFill>
            <a:gsLst>
              <a:gs pos="0">
                <a:srgbClr val="3FCDFF">
                  <a:alpha val="70000"/>
                </a:srgbClr>
              </a:gs>
              <a:gs pos="100000">
                <a:srgbClr val="3FCDFF">
                  <a:alpha val="0"/>
                </a:srgb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2019·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巡电第一代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3835881" y="1327889"/>
            <a:ext cx="4933162" cy="523220"/>
          </a:xfrm>
          <a:prstGeom prst="rect">
            <a:avLst/>
          </a:prstGeom>
          <a:gradFill>
            <a:gsLst>
              <a:gs pos="0">
                <a:srgbClr val="3FCDFF">
                  <a:alpha val="70000"/>
                </a:srgbClr>
              </a:gs>
              <a:gs pos="100000">
                <a:srgbClr val="3FCDFF">
                  <a:alpha val="0"/>
                </a:srgbClr>
              </a:gs>
            </a:gsLst>
            <a:lin ang="10800000" scaled="1"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2021·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第二代智能方案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73020" y="5849385"/>
            <a:ext cx="10045960" cy="848195"/>
            <a:chOff x="1073020" y="5799334"/>
            <a:chExt cx="10045960" cy="848195"/>
          </a:xfrm>
        </p:grpSpPr>
        <p:sp>
          <p:nvSpPr>
            <p:cNvPr id="11" name="矩形 10"/>
            <p:cNvSpPr/>
            <p:nvPr/>
          </p:nvSpPr>
          <p:spPr>
            <a:xfrm>
              <a:off x="3081867" y="5859129"/>
              <a:ext cx="6028266" cy="720725"/>
            </a:xfrm>
            <a:prstGeom prst="rect">
              <a:avLst/>
            </a:prstGeom>
            <a:gradFill>
              <a:gsLst>
                <a:gs pos="0">
                  <a:srgbClr val="1CADE4">
                    <a:alpha val="0"/>
                  </a:srgbClr>
                </a:gs>
                <a:gs pos="51000">
                  <a:srgbClr val="1CADE4">
                    <a:alpha val="58000"/>
                  </a:srgbClr>
                </a:gs>
                <a:gs pos="100000">
                  <a:srgbClr val="1CADE4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73020" y="5918924"/>
              <a:ext cx="100459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reflection blurRad="50800" stA="17000" endPos="25000" dist="38100" dir="5400000" sy="-100000" algn="bl" rotWithShape="0"/>
                  </a:effectLst>
                  <a:uLnTx/>
                  <a:uFillTx/>
                  <a:latin typeface="思源黑体 CN Bold"/>
                  <a:ea typeface="思源黑体 CN Bold"/>
                  <a:cs typeface="+mn-cs"/>
                </a:rPr>
                <a:t>电力管道巡检中，我们最懂科技！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2028492" y="5799334"/>
              <a:ext cx="5354212" cy="119590"/>
              <a:chOff x="1656356" y="2720279"/>
              <a:chExt cx="5354212" cy="228931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2277020" y="2834744"/>
                <a:ext cx="4112884" cy="0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rgbClr val="1CADE4">
                        <a:alpha val="0"/>
                      </a:srgbClr>
                    </a:gs>
                    <a:gs pos="62924">
                      <a:srgbClr val="1CADE4"/>
                    </a:gs>
                    <a:gs pos="50000">
                      <a:srgbClr val="1CADE4">
                        <a:lumMod val="60000"/>
                        <a:lumOff val="40000"/>
                      </a:srgbClr>
                    </a:gs>
                    <a:gs pos="38000">
                      <a:srgbClr val="1CADE4"/>
                    </a:gs>
                    <a:gs pos="100000">
                      <a:srgbClr val="1CADE4">
                        <a:alpha val="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pic>
            <p:nvPicPr>
              <p:cNvPr id="15" name="图片 14" descr="图片包含 电脑, 灯光, 键盘, 黑暗&#10;&#10;描述已自动生成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1CADE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6356" y="2720279"/>
                <a:ext cx="5354212" cy="228931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/>
          </p:nvGrpSpPr>
          <p:grpSpPr>
            <a:xfrm flipH="1">
              <a:off x="4809296" y="6527939"/>
              <a:ext cx="5354212" cy="119590"/>
              <a:chOff x="1656356" y="2720279"/>
              <a:chExt cx="5354212" cy="228931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2277020" y="2834744"/>
                <a:ext cx="4112884" cy="0"/>
              </a:xfrm>
              <a:prstGeom prst="line">
                <a:avLst/>
              </a:prstGeom>
              <a:noFill/>
              <a:ln w="12700" cap="flat" cmpd="sng" algn="ctr">
                <a:gradFill>
                  <a:gsLst>
                    <a:gs pos="0">
                      <a:srgbClr val="1CADE4">
                        <a:alpha val="0"/>
                      </a:srgbClr>
                    </a:gs>
                    <a:gs pos="62924">
                      <a:srgbClr val="1CADE4"/>
                    </a:gs>
                    <a:gs pos="50000">
                      <a:srgbClr val="1CADE4">
                        <a:lumMod val="60000"/>
                        <a:lumOff val="40000"/>
                      </a:srgbClr>
                    </a:gs>
                    <a:gs pos="38000">
                      <a:srgbClr val="1CADE4"/>
                    </a:gs>
                    <a:gs pos="100000">
                      <a:srgbClr val="1CADE4">
                        <a:alpha val="0"/>
                      </a:srgbClr>
                    </a:gs>
                  </a:gsLst>
                  <a:lin ang="0" scaled="0"/>
                </a:gradFill>
                <a:prstDash val="solid"/>
                <a:miter lim="800000"/>
              </a:ln>
              <a:effectLst/>
            </p:spPr>
          </p:cxnSp>
          <p:pic>
            <p:nvPicPr>
              <p:cNvPr id="18" name="图片 17" descr="图片包含 电脑, 灯光, 键盘, 黑暗&#10;&#10;描述已自动生成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rgbClr val="1CADE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6356" y="2720279"/>
                <a:ext cx="5354212" cy="228931"/>
              </a:xfrm>
              <a:prstGeom prst="rect">
                <a:avLst/>
              </a:prstGeom>
            </p:spPr>
          </p:pic>
        </p:grpSp>
      </p:grp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4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电力巡检行业领先者：独创机械气动结构，独家数据集优势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90530" y="413868"/>
            <a:ext cx="7467600" cy="787594"/>
            <a:chOff x="-3609" y="632943"/>
            <a:chExt cx="7467600" cy="787594"/>
          </a:xfrm>
        </p:grpSpPr>
        <p:sp>
          <p:nvSpPr>
            <p:cNvPr id="7" name="任意多边形: 形状 6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42" name="椭圆 41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38" name="任意多边形: 形状 37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40" name="图片 39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grpSp>
        <p:nvGrpSpPr>
          <p:cNvPr id="105" name="组合 104"/>
          <p:cNvGrpSpPr/>
          <p:nvPr/>
        </p:nvGrpSpPr>
        <p:grpSpPr>
          <a:xfrm>
            <a:off x="228588" y="1331831"/>
            <a:ext cx="12429542" cy="4493313"/>
            <a:chOff x="183881" y="1487805"/>
            <a:chExt cx="12429542" cy="5248911"/>
          </a:xfrm>
        </p:grpSpPr>
        <p:sp>
          <p:nvSpPr>
            <p:cNvPr id="88" name="平行四边形 87"/>
            <p:cNvSpPr/>
            <p:nvPr/>
          </p:nvSpPr>
          <p:spPr>
            <a:xfrm>
              <a:off x="506507" y="4652677"/>
              <a:ext cx="3711291" cy="436183"/>
            </a:xfrm>
            <a:prstGeom prst="parallelogram">
              <a:avLst/>
            </a:prstGeom>
            <a:gradFill flip="none" rotWithShape="1">
              <a:gsLst>
                <a:gs pos="47800">
                  <a:srgbClr val="002F5F"/>
                </a:gs>
                <a:gs pos="0">
                  <a:srgbClr val="0B3067"/>
                </a:gs>
                <a:gs pos="100000">
                  <a:srgbClr val="014271"/>
                </a:gs>
              </a:gsLst>
              <a:lin ang="2700000" scaled="1"/>
              <a:tileRect/>
            </a:gradFill>
            <a:ln w="19050">
              <a:solidFill>
                <a:srgbClr val="1D9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5506" y="2553750"/>
              <a:ext cx="2226997" cy="14950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0" name="平行四边形 89"/>
            <p:cNvSpPr/>
            <p:nvPr/>
          </p:nvSpPr>
          <p:spPr>
            <a:xfrm>
              <a:off x="545241" y="2018697"/>
              <a:ext cx="3711291" cy="436183"/>
            </a:xfrm>
            <a:prstGeom prst="parallelogram">
              <a:avLst/>
            </a:prstGeom>
            <a:gradFill flip="none" rotWithShape="1">
              <a:gsLst>
                <a:gs pos="47800">
                  <a:srgbClr val="002F5F"/>
                </a:gs>
                <a:gs pos="0">
                  <a:srgbClr val="0B3067"/>
                </a:gs>
                <a:gs pos="100000">
                  <a:srgbClr val="014271"/>
                </a:gs>
              </a:gsLst>
              <a:lin ang="2700000" scaled="1"/>
              <a:tileRect/>
            </a:gradFill>
            <a:ln w="19050">
              <a:solidFill>
                <a:srgbClr val="1D90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76578" y="2618741"/>
              <a:ext cx="2159566" cy="1402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兼具涵道风扇，低压气裙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创新性反向气动结构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推重比达到5:1</a:t>
              </a:r>
              <a:endPara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行走平稳，越障极佳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平台可拓展性强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83881" y="1487805"/>
              <a:ext cx="4357371" cy="1042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创新平台</a:t>
              </a:r>
              <a:r>
                <a:rPr lang="en-US" altLang="zh-CN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1</a:t>
              </a: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：我国首创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创新型机械气动结构</a:t>
              </a: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873626" y="1524002"/>
              <a:ext cx="3446145" cy="826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国内首创负压传感算法、毛刷式气裙结构</a:t>
              </a:r>
            </a:p>
          </p:txBody>
        </p:sp>
        <p:cxnSp>
          <p:nvCxnSpPr>
            <p:cNvPr id="94" name="直接连接符 93"/>
            <p:cNvCxnSpPr/>
            <p:nvPr/>
          </p:nvCxnSpPr>
          <p:spPr>
            <a:xfrm flipV="1">
              <a:off x="592455" y="4181475"/>
              <a:ext cx="10924540" cy="20320"/>
            </a:xfrm>
            <a:prstGeom prst="line">
              <a:avLst/>
            </a:prstGeom>
            <a:ln w="47625">
              <a:gradFill flip="none" rotWithShape="1">
                <a:gsLst>
                  <a:gs pos="0">
                    <a:schemeClr val="accent1">
                      <a:lumMod val="45000"/>
                      <a:lumOff val="55000"/>
                      <a:alpha val="0"/>
                    </a:schemeClr>
                  </a:gs>
                  <a:gs pos="53000">
                    <a:schemeClr val="accent1"/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图片 94"/>
            <p:cNvPicPr>
              <a:picLocks noChangeAspect="1"/>
            </p:cNvPicPr>
            <p:nvPr/>
          </p:nvPicPr>
          <p:blipFill rotWithShape="1">
            <a:blip r:embed="rId7"/>
            <a:srcRect l="35230" t="6472" b="4425"/>
            <a:stretch>
              <a:fillRect/>
            </a:stretch>
          </p:blipFill>
          <p:spPr>
            <a:xfrm>
              <a:off x="5337177" y="2353946"/>
              <a:ext cx="2374265" cy="174942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96" name="图片 95"/>
            <p:cNvPicPr/>
            <p:nvPr/>
          </p:nvPicPr>
          <p:blipFill rotWithShape="1">
            <a:blip r:embed="rId8"/>
            <a:srcRect l="404" t="23570" r="-282" b="19835"/>
            <a:stretch>
              <a:fillRect/>
            </a:stretch>
          </p:blipFill>
          <p:spPr bwMode="auto">
            <a:xfrm>
              <a:off x="5385596" y="5043805"/>
              <a:ext cx="2209165" cy="16922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7" name="文本框 96"/>
            <p:cNvSpPr txBox="1"/>
            <p:nvPr/>
          </p:nvSpPr>
          <p:spPr>
            <a:xfrm>
              <a:off x="287020" y="5231130"/>
              <a:ext cx="2482851" cy="140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面向乡村无盖板电缆沟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平台可搭载</a:t>
              </a:r>
              <a:r>
                <a:rPr lang="en-US" altLang="zh-CN" sz="16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3kg</a:t>
              </a:r>
              <a:r>
                <a:rPr lang="zh-CN" altLang="en-US" sz="16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传感设备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行走平稳，实现短距离反转跳跃能力，越障极佳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平台可拓展性强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183881" y="4116238"/>
              <a:ext cx="4357371" cy="1474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创新平台</a:t>
              </a:r>
              <a:r>
                <a:rPr lang="en-US" altLang="zh-CN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2</a:t>
              </a: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：改进式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四旋翼巡检机器人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6312" y="4817745"/>
              <a:ext cx="3395345" cy="1918971"/>
            </a:xfrm>
            <a:prstGeom prst="rect">
              <a:avLst/>
            </a:prstGeom>
          </p:spPr>
        </p:pic>
        <p:sp>
          <p:nvSpPr>
            <p:cNvPr id="100" name="文本框 99"/>
            <p:cNvSpPr txBox="1"/>
            <p:nvPr/>
          </p:nvSpPr>
          <p:spPr>
            <a:xfrm>
              <a:off x="4801237" y="4224657"/>
              <a:ext cx="3446145" cy="826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四翼平衡结构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rPr>
                <a:t>提高碰撞平衡能力</a:t>
              </a:r>
            </a:p>
          </p:txBody>
        </p:sp>
        <p:sp>
          <p:nvSpPr>
            <p:cNvPr id="101" name="任意多边形: 形状 44"/>
            <p:cNvSpPr/>
            <p:nvPr/>
          </p:nvSpPr>
          <p:spPr>
            <a:xfrm>
              <a:off x="8465601" y="4740259"/>
              <a:ext cx="3243899" cy="1616727"/>
            </a:xfrm>
            <a:custGeom>
              <a:avLst/>
              <a:gdLst>
                <a:gd name="connsiteX0" fmla="*/ 0 w 3986751"/>
                <a:gd name="connsiteY0" fmla="*/ 0 h 2414182"/>
                <a:gd name="connsiteX1" fmla="*/ 3986751 w 3986751"/>
                <a:gd name="connsiteY1" fmla="*/ 0 h 2414182"/>
                <a:gd name="connsiteX2" fmla="*/ 3383206 w 3986751"/>
                <a:gd name="connsiteY2" fmla="*/ 2414182 h 2414182"/>
                <a:gd name="connsiteX3" fmla="*/ 0 w 3986751"/>
                <a:gd name="connsiteY3" fmla="*/ 2414182 h 241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751" h="2414182">
                  <a:moveTo>
                    <a:pt x="0" y="0"/>
                  </a:moveTo>
                  <a:lnTo>
                    <a:pt x="3986751" y="0"/>
                  </a:lnTo>
                  <a:lnTo>
                    <a:pt x="3383206" y="2414182"/>
                  </a:lnTo>
                  <a:lnTo>
                    <a:pt x="0" y="24141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2" name="任意多边形: 形状 44"/>
            <p:cNvSpPr/>
            <p:nvPr/>
          </p:nvSpPr>
          <p:spPr>
            <a:xfrm>
              <a:off x="8367496" y="2018696"/>
              <a:ext cx="3176448" cy="1671259"/>
            </a:xfrm>
            <a:custGeom>
              <a:avLst/>
              <a:gdLst>
                <a:gd name="connsiteX0" fmla="*/ 0 w 3986751"/>
                <a:gd name="connsiteY0" fmla="*/ 0 h 2414182"/>
                <a:gd name="connsiteX1" fmla="*/ 3986751 w 3986751"/>
                <a:gd name="connsiteY1" fmla="*/ 0 h 2414182"/>
                <a:gd name="connsiteX2" fmla="*/ 3383206 w 3986751"/>
                <a:gd name="connsiteY2" fmla="*/ 2414182 h 2414182"/>
                <a:gd name="connsiteX3" fmla="*/ 0 w 3986751"/>
                <a:gd name="connsiteY3" fmla="*/ 2414182 h 241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751" h="2414182">
                  <a:moveTo>
                    <a:pt x="0" y="0"/>
                  </a:moveTo>
                  <a:lnTo>
                    <a:pt x="3986751" y="0"/>
                  </a:lnTo>
                  <a:lnTo>
                    <a:pt x="3383206" y="2414182"/>
                  </a:lnTo>
                  <a:lnTo>
                    <a:pt x="0" y="241418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8628619" y="2074561"/>
              <a:ext cx="3771900" cy="156966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大负载长续航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高底盘越障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多感知模块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全覆盖式巡检</a:t>
              </a: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8659278" y="4777075"/>
              <a:ext cx="3954145" cy="154598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稳定越障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超强平衡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快速全地形巡检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多感知模块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海量数据集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+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深度学习算法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越巡越精，越检越准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937" y="1361406"/>
            <a:ext cx="2379211" cy="1520931"/>
          </a:xfrm>
          <a:prstGeom prst="rect">
            <a:avLst/>
          </a:prstGeom>
        </p:spPr>
      </p:pic>
      <p:sp>
        <p:nvSpPr>
          <p:cNvPr id="58" name="平行四边形 57"/>
          <p:cNvSpPr/>
          <p:nvPr/>
        </p:nvSpPr>
        <p:spPr>
          <a:xfrm>
            <a:off x="887971" y="6152002"/>
            <a:ext cx="2571349" cy="418001"/>
          </a:xfrm>
          <a:prstGeom prst="parallelogram">
            <a:avLst/>
          </a:prstGeom>
          <a:gradFill flip="none" rotWithShape="1">
            <a:gsLst>
              <a:gs pos="47800">
                <a:srgbClr val="005CB8"/>
              </a:gs>
              <a:gs pos="0">
                <a:srgbClr val="0B3067"/>
              </a:gs>
              <a:gs pos="100000">
                <a:srgbClr val="014271"/>
              </a:gs>
            </a:gsLst>
            <a:lin ang="0" scaled="1"/>
            <a:tileRect/>
          </a:gradFill>
          <a:ln w="28575">
            <a:gradFill flip="none" rotWithShape="1">
              <a:gsLst>
                <a:gs pos="100000">
                  <a:srgbClr val="4481EB"/>
                </a:gs>
                <a:gs pos="0">
                  <a:srgbClr val="4481EB"/>
                </a:gs>
                <a:gs pos="50000">
                  <a:srgbClr val="04BE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平行四边形 58"/>
          <p:cNvSpPr/>
          <p:nvPr/>
        </p:nvSpPr>
        <p:spPr>
          <a:xfrm>
            <a:off x="887971" y="2508377"/>
            <a:ext cx="2571349" cy="418001"/>
          </a:xfrm>
          <a:prstGeom prst="parallelogram">
            <a:avLst/>
          </a:prstGeom>
          <a:gradFill flip="none" rotWithShape="1">
            <a:gsLst>
              <a:gs pos="47800">
                <a:srgbClr val="005CB8"/>
              </a:gs>
              <a:gs pos="0">
                <a:srgbClr val="0B3067"/>
              </a:gs>
              <a:gs pos="100000">
                <a:srgbClr val="014271"/>
              </a:gs>
            </a:gsLst>
            <a:lin ang="0" scaled="1"/>
            <a:tileRect/>
          </a:gradFill>
          <a:ln w="28575">
            <a:gradFill flip="none" rotWithShape="1">
              <a:gsLst>
                <a:gs pos="100000">
                  <a:srgbClr val="4481EB"/>
                </a:gs>
                <a:gs pos="0">
                  <a:srgbClr val="4481EB"/>
                </a:gs>
                <a:gs pos="50000">
                  <a:srgbClr val="04BEFE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任意多边形: 形状 45"/>
          <p:cNvSpPr/>
          <p:nvPr/>
        </p:nvSpPr>
        <p:spPr>
          <a:xfrm>
            <a:off x="655594" y="4547555"/>
            <a:ext cx="3629212" cy="1549927"/>
          </a:xfrm>
          <a:custGeom>
            <a:avLst/>
            <a:gdLst>
              <a:gd name="connsiteX0" fmla="*/ 0 w 3986751"/>
              <a:gd name="connsiteY0" fmla="*/ 0 h 2414182"/>
              <a:gd name="connsiteX1" fmla="*/ 3986751 w 3986751"/>
              <a:gd name="connsiteY1" fmla="*/ 0 h 2414182"/>
              <a:gd name="connsiteX2" fmla="*/ 3383206 w 3986751"/>
              <a:gd name="connsiteY2" fmla="*/ 2414182 h 2414182"/>
              <a:gd name="connsiteX3" fmla="*/ 0 w 3986751"/>
              <a:gd name="connsiteY3" fmla="*/ 2414182 h 241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6751" h="2414182">
                <a:moveTo>
                  <a:pt x="0" y="0"/>
                </a:moveTo>
                <a:lnTo>
                  <a:pt x="3986751" y="0"/>
                </a:lnTo>
                <a:lnTo>
                  <a:pt x="3383206" y="2414182"/>
                </a:lnTo>
                <a:lnTo>
                  <a:pt x="0" y="241418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chemeClr val="accent1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任意多边形: 形状 45"/>
          <p:cNvSpPr/>
          <p:nvPr/>
        </p:nvSpPr>
        <p:spPr>
          <a:xfrm flipV="1">
            <a:off x="655594" y="2993845"/>
            <a:ext cx="3629212" cy="1539298"/>
          </a:xfrm>
          <a:custGeom>
            <a:avLst/>
            <a:gdLst>
              <a:gd name="connsiteX0" fmla="*/ 0 w 3986751"/>
              <a:gd name="connsiteY0" fmla="*/ 0 h 2414182"/>
              <a:gd name="connsiteX1" fmla="*/ 3986751 w 3986751"/>
              <a:gd name="connsiteY1" fmla="*/ 0 h 2414182"/>
              <a:gd name="connsiteX2" fmla="*/ 3383206 w 3986751"/>
              <a:gd name="connsiteY2" fmla="*/ 2414182 h 2414182"/>
              <a:gd name="connsiteX3" fmla="*/ 0 w 3986751"/>
              <a:gd name="connsiteY3" fmla="*/ 2414182 h 241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6751" h="2414182">
                <a:moveTo>
                  <a:pt x="0" y="0"/>
                </a:moveTo>
                <a:lnTo>
                  <a:pt x="3986751" y="0"/>
                </a:lnTo>
                <a:lnTo>
                  <a:pt x="3383206" y="2414182"/>
                </a:lnTo>
                <a:lnTo>
                  <a:pt x="0" y="241418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平行四边形 78"/>
          <p:cNvSpPr/>
          <p:nvPr/>
        </p:nvSpPr>
        <p:spPr>
          <a:xfrm>
            <a:off x="7078150" y="1517000"/>
            <a:ext cx="2396058" cy="418001"/>
          </a:xfrm>
          <a:prstGeom prst="parallelogram">
            <a:avLst/>
          </a:prstGeom>
          <a:gradFill flip="none" rotWithShape="1">
            <a:gsLst>
              <a:gs pos="47800">
                <a:srgbClr val="002F5F"/>
              </a:gs>
              <a:gs pos="0">
                <a:srgbClr val="0B3067"/>
              </a:gs>
              <a:gs pos="100000">
                <a:srgbClr val="014271"/>
              </a:gs>
            </a:gsLst>
            <a:lin ang="2700000" scaled="1"/>
            <a:tileRect/>
          </a:gradFill>
          <a:ln w="19050">
            <a:solidFill>
              <a:srgbClr val="1D9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2" name="图片 81" descr="205145397dwad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815" y="1671405"/>
            <a:ext cx="5113463" cy="4654351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6044" y="5092746"/>
            <a:ext cx="2451592" cy="147455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7008" y="3339072"/>
            <a:ext cx="2396058" cy="1531172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7078149" y="1908494"/>
            <a:ext cx="4221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立足陕西西安，巡检精确数据集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覆盖10+省份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，打通西北地区业务通道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6720601" y="5722201"/>
            <a:ext cx="2818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与南方电网建立良好合作关系，可获得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第一手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巡检故障数据资料</a:t>
            </a:r>
          </a:p>
        </p:txBody>
      </p:sp>
      <p:sp>
        <p:nvSpPr>
          <p:cNvPr id="91" name="上弧形箭头 4"/>
          <p:cNvSpPr/>
          <p:nvPr/>
        </p:nvSpPr>
        <p:spPr>
          <a:xfrm>
            <a:off x="8060477" y="3526038"/>
            <a:ext cx="1184303" cy="394539"/>
          </a:xfrm>
          <a:prstGeom prst="curvedDownArrow">
            <a:avLst/>
          </a:prstGeom>
          <a:gradFill>
            <a:gsLst>
              <a:gs pos="0">
                <a:srgbClr val="1CADE4">
                  <a:alpha val="0"/>
                </a:srgbClr>
              </a:gs>
              <a:gs pos="62924">
                <a:srgbClr val="1CADE4"/>
              </a:gs>
              <a:gs pos="50000">
                <a:srgbClr val="1CADE4">
                  <a:lumMod val="60000"/>
                  <a:lumOff val="40000"/>
                </a:srgbClr>
              </a:gs>
              <a:gs pos="38000">
                <a:srgbClr val="1CADE4"/>
              </a:gs>
              <a:gs pos="100000">
                <a:srgbClr val="1CADE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右弧形箭头 5"/>
          <p:cNvSpPr/>
          <p:nvPr/>
        </p:nvSpPr>
        <p:spPr>
          <a:xfrm rot="3900000">
            <a:off x="6997129" y="4905541"/>
            <a:ext cx="481277" cy="1140000"/>
          </a:xfrm>
          <a:prstGeom prst="curvedLeftArrow">
            <a:avLst/>
          </a:prstGeom>
          <a:gradFill>
            <a:gsLst>
              <a:gs pos="0">
                <a:srgbClr val="1CADE4">
                  <a:alpha val="0"/>
                </a:srgbClr>
              </a:gs>
              <a:gs pos="62924">
                <a:srgbClr val="1CADE4"/>
              </a:gs>
              <a:gs pos="50000">
                <a:srgbClr val="1CADE4">
                  <a:lumMod val="60000"/>
                  <a:lumOff val="40000"/>
                </a:srgbClr>
              </a:gs>
              <a:gs pos="38000">
                <a:srgbClr val="1CADE4"/>
              </a:gs>
              <a:gs pos="100000">
                <a:srgbClr val="1CADE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下弧形箭头 7"/>
          <p:cNvSpPr/>
          <p:nvPr/>
        </p:nvSpPr>
        <p:spPr>
          <a:xfrm rot="13500000">
            <a:off x="5939759" y="2748829"/>
            <a:ext cx="1990763" cy="774976"/>
          </a:xfrm>
          <a:prstGeom prst="curvedUpArrow">
            <a:avLst/>
          </a:prstGeom>
          <a:gradFill>
            <a:gsLst>
              <a:gs pos="0">
                <a:srgbClr val="1CADE4">
                  <a:alpha val="0"/>
                </a:srgbClr>
              </a:gs>
              <a:gs pos="62924">
                <a:srgbClr val="1CADE4"/>
              </a:gs>
              <a:gs pos="50000">
                <a:srgbClr val="1CADE4">
                  <a:lumMod val="60000"/>
                  <a:lumOff val="40000"/>
                </a:srgbClr>
              </a:gs>
              <a:gs pos="38000">
                <a:srgbClr val="1CADE4"/>
              </a:gs>
              <a:gs pos="100000">
                <a:srgbClr val="1CADE4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421139" y="5396933"/>
            <a:ext cx="2387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在山东多家知名企业进行数据集</a:t>
            </a:r>
            <a:r>
              <a:rPr lang="zh-CN" altLang="en-US" sz="20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验证校准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与进一步扩充收集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7143041" y="1517000"/>
            <a:ext cx="2396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全国性数据互联</a:t>
            </a:r>
            <a:endParaRPr lang="en-US" altLang="zh-CN" sz="24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96" name="平行四边形 95"/>
          <p:cNvSpPr/>
          <p:nvPr/>
        </p:nvSpPr>
        <p:spPr>
          <a:xfrm>
            <a:off x="4281707" y="4601230"/>
            <a:ext cx="2396058" cy="418001"/>
          </a:xfrm>
          <a:prstGeom prst="parallelogram">
            <a:avLst/>
          </a:prstGeom>
          <a:gradFill flip="none" rotWithShape="1">
            <a:gsLst>
              <a:gs pos="47800">
                <a:srgbClr val="002F5F"/>
              </a:gs>
              <a:gs pos="0">
                <a:srgbClr val="0B3067"/>
              </a:gs>
              <a:gs pos="100000">
                <a:srgbClr val="014271"/>
              </a:gs>
            </a:gsLst>
            <a:lin ang="2700000" scaled="1"/>
            <a:tileRect/>
          </a:gradFill>
          <a:ln w="19050">
            <a:solidFill>
              <a:srgbClr val="1D9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346598" y="4601231"/>
            <a:ext cx="2396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与南方电网合作</a:t>
            </a:r>
            <a:endParaRPr lang="en-US" altLang="zh-CN" sz="24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98" name="平行四边形 97"/>
          <p:cNvSpPr/>
          <p:nvPr/>
        </p:nvSpPr>
        <p:spPr>
          <a:xfrm>
            <a:off x="9397040" y="4948278"/>
            <a:ext cx="2396058" cy="418001"/>
          </a:xfrm>
          <a:prstGeom prst="parallelogram">
            <a:avLst/>
          </a:prstGeom>
          <a:gradFill flip="none" rotWithShape="1">
            <a:gsLst>
              <a:gs pos="47800">
                <a:srgbClr val="002F5F"/>
              </a:gs>
              <a:gs pos="0">
                <a:srgbClr val="0B3067"/>
              </a:gs>
              <a:gs pos="100000">
                <a:srgbClr val="014271"/>
              </a:gs>
            </a:gsLst>
            <a:lin ang="2700000" scaled="1"/>
            <a:tileRect/>
          </a:gradFill>
          <a:ln w="19050">
            <a:solidFill>
              <a:srgbClr val="1D9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461933" y="4948279"/>
            <a:ext cx="2396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数据集验证校对</a:t>
            </a:r>
            <a:endParaRPr lang="en-US" altLang="zh-CN" sz="24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71106" y="3034053"/>
            <a:ext cx="3211994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通过多感知</a:t>
            </a: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模块化探测设备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收集数据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1" name="平行四边形 100"/>
          <p:cNvSpPr/>
          <p:nvPr/>
        </p:nvSpPr>
        <p:spPr>
          <a:xfrm>
            <a:off x="332698" y="1886487"/>
            <a:ext cx="3646846" cy="413755"/>
          </a:xfrm>
          <a:prstGeom prst="parallelogram">
            <a:avLst/>
          </a:prstGeom>
          <a:gradFill flip="none" rotWithShape="1">
            <a:gsLst>
              <a:gs pos="47800">
                <a:srgbClr val="002F5F"/>
              </a:gs>
              <a:gs pos="0">
                <a:srgbClr val="0B3067"/>
              </a:gs>
              <a:gs pos="100000">
                <a:srgbClr val="014271"/>
              </a:gs>
            </a:gsLst>
            <a:lin ang="2700000" scaled="1"/>
            <a:tileRect/>
          </a:gradFill>
          <a:ln w="19050">
            <a:solidFill>
              <a:srgbClr val="1D9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0" y="1349131"/>
            <a:ext cx="4281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创新点</a:t>
            </a:r>
            <a:r>
              <a:rPr lang="en-US" altLang="zh-CN" sz="32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sz="32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：独家全国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共享数据集+深度学习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560344" y="2460358"/>
            <a:ext cx="3117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人工智能破局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138962" y="4537667"/>
            <a:ext cx="3956264" cy="19082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广州供电局等多家单位</a:t>
            </a: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独家提供数据训练集</a:t>
            </a:r>
            <a:endParaRPr lang="en-US" altLang="zh-CN" sz="24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即时进行数据集</a:t>
            </a: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验证校准</a:t>
            </a:r>
            <a:endParaRPr lang="en-US" altLang="zh-CN" sz="24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数据全国互联</a:t>
            </a: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越巡越准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20799" y="6111893"/>
            <a:ext cx="3105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独家数据支撑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323187" y="3747514"/>
            <a:ext cx="364164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</a:t>
            </a:r>
            <a:r>
              <a:rPr lang="en-US" altLang="zh-CN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CNN</a:t>
            </a: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深度学习</a:t>
            </a:r>
            <a:endParaRPr lang="en-US" altLang="zh-CN" sz="24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综合处理数据自动识别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Billfish.ZfQQBD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1" b="7801"/>
          <a:stretch>
            <a:fillRect/>
          </a:stretch>
        </p:blipFill>
        <p:spPr>
          <a:xfrm>
            <a:off x="2" y="0"/>
            <a:ext cx="12191996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43543" y="-62204"/>
            <a:ext cx="12279086" cy="69202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矩形: 圆角 27" hidden="1"/>
          <p:cNvSpPr/>
          <p:nvPr/>
        </p:nvSpPr>
        <p:spPr>
          <a:xfrm flipH="1">
            <a:off x="2771425" y="773485"/>
            <a:ext cx="2897979" cy="1710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2" name="矩形: 圆角 31" hidden="1"/>
          <p:cNvSpPr/>
          <p:nvPr/>
        </p:nvSpPr>
        <p:spPr>
          <a:xfrm flipH="1">
            <a:off x="1867550" y="944563"/>
            <a:ext cx="1190002" cy="702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3" name="矩形: 圆角 32" hidden="1"/>
          <p:cNvSpPr/>
          <p:nvPr/>
        </p:nvSpPr>
        <p:spPr>
          <a:xfrm flipV="1">
            <a:off x="3512291" y="1160370"/>
            <a:ext cx="1753656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697">
                <a:srgbClr val="1CADE4">
                  <a:alpha val="0"/>
                </a:srgbClr>
              </a:gs>
              <a:gs pos="0">
                <a:srgbClr val="1CADE4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525" y="148906"/>
            <a:ext cx="794062" cy="1236066"/>
            <a:chOff x="353750" y="367981"/>
            <a:chExt cx="794062" cy="1236066"/>
          </a:xfrm>
        </p:grpSpPr>
        <p:sp>
          <p:nvSpPr>
            <p:cNvPr id="43" name="椭圆 42"/>
            <p:cNvSpPr/>
            <p:nvPr/>
          </p:nvSpPr>
          <p:spPr>
            <a:xfrm rot="19800000">
              <a:off x="625053" y="404815"/>
              <a:ext cx="522759" cy="1088304"/>
            </a:xfrm>
            <a:prstGeom prst="ellipse">
              <a:avLst/>
            </a:prstGeom>
            <a:noFill/>
            <a:ln w="25400" cap="flat" cmpd="sng" algn="ctr">
              <a:gradFill flip="none" rotWithShape="1">
                <a:gsLst>
                  <a:gs pos="16000">
                    <a:srgbClr val="1CADE4">
                      <a:alpha val="0"/>
                    </a:srgbClr>
                  </a:gs>
                  <a:gs pos="100000">
                    <a:srgbClr val="1CADE4">
                      <a:lumMod val="60000"/>
                      <a:lumOff val="40000"/>
                    </a:srgbClr>
                  </a:gs>
                  <a:gs pos="74000">
                    <a:srgbClr val="1CADE4"/>
                  </a:gs>
                </a:gsLst>
                <a:lin ang="11400000" scaled="0"/>
                <a:tileRect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pic>
          <p:nvPicPr>
            <p:cNvPr id="45" name="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1CADE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0541" flipV="1">
              <a:off x="70141" y="651590"/>
              <a:ext cx="1236066" cy="668848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>
            <a:off x="494654" y="259764"/>
            <a:ext cx="11033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reflection blurRad="50800" stA="17000" endPos="25000" dist="38100" dir="5400000" sy="-100000" algn="bl" rotWithShape="0"/>
                </a:effectLst>
                <a:uLnTx/>
                <a:uFillTx/>
                <a:latin typeface="思源黑体 CN Bold"/>
                <a:ea typeface="思源黑体 CN Bold"/>
                <a:cs typeface="+mn-cs"/>
              </a:rPr>
              <a:t>知识产权池：自主知识产权成果，构建技术壁垒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324249" y="413868"/>
            <a:ext cx="7467600" cy="787594"/>
            <a:chOff x="-3609" y="632943"/>
            <a:chExt cx="7467600" cy="787594"/>
          </a:xfrm>
        </p:grpSpPr>
        <p:sp>
          <p:nvSpPr>
            <p:cNvPr id="60" name="任意多边形: 形状 59"/>
            <p:cNvSpPr/>
            <p:nvPr/>
          </p:nvSpPr>
          <p:spPr>
            <a:xfrm>
              <a:off x="-3609" y="790037"/>
              <a:ext cx="7467600" cy="347133"/>
            </a:xfrm>
            <a:custGeom>
              <a:avLst/>
              <a:gdLst>
                <a:gd name="connsiteX0" fmla="*/ 0 w 7467600"/>
                <a:gd name="connsiteY0" fmla="*/ 347133 h 347133"/>
                <a:gd name="connsiteX1" fmla="*/ 5782733 w 7467600"/>
                <a:gd name="connsiteY1" fmla="*/ 347133 h 347133"/>
                <a:gd name="connsiteX2" fmla="*/ 6129866 w 7467600"/>
                <a:gd name="connsiteY2" fmla="*/ 0 h 347133"/>
                <a:gd name="connsiteX3" fmla="*/ 7467600 w 7467600"/>
                <a:gd name="connsiteY3" fmla="*/ 0 h 34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67600" h="347133">
                  <a:moveTo>
                    <a:pt x="0" y="347133"/>
                  </a:moveTo>
                  <a:lnTo>
                    <a:pt x="5782733" y="347133"/>
                  </a:lnTo>
                  <a:lnTo>
                    <a:pt x="6129866" y="0"/>
                  </a:lnTo>
                  <a:lnTo>
                    <a:pt x="7467600" y="0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44400">
                    <a:schemeClr val="accent1"/>
                  </a:gs>
                  <a:gs pos="97191">
                    <a:schemeClr val="accent1">
                      <a:alpha val="0"/>
                    </a:schemeClr>
                  </a:gs>
                  <a:gs pos="81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5900336" y="1063614"/>
              <a:ext cx="958850" cy="84939"/>
            </a:xfrm>
            <a:custGeom>
              <a:avLst/>
              <a:gdLst>
                <a:gd name="connsiteX0" fmla="*/ 81128 w 921709"/>
                <a:gd name="connsiteY0" fmla="*/ 0 h 84939"/>
                <a:gd name="connsiteX1" fmla="*/ 921709 w 921709"/>
                <a:gd name="connsiteY1" fmla="*/ 0 h 84939"/>
                <a:gd name="connsiteX2" fmla="*/ 840581 w 921709"/>
                <a:gd name="connsiteY2" fmla="*/ 84939 h 84939"/>
                <a:gd name="connsiteX3" fmla="*/ 0 w 921709"/>
                <a:gd name="connsiteY3" fmla="*/ 84939 h 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709" h="84939">
                  <a:moveTo>
                    <a:pt x="81128" y="0"/>
                  </a:moveTo>
                  <a:lnTo>
                    <a:pt x="921709" y="0"/>
                  </a:lnTo>
                  <a:lnTo>
                    <a:pt x="840581" y="84939"/>
                  </a:lnTo>
                  <a:lnTo>
                    <a:pt x="0" y="84939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9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3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平行四边形 61"/>
            <p:cNvSpPr/>
            <p:nvPr/>
          </p:nvSpPr>
          <p:spPr>
            <a:xfrm>
              <a:off x="6024287" y="965058"/>
              <a:ext cx="940279" cy="62779"/>
            </a:xfrm>
            <a:prstGeom prst="parallelogram">
              <a:avLst>
                <a:gd name="adj" fmla="val 95513"/>
              </a:avLst>
            </a:prstGeom>
            <a:gradFill>
              <a:gsLst>
                <a:gs pos="600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6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22733" y="860112"/>
              <a:ext cx="921709" cy="62779"/>
            </a:xfrm>
            <a:custGeom>
              <a:avLst/>
              <a:gdLst>
                <a:gd name="connsiteX0" fmla="*/ 923177 w 958850"/>
                <a:gd name="connsiteY0" fmla="*/ 0 h 62779"/>
                <a:gd name="connsiteX1" fmla="*/ 958850 w 958850"/>
                <a:gd name="connsiteY1" fmla="*/ 0 h 62779"/>
                <a:gd name="connsiteX2" fmla="*/ 898888 w 958850"/>
                <a:gd name="connsiteY2" fmla="*/ 62779 h 62779"/>
                <a:gd name="connsiteX3" fmla="*/ 0 w 958850"/>
                <a:gd name="connsiteY3" fmla="*/ 62779 h 62779"/>
                <a:gd name="connsiteX4" fmla="*/ 35673 w 958850"/>
                <a:gd name="connsiteY4" fmla="*/ 25430 h 62779"/>
                <a:gd name="connsiteX5" fmla="*/ 898888 w 958850"/>
                <a:gd name="connsiteY5" fmla="*/ 25430 h 62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8850" h="62779">
                  <a:moveTo>
                    <a:pt x="923177" y="0"/>
                  </a:moveTo>
                  <a:lnTo>
                    <a:pt x="958850" y="0"/>
                  </a:lnTo>
                  <a:lnTo>
                    <a:pt x="898888" y="62779"/>
                  </a:lnTo>
                  <a:lnTo>
                    <a:pt x="0" y="62779"/>
                  </a:lnTo>
                  <a:lnTo>
                    <a:pt x="35673" y="25430"/>
                  </a:lnTo>
                  <a:lnTo>
                    <a:pt x="898888" y="25430"/>
                  </a:lnTo>
                  <a:close/>
                </a:path>
              </a:pathLst>
            </a:custGeom>
            <a:gradFill>
              <a:gsLst>
                <a:gs pos="6000">
                  <a:schemeClr val="accent1"/>
                </a:gs>
                <a:gs pos="70000">
                  <a:schemeClr val="accent1">
                    <a:alpha val="0"/>
                  </a:schemeClr>
                </a:gs>
              </a:gsLst>
              <a:lin ang="0" scaled="0"/>
            </a:gradFill>
            <a:ln w="635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75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6273716" y="632943"/>
              <a:ext cx="631045" cy="91150"/>
              <a:chOff x="6049356" y="632943"/>
              <a:chExt cx="631045" cy="91150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p:grpSpPr>
          <p:sp>
            <p:nvSpPr>
              <p:cNvPr id="65" name="椭圆 64"/>
              <p:cNvSpPr/>
              <p:nvPr/>
            </p:nvSpPr>
            <p:spPr>
              <a:xfrm>
                <a:off x="604935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622932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409286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589251" y="632943"/>
                <a:ext cx="91150" cy="9115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sx="156000" sy="156000" algn="ctr" rotWithShape="0">
                  <a:schemeClr val="accent1"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69" name="任意多边形: 形状 68"/>
            <p:cNvSpPr/>
            <p:nvPr/>
          </p:nvSpPr>
          <p:spPr>
            <a:xfrm flipV="1">
              <a:off x="169102" y="1139310"/>
              <a:ext cx="3063260" cy="281227"/>
            </a:xfrm>
            <a:custGeom>
              <a:avLst/>
              <a:gdLst>
                <a:gd name="connsiteX0" fmla="*/ 0 w 3636335"/>
                <a:gd name="connsiteY0" fmla="*/ 0 h 474921"/>
                <a:gd name="connsiteX1" fmla="*/ 354419 w 3636335"/>
                <a:gd name="connsiteY1" fmla="*/ 354419 h 474921"/>
                <a:gd name="connsiteX2" fmla="*/ 3515833 w 3636335"/>
                <a:gd name="connsiteY2" fmla="*/ 354419 h 474921"/>
                <a:gd name="connsiteX3" fmla="*/ 3636335 w 3636335"/>
                <a:gd name="connsiteY3" fmla="*/ 474921 h 47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335" h="474921">
                  <a:moveTo>
                    <a:pt x="0" y="0"/>
                  </a:moveTo>
                  <a:lnTo>
                    <a:pt x="354419" y="354419"/>
                  </a:lnTo>
                  <a:lnTo>
                    <a:pt x="3515833" y="354419"/>
                  </a:lnTo>
                  <a:lnTo>
                    <a:pt x="3636335" y="474921"/>
                  </a:lnTo>
                </a:path>
              </a:pathLst>
            </a:custGeom>
            <a:noFill/>
            <a:ln w="9525">
              <a:gradFill>
                <a:gsLst>
                  <a:gs pos="0">
                    <a:schemeClr val="accent1"/>
                  </a:gs>
                  <a:gs pos="28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  <a:gs pos="85000">
                    <a:schemeClr val="accent1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4656728" y="1063055"/>
              <a:ext cx="1198033" cy="76200"/>
            </a:xfrm>
            <a:custGeom>
              <a:avLst/>
              <a:gdLst>
                <a:gd name="connsiteX0" fmla="*/ 0 w 1198033"/>
                <a:gd name="connsiteY0" fmla="*/ 76200 h 76200"/>
                <a:gd name="connsiteX1" fmla="*/ 71966 w 1198033"/>
                <a:gd name="connsiteY1" fmla="*/ 4234 h 76200"/>
                <a:gd name="connsiteX2" fmla="*/ 139700 w 1198033"/>
                <a:gd name="connsiteY2" fmla="*/ 0 h 76200"/>
                <a:gd name="connsiteX3" fmla="*/ 1198033 w 1198033"/>
                <a:gd name="connsiteY3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33" h="76200">
                  <a:moveTo>
                    <a:pt x="0" y="76200"/>
                  </a:moveTo>
                  <a:lnTo>
                    <a:pt x="71966" y="4234"/>
                  </a:lnTo>
                  <a:lnTo>
                    <a:pt x="139700" y="0"/>
                  </a:lnTo>
                  <a:lnTo>
                    <a:pt x="1198033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1" name="图片 70" descr="图片包含 电脑, 灯光, 键盘, 黑暗&#10;&#10;描述已自动生成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0354" y="1015451"/>
              <a:ext cx="5354212" cy="228931"/>
            </a:xfrm>
            <a:prstGeom prst="rect">
              <a:avLst/>
            </a:prstGeom>
          </p:spPr>
        </p:pic>
      </p:grpSp>
      <p:sp>
        <p:nvSpPr>
          <p:cNvPr id="6" name="平行四边形 5"/>
          <p:cNvSpPr/>
          <p:nvPr/>
        </p:nvSpPr>
        <p:spPr>
          <a:xfrm>
            <a:off x="201306" y="802872"/>
            <a:ext cx="2698577" cy="228932"/>
          </a:xfrm>
          <a:prstGeom prst="parallelogram">
            <a:avLst>
              <a:gd name="adj" fmla="val 63581"/>
            </a:avLst>
          </a:prstGeom>
          <a:gradFill flip="none" rotWithShape="1">
            <a:gsLst>
              <a:gs pos="7000">
                <a:schemeClr val="accent1">
                  <a:alpha val="0"/>
                </a:schemeClr>
              </a:gs>
              <a:gs pos="28000">
                <a:schemeClr val="accent1">
                  <a:alpha val="76000"/>
                </a:schemeClr>
              </a:gs>
              <a:gs pos="87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梯形 6"/>
          <p:cNvSpPr/>
          <p:nvPr/>
        </p:nvSpPr>
        <p:spPr>
          <a:xfrm>
            <a:off x="6051765" y="5867136"/>
            <a:ext cx="6054511" cy="675005"/>
          </a:xfrm>
          <a:prstGeom prst="trapezoid">
            <a:avLst/>
          </a:prstGeom>
          <a:gradFill>
            <a:gsLst>
              <a:gs pos="0">
                <a:srgbClr val="004371">
                  <a:alpha val="58000"/>
                </a:srgbClr>
              </a:gs>
              <a:gs pos="100000">
                <a:srgbClr val="0672A0">
                  <a:alpha val="0"/>
                </a:srgbClr>
              </a:gs>
            </a:gsLst>
            <a:lin ang="16200000" scaled="0"/>
          </a:gradFill>
          <a:ln w="19050" cap="flat" cmpd="sng" algn="ctr">
            <a:gradFill>
              <a:gsLst>
                <a:gs pos="0">
                  <a:srgbClr val="29B9CD">
                    <a:alpha val="0"/>
                  </a:srgbClr>
                </a:gs>
                <a:gs pos="100000">
                  <a:srgbClr val="29B9CD">
                    <a:alpha val="5800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梯形 7"/>
          <p:cNvSpPr/>
          <p:nvPr/>
        </p:nvSpPr>
        <p:spPr>
          <a:xfrm>
            <a:off x="6660904" y="5529634"/>
            <a:ext cx="5000905" cy="675005"/>
          </a:xfrm>
          <a:prstGeom prst="trapezoid">
            <a:avLst/>
          </a:prstGeom>
          <a:gradFill>
            <a:gsLst>
              <a:gs pos="0">
                <a:srgbClr val="004371"/>
              </a:gs>
              <a:gs pos="100000">
                <a:srgbClr val="0672A0">
                  <a:alpha val="0"/>
                </a:srgbClr>
              </a:gs>
            </a:gsLst>
            <a:lin ang="16200000" scaled="0"/>
          </a:gradFill>
          <a:ln w="19050" cap="flat" cmpd="sng" algn="ctr">
            <a:gradFill>
              <a:gsLst>
                <a:gs pos="0">
                  <a:srgbClr val="29B9CD">
                    <a:alpha val="0"/>
                  </a:srgbClr>
                </a:gs>
                <a:gs pos="100000">
                  <a:srgbClr val="29B9CD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69760" y="1405256"/>
            <a:ext cx="5000625" cy="4454629"/>
            <a:chOff x="7162165" y="1789430"/>
            <a:chExt cx="5000625" cy="4454628"/>
          </a:xfrm>
        </p:grpSpPr>
        <p:grpSp>
          <p:nvGrpSpPr>
            <p:cNvPr id="29" name="组合 28"/>
            <p:cNvGrpSpPr/>
            <p:nvPr/>
          </p:nvGrpSpPr>
          <p:grpSpPr>
            <a:xfrm>
              <a:off x="7162165" y="1789430"/>
              <a:ext cx="5000625" cy="954405"/>
              <a:chOff x="11186" y="7095"/>
              <a:chExt cx="7875" cy="1503"/>
            </a:xfrm>
          </p:grpSpPr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5"/>
              <a:srcRect t="20657" b="36209"/>
              <a:stretch>
                <a:fillRect/>
              </a:stretch>
            </p:blipFill>
            <p:spPr>
              <a:xfrm>
                <a:off x="11257" y="7095"/>
                <a:ext cx="7704" cy="80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6"/>
              <a:srcRect l="8472" t="12447" r="4964"/>
              <a:stretch>
                <a:fillRect/>
              </a:stretch>
            </p:blipFill>
            <p:spPr>
              <a:xfrm>
                <a:off x="11186" y="7617"/>
                <a:ext cx="7875" cy="981"/>
              </a:xfrm>
              <a:prstGeom prst="rect">
                <a:avLst/>
              </a:prstGeo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0" name="文本框 29"/>
            <p:cNvSpPr txBox="1"/>
            <p:nvPr/>
          </p:nvSpPr>
          <p:spPr>
            <a:xfrm>
              <a:off x="7531752" y="5289951"/>
              <a:ext cx="4267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40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共有</a:t>
              </a:r>
              <a:r>
                <a:rPr lang="en-US" altLang="zh-CN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10</a:t>
              </a: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项专利</a:t>
              </a:r>
            </a:p>
            <a:p>
              <a:pPr algn="ctr">
                <a:defRPr/>
              </a:pPr>
              <a:r>
                <a:rPr lang="zh-CN" altLang="en-US" sz="240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共发表</a:t>
              </a:r>
              <a:r>
                <a:rPr lang="zh-CN" altLang="en-US" sz="28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rPr>
                <a:t>五篇</a:t>
              </a:r>
              <a:r>
                <a:rPr lang="zh-CN" altLang="en-US" sz="240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  <a:cs typeface="+mn-ea"/>
                  <a:sym typeface="+mn-lt"/>
                </a:rPr>
                <a:t>高水平论文</a:t>
              </a: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4415" y="2650808"/>
              <a:ext cx="4537710" cy="249110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4" name="组合 53"/>
          <p:cNvGrpSpPr/>
          <p:nvPr/>
        </p:nvGrpSpPr>
        <p:grpSpPr>
          <a:xfrm>
            <a:off x="524121" y="1827614"/>
            <a:ext cx="5274776" cy="3649824"/>
            <a:chOff x="121850" y="1282700"/>
            <a:chExt cx="6689696" cy="4754245"/>
          </a:xfrm>
        </p:grpSpPr>
        <p:pic>
          <p:nvPicPr>
            <p:cNvPr id="5" name="图片 4"/>
            <p:cNvPicPr/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338"/>
            <a:stretch>
              <a:fillRect/>
            </a:stretch>
          </p:blipFill>
          <p:spPr bwMode="auto">
            <a:xfrm>
              <a:off x="121850" y="2784348"/>
              <a:ext cx="1142108" cy="1788498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8065" y="2570258"/>
              <a:ext cx="1445820" cy="21736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图片 43" descr="微信图片_202204091028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4580" y="2368499"/>
              <a:ext cx="1554702" cy="262019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图片 46" descr="微信图片_202204091035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44518" y="2169313"/>
              <a:ext cx="2047834" cy="303951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图片 47" descr="微信图片_202204091035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78996" y="1995487"/>
              <a:ext cx="2813186" cy="336622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图片 48" descr="微信图片_202204091028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67674" y="1865301"/>
              <a:ext cx="2151851" cy="362659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图片 49" descr="微信图片_20220409102806"/>
            <p:cNvPicPr>
              <a:picLocks noChangeAspect="1"/>
            </p:cNvPicPr>
            <p:nvPr/>
          </p:nvPicPr>
          <p:blipFill>
            <a:blip r:embed="rId13"/>
            <a:srcRect l="1458" t="944"/>
            <a:stretch>
              <a:fillRect/>
            </a:stretch>
          </p:blipFill>
          <p:spPr>
            <a:xfrm>
              <a:off x="2326909" y="1703976"/>
              <a:ext cx="2736355" cy="390618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35025" y="1534425"/>
              <a:ext cx="2823824" cy="424528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35705" y="1417568"/>
              <a:ext cx="3020629" cy="447899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图片 52"/>
            <p:cNvPicPr/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338"/>
            <a:stretch>
              <a:fillRect/>
            </a:stretch>
          </p:blipFill>
          <p:spPr bwMode="auto">
            <a:xfrm>
              <a:off x="3775551" y="1282700"/>
              <a:ext cx="3035995" cy="4754245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RlNTc1Yzg0Mzc0Mjc2NTQ2OTEwNmMzZmViNTllZT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24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70.771653543307,&quot;width&quot;:3118.77952755905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14.820472440945,&quot;width&quot;:6622.22992125984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6ff004-56e2-44b3-93a5-4dfdd67df36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14.820472440945,&quot;width&quot;:6622.229921259843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40244;"/>
</p:tagLst>
</file>

<file path=ppt/theme/theme1.xml><?xml version="1.0" encoding="utf-8"?>
<a:theme xmlns:a="http://schemas.openxmlformats.org/drawingml/2006/main" name="31_Office Theme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32qlrf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58AF5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alpha val="41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b="1" dirty="0" smtClean="0">
            <a:solidFill>
              <a:schemeClr val="bg1">
                <a:lumMod val="95000"/>
              </a:schemeClr>
            </a:solidFill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4_Office Theme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32qlrf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58AF5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alpha val="41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b="1" dirty="0" smtClean="0">
            <a:solidFill>
              <a:schemeClr val="bg1">
                <a:lumMod val="95000"/>
              </a:schemeClr>
            </a:solidFill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3_Office Theme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32qlrf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58AF5"/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alpha val="41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800" b="1" dirty="0" smtClean="0">
            <a:solidFill>
              <a:schemeClr val="bg1">
                <a:lumMod val="95000"/>
              </a:schemeClr>
            </a:solidFill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2419</Words>
  <Application>Microsoft Macintosh PowerPoint</Application>
  <PresentationFormat>宽屏</PresentationFormat>
  <Paragraphs>425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44" baseType="lpstr">
      <vt:lpstr>等线</vt:lpstr>
      <vt:lpstr>等线 Light</vt:lpstr>
      <vt:lpstr>思源黑体 CN Bold</vt:lpstr>
      <vt:lpstr>思源黑体 CN Light</vt:lpstr>
      <vt:lpstr>思源黑体 CN Regular</vt:lpstr>
      <vt:lpstr>思源宋体 CN Heavy</vt:lpstr>
      <vt:lpstr>腾讯体</vt:lpstr>
      <vt:lpstr>腾讯体 W7</vt:lpstr>
      <vt:lpstr>微软雅黑</vt:lpstr>
      <vt:lpstr>Facon</vt:lpstr>
      <vt:lpstr>Fira Sans Extra Condensed</vt:lpstr>
      <vt:lpstr>Fira Sans Extra Condensed Medium</vt:lpstr>
      <vt:lpstr>OPPOSans M</vt:lpstr>
      <vt:lpstr>Roboto regular</vt:lpstr>
      <vt:lpstr>Arial</vt:lpstr>
      <vt:lpstr>Wingdings</vt:lpstr>
      <vt:lpstr>31_Office Theme</vt:lpstr>
      <vt:lpstr>34_Office Theme</vt:lpstr>
      <vt:lpstr>33_Office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 xy</dc:creator>
  <cp:lastModifiedBy>Microsoft Office User</cp:lastModifiedBy>
  <cp:revision>18</cp:revision>
  <dcterms:created xsi:type="dcterms:W3CDTF">2022-12-28T06:23:00Z</dcterms:created>
  <dcterms:modified xsi:type="dcterms:W3CDTF">2023-04-20T08:44:04Z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220812D108B1414F807576BD8CCB212C</vt:lpwstr>
  </property>
  <property fmtid="{D5CDD505-2E9C-101B-9397-08002B2CF9AE}" pid="3" name="KSOProductBuildVer">
    <vt:lpwstr>2052-11.1.0.12763</vt:lpwstr>
  </property>
</Properties>
</file>